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50"/>
  </p:notesMasterIdLst>
  <p:handoutMasterIdLst>
    <p:handoutMasterId r:id="rId251"/>
  </p:handoutMasterIdLst>
  <p:sldIdLst>
    <p:sldId id="256" r:id="rId5"/>
    <p:sldId id="464" r:id="rId6"/>
    <p:sldId id="465" r:id="rId7"/>
    <p:sldId id="467" r:id="rId8"/>
    <p:sldId id="468" r:id="rId9"/>
    <p:sldId id="470" r:id="rId10"/>
    <p:sldId id="471" r:id="rId11"/>
    <p:sldId id="472" r:id="rId12"/>
    <p:sldId id="473" r:id="rId13"/>
    <p:sldId id="474" r:id="rId14"/>
    <p:sldId id="475" r:id="rId15"/>
    <p:sldId id="476" r:id="rId16"/>
    <p:sldId id="477" r:id="rId17"/>
    <p:sldId id="478" r:id="rId18"/>
    <p:sldId id="479" r:id="rId19"/>
    <p:sldId id="480" r:id="rId20"/>
    <p:sldId id="481" r:id="rId21"/>
    <p:sldId id="482" r:id="rId22"/>
    <p:sldId id="498" r:id="rId23"/>
    <p:sldId id="483" r:id="rId24"/>
    <p:sldId id="484" r:id="rId25"/>
    <p:sldId id="485" r:id="rId26"/>
    <p:sldId id="486" r:id="rId27"/>
    <p:sldId id="487" r:id="rId28"/>
    <p:sldId id="499" r:id="rId29"/>
    <p:sldId id="500" r:id="rId30"/>
    <p:sldId id="501" r:id="rId31"/>
    <p:sldId id="502" r:id="rId32"/>
    <p:sldId id="503" r:id="rId33"/>
    <p:sldId id="504" r:id="rId34"/>
    <p:sldId id="505" r:id="rId35"/>
    <p:sldId id="490" r:id="rId36"/>
    <p:sldId id="491" r:id="rId37"/>
    <p:sldId id="492" r:id="rId38"/>
    <p:sldId id="493" r:id="rId39"/>
    <p:sldId id="494" r:id="rId40"/>
    <p:sldId id="495" r:id="rId41"/>
    <p:sldId id="496" r:id="rId42"/>
    <p:sldId id="497" r:id="rId43"/>
    <p:sldId id="506" r:id="rId44"/>
    <p:sldId id="507"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20" r:id="rId58"/>
    <p:sldId id="521" r:id="rId59"/>
    <p:sldId id="522" r:id="rId60"/>
    <p:sldId id="523" r:id="rId61"/>
    <p:sldId id="524" r:id="rId62"/>
    <p:sldId id="525" r:id="rId63"/>
    <p:sldId id="526" r:id="rId64"/>
    <p:sldId id="527" r:id="rId65"/>
    <p:sldId id="528" r:id="rId66"/>
    <p:sldId id="529" r:id="rId67"/>
    <p:sldId id="530" r:id="rId68"/>
    <p:sldId id="531" r:id="rId69"/>
    <p:sldId id="532" r:id="rId70"/>
    <p:sldId id="533" r:id="rId71"/>
    <p:sldId id="534" r:id="rId72"/>
    <p:sldId id="535" r:id="rId73"/>
    <p:sldId id="536" r:id="rId74"/>
    <p:sldId id="537" r:id="rId75"/>
    <p:sldId id="539" r:id="rId76"/>
    <p:sldId id="540" r:id="rId77"/>
    <p:sldId id="541" r:id="rId78"/>
    <p:sldId id="542" r:id="rId79"/>
    <p:sldId id="543" r:id="rId80"/>
    <p:sldId id="544" r:id="rId81"/>
    <p:sldId id="545" r:id="rId82"/>
    <p:sldId id="709" r:id="rId83"/>
    <p:sldId id="546" r:id="rId84"/>
    <p:sldId id="547" r:id="rId85"/>
    <p:sldId id="548" r:id="rId86"/>
    <p:sldId id="549" r:id="rId87"/>
    <p:sldId id="550" r:id="rId88"/>
    <p:sldId id="551" r:id="rId89"/>
    <p:sldId id="552" r:id="rId90"/>
    <p:sldId id="553" r:id="rId91"/>
    <p:sldId id="554" r:id="rId92"/>
    <p:sldId id="555" r:id="rId93"/>
    <p:sldId id="556" r:id="rId94"/>
    <p:sldId id="557" r:id="rId95"/>
    <p:sldId id="558" r:id="rId96"/>
    <p:sldId id="559" r:id="rId97"/>
    <p:sldId id="710" r:id="rId98"/>
    <p:sldId id="560" r:id="rId99"/>
    <p:sldId id="561" r:id="rId100"/>
    <p:sldId id="562" r:id="rId101"/>
    <p:sldId id="563" r:id="rId102"/>
    <p:sldId id="564" r:id="rId103"/>
    <p:sldId id="565" r:id="rId104"/>
    <p:sldId id="566" r:id="rId105"/>
    <p:sldId id="567" r:id="rId106"/>
    <p:sldId id="568" r:id="rId107"/>
    <p:sldId id="569" r:id="rId108"/>
    <p:sldId id="570" r:id="rId109"/>
    <p:sldId id="571" r:id="rId110"/>
    <p:sldId id="572" r:id="rId111"/>
    <p:sldId id="573" r:id="rId112"/>
    <p:sldId id="574" r:id="rId113"/>
    <p:sldId id="576" r:id="rId114"/>
    <p:sldId id="575" r:id="rId115"/>
    <p:sldId id="577" r:id="rId116"/>
    <p:sldId id="578" r:id="rId117"/>
    <p:sldId id="579" r:id="rId118"/>
    <p:sldId id="580" r:id="rId119"/>
    <p:sldId id="581" r:id="rId120"/>
    <p:sldId id="582" r:id="rId121"/>
    <p:sldId id="583" r:id="rId122"/>
    <p:sldId id="584" r:id="rId123"/>
    <p:sldId id="585" r:id="rId124"/>
    <p:sldId id="586" r:id="rId125"/>
    <p:sldId id="587" r:id="rId126"/>
    <p:sldId id="588" r:id="rId127"/>
    <p:sldId id="589" r:id="rId128"/>
    <p:sldId id="590" r:id="rId129"/>
    <p:sldId id="591" r:id="rId130"/>
    <p:sldId id="592" r:id="rId131"/>
    <p:sldId id="593" r:id="rId132"/>
    <p:sldId id="594" r:id="rId133"/>
    <p:sldId id="595" r:id="rId134"/>
    <p:sldId id="596" r:id="rId135"/>
    <p:sldId id="597" r:id="rId136"/>
    <p:sldId id="598" r:id="rId137"/>
    <p:sldId id="599" r:id="rId138"/>
    <p:sldId id="600" r:id="rId139"/>
    <p:sldId id="601" r:id="rId140"/>
    <p:sldId id="602" r:id="rId141"/>
    <p:sldId id="603" r:id="rId142"/>
    <p:sldId id="604" r:id="rId143"/>
    <p:sldId id="711" r:id="rId144"/>
    <p:sldId id="605" r:id="rId145"/>
    <p:sldId id="606" r:id="rId146"/>
    <p:sldId id="607" r:id="rId147"/>
    <p:sldId id="608" r:id="rId148"/>
    <p:sldId id="609" r:id="rId149"/>
    <p:sldId id="610" r:id="rId150"/>
    <p:sldId id="611" r:id="rId151"/>
    <p:sldId id="612" r:id="rId152"/>
    <p:sldId id="613" r:id="rId153"/>
    <p:sldId id="614" r:id="rId154"/>
    <p:sldId id="615" r:id="rId155"/>
    <p:sldId id="616" r:id="rId156"/>
    <p:sldId id="617" r:id="rId157"/>
    <p:sldId id="618" r:id="rId158"/>
    <p:sldId id="619" r:id="rId159"/>
    <p:sldId id="620" r:id="rId160"/>
    <p:sldId id="621" r:id="rId161"/>
    <p:sldId id="622" r:id="rId162"/>
    <p:sldId id="623" r:id="rId163"/>
    <p:sldId id="624" r:id="rId164"/>
    <p:sldId id="625" r:id="rId165"/>
    <p:sldId id="626" r:id="rId166"/>
    <p:sldId id="627" r:id="rId167"/>
    <p:sldId id="628" r:id="rId168"/>
    <p:sldId id="629" r:id="rId169"/>
    <p:sldId id="630" r:id="rId170"/>
    <p:sldId id="631" r:id="rId171"/>
    <p:sldId id="632" r:id="rId172"/>
    <p:sldId id="633" r:id="rId173"/>
    <p:sldId id="634" r:id="rId174"/>
    <p:sldId id="635" r:id="rId175"/>
    <p:sldId id="636" r:id="rId176"/>
    <p:sldId id="637" r:id="rId177"/>
    <p:sldId id="638" r:id="rId178"/>
    <p:sldId id="639" r:id="rId179"/>
    <p:sldId id="640" r:id="rId180"/>
    <p:sldId id="641" r:id="rId181"/>
    <p:sldId id="642" r:id="rId182"/>
    <p:sldId id="643" r:id="rId183"/>
    <p:sldId id="644" r:id="rId184"/>
    <p:sldId id="645" r:id="rId185"/>
    <p:sldId id="646" r:id="rId186"/>
    <p:sldId id="647" r:id="rId187"/>
    <p:sldId id="648" r:id="rId188"/>
    <p:sldId id="649" r:id="rId189"/>
    <p:sldId id="650" r:id="rId190"/>
    <p:sldId id="651" r:id="rId191"/>
    <p:sldId id="652" r:id="rId192"/>
    <p:sldId id="653" r:id="rId193"/>
    <p:sldId id="654" r:id="rId194"/>
    <p:sldId id="656" r:id="rId195"/>
    <p:sldId id="655" r:id="rId196"/>
    <p:sldId id="657" r:id="rId197"/>
    <p:sldId id="658" r:id="rId198"/>
    <p:sldId id="659" r:id="rId199"/>
    <p:sldId id="660" r:id="rId200"/>
    <p:sldId id="661" r:id="rId201"/>
    <p:sldId id="662" r:id="rId202"/>
    <p:sldId id="663" r:id="rId203"/>
    <p:sldId id="664" r:id="rId204"/>
    <p:sldId id="665" r:id="rId205"/>
    <p:sldId id="666" r:id="rId206"/>
    <p:sldId id="667" r:id="rId207"/>
    <p:sldId id="668" r:id="rId208"/>
    <p:sldId id="669" r:id="rId209"/>
    <p:sldId id="670" r:id="rId210"/>
    <p:sldId id="671" r:id="rId211"/>
    <p:sldId id="672" r:id="rId212"/>
    <p:sldId id="673" r:id="rId213"/>
    <p:sldId id="674" r:id="rId214"/>
    <p:sldId id="675" r:id="rId215"/>
    <p:sldId id="676" r:id="rId216"/>
    <p:sldId id="677" r:id="rId217"/>
    <p:sldId id="678" r:id="rId218"/>
    <p:sldId id="679" r:id="rId219"/>
    <p:sldId id="680" r:id="rId220"/>
    <p:sldId id="681" r:id="rId221"/>
    <p:sldId id="682" r:id="rId222"/>
    <p:sldId id="683" r:id="rId223"/>
    <p:sldId id="684" r:id="rId224"/>
    <p:sldId id="685" r:id="rId225"/>
    <p:sldId id="686" r:id="rId226"/>
    <p:sldId id="687" r:id="rId227"/>
    <p:sldId id="688" r:id="rId228"/>
    <p:sldId id="689" r:id="rId229"/>
    <p:sldId id="690" r:id="rId230"/>
    <p:sldId id="691" r:id="rId231"/>
    <p:sldId id="692" r:id="rId232"/>
    <p:sldId id="712" r:id="rId233"/>
    <p:sldId id="693" r:id="rId234"/>
    <p:sldId id="694" r:id="rId235"/>
    <p:sldId id="695" r:id="rId236"/>
    <p:sldId id="696" r:id="rId237"/>
    <p:sldId id="697" r:id="rId238"/>
    <p:sldId id="698" r:id="rId239"/>
    <p:sldId id="699" r:id="rId240"/>
    <p:sldId id="700" r:id="rId241"/>
    <p:sldId id="701" r:id="rId242"/>
    <p:sldId id="702" r:id="rId243"/>
    <p:sldId id="703" r:id="rId244"/>
    <p:sldId id="704" r:id="rId245"/>
    <p:sldId id="705" r:id="rId246"/>
    <p:sldId id="706" r:id="rId247"/>
    <p:sldId id="707" r:id="rId248"/>
    <p:sldId id="708" r:id="rId249"/>
  </p:sldIdLst>
  <p:sldSz cx="9144000" cy="6858000" type="screen4x3"/>
  <p:notesSz cx="9928225" cy="6797675"/>
  <p:custDataLst>
    <p:tags r:id="rId25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9EF"/>
    <a:srgbClr val="FFF8EE"/>
    <a:srgbClr val="FBFEFF"/>
    <a:srgbClr val="E5E6EA"/>
    <a:srgbClr val="F9CBF6"/>
    <a:srgbClr val="B9CDE5"/>
    <a:srgbClr val="6F2927"/>
    <a:srgbClr val="FCF1EB"/>
    <a:srgbClr val="DBEEF4"/>
    <a:srgbClr val="FAF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15" autoAdjust="0"/>
    <p:restoredTop sz="95141" autoAdjust="0"/>
  </p:normalViewPr>
  <p:slideViewPr>
    <p:cSldViewPr>
      <p:cViewPr varScale="1">
        <p:scale>
          <a:sx n="51" d="100"/>
          <a:sy n="51" d="100"/>
        </p:scale>
        <p:origin x="78" y="75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notesMaster" Target="notesMasters/notesMaster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handoutMaster" Target="handoutMasters/handout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tags" Target="tags/tag1.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commentAuthors" Target="commentAuthor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presProps" Target="presProps.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viewProps" Target="viewProps.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theme" Target="theme/theme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22/05/2018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5/22/2018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32198651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100</a:t>
            </a:fld>
            <a:endParaRPr lang="en-GB" dirty="0"/>
          </a:p>
        </p:txBody>
      </p:sp>
    </p:spTree>
    <p:extLst>
      <p:ext uri="{BB962C8B-B14F-4D97-AF65-F5344CB8AC3E}">
        <p14:creationId xmlns:p14="http://schemas.microsoft.com/office/powerpoint/2010/main" val="14736343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101</a:t>
            </a:fld>
            <a:endParaRPr lang="en-GB" dirty="0"/>
          </a:p>
        </p:txBody>
      </p:sp>
    </p:spTree>
    <p:extLst>
      <p:ext uri="{BB962C8B-B14F-4D97-AF65-F5344CB8AC3E}">
        <p14:creationId xmlns:p14="http://schemas.microsoft.com/office/powerpoint/2010/main" val="21557401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102</a:t>
            </a:fld>
            <a:endParaRPr lang="en-GB" dirty="0"/>
          </a:p>
        </p:txBody>
      </p:sp>
    </p:spTree>
    <p:extLst>
      <p:ext uri="{BB962C8B-B14F-4D97-AF65-F5344CB8AC3E}">
        <p14:creationId xmlns:p14="http://schemas.microsoft.com/office/powerpoint/2010/main" val="31093809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103</a:t>
            </a:fld>
            <a:endParaRPr lang="en-GB" dirty="0"/>
          </a:p>
        </p:txBody>
      </p:sp>
    </p:spTree>
    <p:extLst>
      <p:ext uri="{BB962C8B-B14F-4D97-AF65-F5344CB8AC3E}">
        <p14:creationId xmlns:p14="http://schemas.microsoft.com/office/powerpoint/2010/main" val="31109128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104</a:t>
            </a:fld>
            <a:endParaRPr lang="en-GB" dirty="0"/>
          </a:p>
        </p:txBody>
      </p:sp>
    </p:spTree>
    <p:extLst>
      <p:ext uri="{BB962C8B-B14F-4D97-AF65-F5344CB8AC3E}">
        <p14:creationId xmlns:p14="http://schemas.microsoft.com/office/powerpoint/2010/main" val="35063704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105</a:t>
            </a:fld>
            <a:endParaRPr lang="en-GB" dirty="0"/>
          </a:p>
        </p:txBody>
      </p:sp>
    </p:spTree>
    <p:extLst>
      <p:ext uri="{BB962C8B-B14F-4D97-AF65-F5344CB8AC3E}">
        <p14:creationId xmlns:p14="http://schemas.microsoft.com/office/powerpoint/2010/main" val="12643464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106</a:t>
            </a:fld>
            <a:endParaRPr lang="en-GB" dirty="0"/>
          </a:p>
        </p:txBody>
      </p:sp>
    </p:spTree>
    <p:extLst>
      <p:ext uri="{BB962C8B-B14F-4D97-AF65-F5344CB8AC3E}">
        <p14:creationId xmlns:p14="http://schemas.microsoft.com/office/powerpoint/2010/main" val="15870243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107</a:t>
            </a:fld>
            <a:endParaRPr lang="en-GB" dirty="0"/>
          </a:p>
        </p:txBody>
      </p:sp>
    </p:spTree>
    <p:extLst>
      <p:ext uri="{BB962C8B-B14F-4D97-AF65-F5344CB8AC3E}">
        <p14:creationId xmlns:p14="http://schemas.microsoft.com/office/powerpoint/2010/main" val="29837481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108</a:t>
            </a:fld>
            <a:endParaRPr lang="en-GB" dirty="0"/>
          </a:p>
        </p:txBody>
      </p:sp>
    </p:spTree>
    <p:extLst>
      <p:ext uri="{BB962C8B-B14F-4D97-AF65-F5344CB8AC3E}">
        <p14:creationId xmlns:p14="http://schemas.microsoft.com/office/powerpoint/2010/main" val="19862854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109</a:t>
            </a:fld>
            <a:endParaRPr lang="en-GB" dirty="0"/>
          </a:p>
        </p:txBody>
      </p:sp>
    </p:spTree>
    <p:extLst>
      <p:ext uri="{BB962C8B-B14F-4D97-AF65-F5344CB8AC3E}">
        <p14:creationId xmlns:p14="http://schemas.microsoft.com/office/powerpoint/2010/main" val="190927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31327518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110</a:t>
            </a:fld>
            <a:endParaRPr lang="en-GB" dirty="0"/>
          </a:p>
        </p:txBody>
      </p:sp>
    </p:spTree>
    <p:extLst>
      <p:ext uri="{BB962C8B-B14F-4D97-AF65-F5344CB8AC3E}">
        <p14:creationId xmlns:p14="http://schemas.microsoft.com/office/powerpoint/2010/main" val="40327871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111</a:t>
            </a:fld>
            <a:endParaRPr lang="en-GB" dirty="0"/>
          </a:p>
        </p:txBody>
      </p:sp>
    </p:spTree>
    <p:extLst>
      <p:ext uri="{BB962C8B-B14F-4D97-AF65-F5344CB8AC3E}">
        <p14:creationId xmlns:p14="http://schemas.microsoft.com/office/powerpoint/2010/main" val="38075546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112</a:t>
            </a:fld>
            <a:endParaRPr lang="en-GB" dirty="0"/>
          </a:p>
        </p:txBody>
      </p:sp>
    </p:spTree>
    <p:extLst>
      <p:ext uri="{BB962C8B-B14F-4D97-AF65-F5344CB8AC3E}">
        <p14:creationId xmlns:p14="http://schemas.microsoft.com/office/powerpoint/2010/main" val="22700732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113</a:t>
            </a:fld>
            <a:endParaRPr lang="en-GB" dirty="0"/>
          </a:p>
        </p:txBody>
      </p:sp>
    </p:spTree>
    <p:extLst>
      <p:ext uri="{BB962C8B-B14F-4D97-AF65-F5344CB8AC3E}">
        <p14:creationId xmlns:p14="http://schemas.microsoft.com/office/powerpoint/2010/main" val="6117676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114</a:t>
            </a:fld>
            <a:endParaRPr lang="en-GB" dirty="0"/>
          </a:p>
        </p:txBody>
      </p:sp>
    </p:spTree>
    <p:extLst>
      <p:ext uri="{BB962C8B-B14F-4D97-AF65-F5344CB8AC3E}">
        <p14:creationId xmlns:p14="http://schemas.microsoft.com/office/powerpoint/2010/main" val="21323448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115</a:t>
            </a:fld>
            <a:endParaRPr lang="en-GB" dirty="0"/>
          </a:p>
        </p:txBody>
      </p:sp>
    </p:spTree>
    <p:extLst>
      <p:ext uri="{BB962C8B-B14F-4D97-AF65-F5344CB8AC3E}">
        <p14:creationId xmlns:p14="http://schemas.microsoft.com/office/powerpoint/2010/main" val="11971802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116</a:t>
            </a:fld>
            <a:endParaRPr lang="en-GB" dirty="0"/>
          </a:p>
        </p:txBody>
      </p:sp>
    </p:spTree>
    <p:extLst>
      <p:ext uri="{BB962C8B-B14F-4D97-AF65-F5344CB8AC3E}">
        <p14:creationId xmlns:p14="http://schemas.microsoft.com/office/powerpoint/2010/main" val="35515736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117</a:t>
            </a:fld>
            <a:endParaRPr lang="en-GB" dirty="0"/>
          </a:p>
        </p:txBody>
      </p:sp>
    </p:spTree>
    <p:extLst>
      <p:ext uri="{BB962C8B-B14F-4D97-AF65-F5344CB8AC3E}">
        <p14:creationId xmlns:p14="http://schemas.microsoft.com/office/powerpoint/2010/main" val="29406531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118</a:t>
            </a:fld>
            <a:endParaRPr lang="en-GB" dirty="0"/>
          </a:p>
        </p:txBody>
      </p:sp>
    </p:spTree>
    <p:extLst>
      <p:ext uri="{BB962C8B-B14F-4D97-AF65-F5344CB8AC3E}">
        <p14:creationId xmlns:p14="http://schemas.microsoft.com/office/powerpoint/2010/main" val="9123841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119</a:t>
            </a:fld>
            <a:endParaRPr lang="en-GB" dirty="0"/>
          </a:p>
        </p:txBody>
      </p:sp>
    </p:spTree>
    <p:extLst>
      <p:ext uri="{BB962C8B-B14F-4D97-AF65-F5344CB8AC3E}">
        <p14:creationId xmlns:p14="http://schemas.microsoft.com/office/powerpoint/2010/main" val="271834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20653671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120</a:t>
            </a:fld>
            <a:endParaRPr lang="en-GB" dirty="0"/>
          </a:p>
        </p:txBody>
      </p:sp>
    </p:spTree>
    <p:extLst>
      <p:ext uri="{BB962C8B-B14F-4D97-AF65-F5344CB8AC3E}">
        <p14:creationId xmlns:p14="http://schemas.microsoft.com/office/powerpoint/2010/main" val="10619758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121</a:t>
            </a:fld>
            <a:endParaRPr lang="en-GB" dirty="0"/>
          </a:p>
        </p:txBody>
      </p:sp>
    </p:spTree>
    <p:extLst>
      <p:ext uri="{BB962C8B-B14F-4D97-AF65-F5344CB8AC3E}">
        <p14:creationId xmlns:p14="http://schemas.microsoft.com/office/powerpoint/2010/main" val="273296032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122</a:t>
            </a:fld>
            <a:endParaRPr lang="en-GB" dirty="0"/>
          </a:p>
        </p:txBody>
      </p:sp>
    </p:spTree>
    <p:extLst>
      <p:ext uri="{BB962C8B-B14F-4D97-AF65-F5344CB8AC3E}">
        <p14:creationId xmlns:p14="http://schemas.microsoft.com/office/powerpoint/2010/main" val="307599252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123</a:t>
            </a:fld>
            <a:endParaRPr lang="en-GB" dirty="0"/>
          </a:p>
        </p:txBody>
      </p:sp>
    </p:spTree>
    <p:extLst>
      <p:ext uri="{BB962C8B-B14F-4D97-AF65-F5344CB8AC3E}">
        <p14:creationId xmlns:p14="http://schemas.microsoft.com/office/powerpoint/2010/main" val="39739876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124</a:t>
            </a:fld>
            <a:endParaRPr lang="en-GB" dirty="0"/>
          </a:p>
        </p:txBody>
      </p:sp>
    </p:spTree>
    <p:extLst>
      <p:ext uri="{BB962C8B-B14F-4D97-AF65-F5344CB8AC3E}">
        <p14:creationId xmlns:p14="http://schemas.microsoft.com/office/powerpoint/2010/main" val="29364662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125</a:t>
            </a:fld>
            <a:endParaRPr lang="en-GB" dirty="0"/>
          </a:p>
        </p:txBody>
      </p:sp>
    </p:spTree>
    <p:extLst>
      <p:ext uri="{BB962C8B-B14F-4D97-AF65-F5344CB8AC3E}">
        <p14:creationId xmlns:p14="http://schemas.microsoft.com/office/powerpoint/2010/main" val="36726807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126</a:t>
            </a:fld>
            <a:endParaRPr lang="en-GB" dirty="0"/>
          </a:p>
        </p:txBody>
      </p:sp>
    </p:spTree>
    <p:extLst>
      <p:ext uri="{BB962C8B-B14F-4D97-AF65-F5344CB8AC3E}">
        <p14:creationId xmlns:p14="http://schemas.microsoft.com/office/powerpoint/2010/main" val="571358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127</a:t>
            </a:fld>
            <a:endParaRPr lang="en-GB" dirty="0"/>
          </a:p>
        </p:txBody>
      </p:sp>
    </p:spTree>
    <p:extLst>
      <p:ext uri="{BB962C8B-B14F-4D97-AF65-F5344CB8AC3E}">
        <p14:creationId xmlns:p14="http://schemas.microsoft.com/office/powerpoint/2010/main" val="4250190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128</a:t>
            </a:fld>
            <a:endParaRPr lang="en-GB" dirty="0"/>
          </a:p>
        </p:txBody>
      </p:sp>
    </p:spTree>
    <p:extLst>
      <p:ext uri="{BB962C8B-B14F-4D97-AF65-F5344CB8AC3E}">
        <p14:creationId xmlns:p14="http://schemas.microsoft.com/office/powerpoint/2010/main" val="20551053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129</a:t>
            </a:fld>
            <a:endParaRPr lang="en-GB" dirty="0"/>
          </a:p>
        </p:txBody>
      </p:sp>
    </p:spTree>
    <p:extLst>
      <p:ext uri="{BB962C8B-B14F-4D97-AF65-F5344CB8AC3E}">
        <p14:creationId xmlns:p14="http://schemas.microsoft.com/office/powerpoint/2010/main" val="227636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31928734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130</a:t>
            </a:fld>
            <a:endParaRPr lang="en-GB" dirty="0"/>
          </a:p>
        </p:txBody>
      </p:sp>
    </p:spTree>
    <p:extLst>
      <p:ext uri="{BB962C8B-B14F-4D97-AF65-F5344CB8AC3E}">
        <p14:creationId xmlns:p14="http://schemas.microsoft.com/office/powerpoint/2010/main" val="16488867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131</a:t>
            </a:fld>
            <a:endParaRPr lang="en-GB" dirty="0"/>
          </a:p>
        </p:txBody>
      </p:sp>
    </p:spTree>
    <p:extLst>
      <p:ext uri="{BB962C8B-B14F-4D97-AF65-F5344CB8AC3E}">
        <p14:creationId xmlns:p14="http://schemas.microsoft.com/office/powerpoint/2010/main" val="5289445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132</a:t>
            </a:fld>
            <a:endParaRPr lang="en-GB" dirty="0"/>
          </a:p>
        </p:txBody>
      </p:sp>
    </p:spTree>
    <p:extLst>
      <p:ext uri="{BB962C8B-B14F-4D97-AF65-F5344CB8AC3E}">
        <p14:creationId xmlns:p14="http://schemas.microsoft.com/office/powerpoint/2010/main" val="39646669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133</a:t>
            </a:fld>
            <a:endParaRPr lang="en-GB" dirty="0"/>
          </a:p>
        </p:txBody>
      </p:sp>
    </p:spTree>
    <p:extLst>
      <p:ext uri="{BB962C8B-B14F-4D97-AF65-F5344CB8AC3E}">
        <p14:creationId xmlns:p14="http://schemas.microsoft.com/office/powerpoint/2010/main" val="7685932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134</a:t>
            </a:fld>
            <a:endParaRPr lang="en-GB" dirty="0"/>
          </a:p>
        </p:txBody>
      </p:sp>
    </p:spTree>
    <p:extLst>
      <p:ext uri="{BB962C8B-B14F-4D97-AF65-F5344CB8AC3E}">
        <p14:creationId xmlns:p14="http://schemas.microsoft.com/office/powerpoint/2010/main" val="9308273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135</a:t>
            </a:fld>
            <a:endParaRPr lang="en-GB" dirty="0"/>
          </a:p>
        </p:txBody>
      </p:sp>
    </p:spTree>
    <p:extLst>
      <p:ext uri="{BB962C8B-B14F-4D97-AF65-F5344CB8AC3E}">
        <p14:creationId xmlns:p14="http://schemas.microsoft.com/office/powerpoint/2010/main" val="145439593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136</a:t>
            </a:fld>
            <a:endParaRPr lang="en-GB" dirty="0"/>
          </a:p>
        </p:txBody>
      </p:sp>
    </p:spTree>
    <p:extLst>
      <p:ext uri="{BB962C8B-B14F-4D97-AF65-F5344CB8AC3E}">
        <p14:creationId xmlns:p14="http://schemas.microsoft.com/office/powerpoint/2010/main" val="2281077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137</a:t>
            </a:fld>
            <a:endParaRPr lang="en-GB" dirty="0"/>
          </a:p>
        </p:txBody>
      </p:sp>
    </p:spTree>
    <p:extLst>
      <p:ext uri="{BB962C8B-B14F-4D97-AF65-F5344CB8AC3E}">
        <p14:creationId xmlns:p14="http://schemas.microsoft.com/office/powerpoint/2010/main" val="25701641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138</a:t>
            </a:fld>
            <a:endParaRPr lang="en-GB" dirty="0"/>
          </a:p>
        </p:txBody>
      </p:sp>
    </p:spTree>
    <p:extLst>
      <p:ext uri="{BB962C8B-B14F-4D97-AF65-F5344CB8AC3E}">
        <p14:creationId xmlns:p14="http://schemas.microsoft.com/office/powerpoint/2010/main" val="7170983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139</a:t>
            </a:fld>
            <a:endParaRPr lang="en-GB" dirty="0"/>
          </a:p>
        </p:txBody>
      </p:sp>
    </p:spTree>
    <p:extLst>
      <p:ext uri="{BB962C8B-B14F-4D97-AF65-F5344CB8AC3E}">
        <p14:creationId xmlns:p14="http://schemas.microsoft.com/office/powerpoint/2010/main" val="1453048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40119240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140</a:t>
            </a:fld>
            <a:endParaRPr lang="en-GB" dirty="0"/>
          </a:p>
        </p:txBody>
      </p:sp>
    </p:spTree>
    <p:extLst>
      <p:ext uri="{BB962C8B-B14F-4D97-AF65-F5344CB8AC3E}">
        <p14:creationId xmlns:p14="http://schemas.microsoft.com/office/powerpoint/2010/main" val="26970610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141</a:t>
            </a:fld>
            <a:endParaRPr lang="en-GB" dirty="0"/>
          </a:p>
        </p:txBody>
      </p:sp>
    </p:spTree>
    <p:extLst>
      <p:ext uri="{BB962C8B-B14F-4D97-AF65-F5344CB8AC3E}">
        <p14:creationId xmlns:p14="http://schemas.microsoft.com/office/powerpoint/2010/main" val="29374046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142</a:t>
            </a:fld>
            <a:endParaRPr lang="en-GB" dirty="0"/>
          </a:p>
        </p:txBody>
      </p:sp>
    </p:spTree>
    <p:extLst>
      <p:ext uri="{BB962C8B-B14F-4D97-AF65-F5344CB8AC3E}">
        <p14:creationId xmlns:p14="http://schemas.microsoft.com/office/powerpoint/2010/main" val="353767532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143</a:t>
            </a:fld>
            <a:endParaRPr lang="en-GB" dirty="0"/>
          </a:p>
        </p:txBody>
      </p:sp>
    </p:spTree>
    <p:extLst>
      <p:ext uri="{BB962C8B-B14F-4D97-AF65-F5344CB8AC3E}">
        <p14:creationId xmlns:p14="http://schemas.microsoft.com/office/powerpoint/2010/main" val="150040053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144</a:t>
            </a:fld>
            <a:endParaRPr lang="en-GB" dirty="0"/>
          </a:p>
        </p:txBody>
      </p:sp>
    </p:spTree>
    <p:extLst>
      <p:ext uri="{BB962C8B-B14F-4D97-AF65-F5344CB8AC3E}">
        <p14:creationId xmlns:p14="http://schemas.microsoft.com/office/powerpoint/2010/main" val="1668990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145</a:t>
            </a:fld>
            <a:endParaRPr lang="en-GB" dirty="0"/>
          </a:p>
        </p:txBody>
      </p:sp>
    </p:spTree>
    <p:extLst>
      <p:ext uri="{BB962C8B-B14F-4D97-AF65-F5344CB8AC3E}">
        <p14:creationId xmlns:p14="http://schemas.microsoft.com/office/powerpoint/2010/main" val="317764818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146</a:t>
            </a:fld>
            <a:endParaRPr lang="en-GB" dirty="0"/>
          </a:p>
        </p:txBody>
      </p:sp>
    </p:spTree>
    <p:extLst>
      <p:ext uri="{BB962C8B-B14F-4D97-AF65-F5344CB8AC3E}">
        <p14:creationId xmlns:p14="http://schemas.microsoft.com/office/powerpoint/2010/main" val="32015502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147</a:t>
            </a:fld>
            <a:endParaRPr lang="en-GB" dirty="0"/>
          </a:p>
        </p:txBody>
      </p:sp>
    </p:spTree>
    <p:extLst>
      <p:ext uri="{BB962C8B-B14F-4D97-AF65-F5344CB8AC3E}">
        <p14:creationId xmlns:p14="http://schemas.microsoft.com/office/powerpoint/2010/main" val="373825578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148</a:t>
            </a:fld>
            <a:endParaRPr lang="en-GB" dirty="0"/>
          </a:p>
        </p:txBody>
      </p:sp>
    </p:spTree>
    <p:extLst>
      <p:ext uri="{BB962C8B-B14F-4D97-AF65-F5344CB8AC3E}">
        <p14:creationId xmlns:p14="http://schemas.microsoft.com/office/powerpoint/2010/main" val="5544478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149</a:t>
            </a:fld>
            <a:endParaRPr lang="en-GB" dirty="0"/>
          </a:p>
        </p:txBody>
      </p:sp>
    </p:spTree>
    <p:extLst>
      <p:ext uri="{BB962C8B-B14F-4D97-AF65-F5344CB8AC3E}">
        <p14:creationId xmlns:p14="http://schemas.microsoft.com/office/powerpoint/2010/main" val="2291292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34519665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150</a:t>
            </a:fld>
            <a:endParaRPr lang="en-GB" dirty="0"/>
          </a:p>
        </p:txBody>
      </p:sp>
    </p:spTree>
    <p:extLst>
      <p:ext uri="{BB962C8B-B14F-4D97-AF65-F5344CB8AC3E}">
        <p14:creationId xmlns:p14="http://schemas.microsoft.com/office/powerpoint/2010/main" val="38183744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151</a:t>
            </a:fld>
            <a:endParaRPr lang="en-GB" dirty="0"/>
          </a:p>
        </p:txBody>
      </p:sp>
    </p:spTree>
    <p:extLst>
      <p:ext uri="{BB962C8B-B14F-4D97-AF65-F5344CB8AC3E}">
        <p14:creationId xmlns:p14="http://schemas.microsoft.com/office/powerpoint/2010/main" val="29246169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152</a:t>
            </a:fld>
            <a:endParaRPr lang="en-GB" dirty="0"/>
          </a:p>
        </p:txBody>
      </p:sp>
    </p:spTree>
    <p:extLst>
      <p:ext uri="{BB962C8B-B14F-4D97-AF65-F5344CB8AC3E}">
        <p14:creationId xmlns:p14="http://schemas.microsoft.com/office/powerpoint/2010/main" val="97584328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153</a:t>
            </a:fld>
            <a:endParaRPr lang="en-GB" dirty="0"/>
          </a:p>
        </p:txBody>
      </p:sp>
    </p:spTree>
    <p:extLst>
      <p:ext uri="{BB962C8B-B14F-4D97-AF65-F5344CB8AC3E}">
        <p14:creationId xmlns:p14="http://schemas.microsoft.com/office/powerpoint/2010/main" val="336345179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154</a:t>
            </a:fld>
            <a:endParaRPr lang="en-GB" dirty="0"/>
          </a:p>
        </p:txBody>
      </p:sp>
    </p:spTree>
    <p:extLst>
      <p:ext uri="{BB962C8B-B14F-4D97-AF65-F5344CB8AC3E}">
        <p14:creationId xmlns:p14="http://schemas.microsoft.com/office/powerpoint/2010/main" val="7020297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155</a:t>
            </a:fld>
            <a:endParaRPr lang="en-GB" dirty="0"/>
          </a:p>
        </p:txBody>
      </p:sp>
    </p:spTree>
    <p:extLst>
      <p:ext uri="{BB962C8B-B14F-4D97-AF65-F5344CB8AC3E}">
        <p14:creationId xmlns:p14="http://schemas.microsoft.com/office/powerpoint/2010/main" val="209789402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156</a:t>
            </a:fld>
            <a:endParaRPr lang="en-GB" dirty="0"/>
          </a:p>
        </p:txBody>
      </p:sp>
    </p:spTree>
    <p:extLst>
      <p:ext uri="{BB962C8B-B14F-4D97-AF65-F5344CB8AC3E}">
        <p14:creationId xmlns:p14="http://schemas.microsoft.com/office/powerpoint/2010/main" val="11600927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157</a:t>
            </a:fld>
            <a:endParaRPr lang="en-GB" dirty="0"/>
          </a:p>
        </p:txBody>
      </p:sp>
    </p:spTree>
    <p:extLst>
      <p:ext uri="{BB962C8B-B14F-4D97-AF65-F5344CB8AC3E}">
        <p14:creationId xmlns:p14="http://schemas.microsoft.com/office/powerpoint/2010/main" val="416097284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158</a:t>
            </a:fld>
            <a:endParaRPr lang="en-GB" dirty="0"/>
          </a:p>
        </p:txBody>
      </p:sp>
    </p:spTree>
    <p:extLst>
      <p:ext uri="{BB962C8B-B14F-4D97-AF65-F5344CB8AC3E}">
        <p14:creationId xmlns:p14="http://schemas.microsoft.com/office/powerpoint/2010/main" val="160279174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159</a:t>
            </a:fld>
            <a:endParaRPr lang="en-GB" dirty="0"/>
          </a:p>
        </p:txBody>
      </p:sp>
    </p:spTree>
    <p:extLst>
      <p:ext uri="{BB962C8B-B14F-4D97-AF65-F5344CB8AC3E}">
        <p14:creationId xmlns:p14="http://schemas.microsoft.com/office/powerpoint/2010/main" val="952825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34670380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160</a:t>
            </a:fld>
            <a:endParaRPr lang="en-GB" dirty="0"/>
          </a:p>
        </p:txBody>
      </p:sp>
    </p:spTree>
    <p:extLst>
      <p:ext uri="{BB962C8B-B14F-4D97-AF65-F5344CB8AC3E}">
        <p14:creationId xmlns:p14="http://schemas.microsoft.com/office/powerpoint/2010/main" val="189844423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161</a:t>
            </a:fld>
            <a:endParaRPr lang="en-GB" dirty="0"/>
          </a:p>
        </p:txBody>
      </p:sp>
    </p:spTree>
    <p:extLst>
      <p:ext uri="{BB962C8B-B14F-4D97-AF65-F5344CB8AC3E}">
        <p14:creationId xmlns:p14="http://schemas.microsoft.com/office/powerpoint/2010/main" val="19023113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162</a:t>
            </a:fld>
            <a:endParaRPr lang="en-GB" dirty="0"/>
          </a:p>
        </p:txBody>
      </p:sp>
    </p:spTree>
    <p:extLst>
      <p:ext uri="{BB962C8B-B14F-4D97-AF65-F5344CB8AC3E}">
        <p14:creationId xmlns:p14="http://schemas.microsoft.com/office/powerpoint/2010/main" val="33264205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163</a:t>
            </a:fld>
            <a:endParaRPr lang="en-GB" dirty="0"/>
          </a:p>
        </p:txBody>
      </p:sp>
    </p:spTree>
    <p:extLst>
      <p:ext uri="{BB962C8B-B14F-4D97-AF65-F5344CB8AC3E}">
        <p14:creationId xmlns:p14="http://schemas.microsoft.com/office/powerpoint/2010/main" val="15034883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164</a:t>
            </a:fld>
            <a:endParaRPr lang="en-GB" dirty="0"/>
          </a:p>
        </p:txBody>
      </p:sp>
    </p:spTree>
    <p:extLst>
      <p:ext uri="{BB962C8B-B14F-4D97-AF65-F5344CB8AC3E}">
        <p14:creationId xmlns:p14="http://schemas.microsoft.com/office/powerpoint/2010/main" val="226916029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165</a:t>
            </a:fld>
            <a:endParaRPr lang="en-GB" dirty="0"/>
          </a:p>
        </p:txBody>
      </p:sp>
    </p:spTree>
    <p:extLst>
      <p:ext uri="{BB962C8B-B14F-4D97-AF65-F5344CB8AC3E}">
        <p14:creationId xmlns:p14="http://schemas.microsoft.com/office/powerpoint/2010/main" val="39758270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166</a:t>
            </a:fld>
            <a:endParaRPr lang="en-GB" dirty="0"/>
          </a:p>
        </p:txBody>
      </p:sp>
    </p:spTree>
    <p:extLst>
      <p:ext uri="{BB962C8B-B14F-4D97-AF65-F5344CB8AC3E}">
        <p14:creationId xmlns:p14="http://schemas.microsoft.com/office/powerpoint/2010/main" val="114235896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167</a:t>
            </a:fld>
            <a:endParaRPr lang="en-GB" dirty="0"/>
          </a:p>
        </p:txBody>
      </p:sp>
    </p:spTree>
    <p:extLst>
      <p:ext uri="{BB962C8B-B14F-4D97-AF65-F5344CB8AC3E}">
        <p14:creationId xmlns:p14="http://schemas.microsoft.com/office/powerpoint/2010/main" val="256148484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168</a:t>
            </a:fld>
            <a:endParaRPr lang="en-GB" dirty="0"/>
          </a:p>
        </p:txBody>
      </p:sp>
    </p:spTree>
    <p:extLst>
      <p:ext uri="{BB962C8B-B14F-4D97-AF65-F5344CB8AC3E}">
        <p14:creationId xmlns:p14="http://schemas.microsoft.com/office/powerpoint/2010/main" val="128938684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169</a:t>
            </a:fld>
            <a:endParaRPr lang="en-GB" dirty="0"/>
          </a:p>
        </p:txBody>
      </p:sp>
    </p:spTree>
    <p:extLst>
      <p:ext uri="{BB962C8B-B14F-4D97-AF65-F5344CB8AC3E}">
        <p14:creationId xmlns:p14="http://schemas.microsoft.com/office/powerpoint/2010/main" val="1954603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401509263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170</a:t>
            </a:fld>
            <a:endParaRPr lang="en-GB" dirty="0"/>
          </a:p>
        </p:txBody>
      </p:sp>
    </p:spTree>
    <p:extLst>
      <p:ext uri="{BB962C8B-B14F-4D97-AF65-F5344CB8AC3E}">
        <p14:creationId xmlns:p14="http://schemas.microsoft.com/office/powerpoint/2010/main" val="349888200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171</a:t>
            </a:fld>
            <a:endParaRPr lang="en-GB" dirty="0"/>
          </a:p>
        </p:txBody>
      </p:sp>
    </p:spTree>
    <p:extLst>
      <p:ext uri="{BB962C8B-B14F-4D97-AF65-F5344CB8AC3E}">
        <p14:creationId xmlns:p14="http://schemas.microsoft.com/office/powerpoint/2010/main" val="381938013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172</a:t>
            </a:fld>
            <a:endParaRPr lang="en-GB" dirty="0"/>
          </a:p>
        </p:txBody>
      </p:sp>
    </p:spTree>
    <p:extLst>
      <p:ext uri="{BB962C8B-B14F-4D97-AF65-F5344CB8AC3E}">
        <p14:creationId xmlns:p14="http://schemas.microsoft.com/office/powerpoint/2010/main" val="2849561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173</a:t>
            </a:fld>
            <a:endParaRPr lang="en-GB" dirty="0"/>
          </a:p>
        </p:txBody>
      </p:sp>
    </p:spTree>
    <p:extLst>
      <p:ext uri="{BB962C8B-B14F-4D97-AF65-F5344CB8AC3E}">
        <p14:creationId xmlns:p14="http://schemas.microsoft.com/office/powerpoint/2010/main" val="182614879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174</a:t>
            </a:fld>
            <a:endParaRPr lang="en-GB" dirty="0"/>
          </a:p>
        </p:txBody>
      </p:sp>
    </p:spTree>
    <p:extLst>
      <p:ext uri="{BB962C8B-B14F-4D97-AF65-F5344CB8AC3E}">
        <p14:creationId xmlns:p14="http://schemas.microsoft.com/office/powerpoint/2010/main" val="35851322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175</a:t>
            </a:fld>
            <a:endParaRPr lang="en-GB" dirty="0"/>
          </a:p>
        </p:txBody>
      </p:sp>
    </p:spTree>
    <p:extLst>
      <p:ext uri="{BB962C8B-B14F-4D97-AF65-F5344CB8AC3E}">
        <p14:creationId xmlns:p14="http://schemas.microsoft.com/office/powerpoint/2010/main" val="245525931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176</a:t>
            </a:fld>
            <a:endParaRPr lang="en-GB" dirty="0"/>
          </a:p>
        </p:txBody>
      </p:sp>
    </p:spTree>
    <p:extLst>
      <p:ext uri="{BB962C8B-B14F-4D97-AF65-F5344CB8AC3E}">
        <p14:creationId xmlns:p14="http://schemas.microsoft.com/office/powerpoint/2010/main" val="265918124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177</a:t>
            </a:fld>
            <a:endParaRPr lang="en-GB" dirty="0"/>
          </a:p>
        </p:txBody>
      </p:sp>
    </p:spTree>
    <p:extLst>
      <p:ext uri="{BB962C8B-B14F-4D97-AF65-F5344CB8AC3E}">
        <p14:creationId xmlns:p14="http://schemas.microsoft.com/office/powerpoint/2010/main" val="90798074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178</a:t>
            </a:fld>
            <a:endParaRPr lang="en-GB" dirty="0"/>
          </a:p>
        </p:txBody>
      </p:sp>
    </p:spTree>
    <p:extLst>
      <p:ext uri="{BB962C8B-B14F-4D97-AF65-F5344CB8AC3E}">
        <p14:creationId xmlns:p14="http://schemas.microsoft.com/office/powerpoint/2010/main" val="326223378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179</a:t>
            </a:fld>
            <a:endParaRPr lang="en-GB" dirty="0"/>
          </a:p>
        </p:txBody>
      </p:sp>
    </p:spTree>
    <p:extLst>
      <p:ext uri="{BB962C8B-B14F-4D97-AF65-F5344CB8AC3E}">
        <p14:creationId xmlns:p14="http://schemas.microsoft.com/office/powerpoint/2010/main" val="307062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419735773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180</a:t>
            </a:fld>
            <a:endParaRPr lang="en-GB" dirty="0"/>
          </a:p>
        </p:txBody>
      </p:sp>
    </p:spTree>
    <p:extLst>
      <p:ext uri="{BB962C8B-B14F-4D97-AF65-F5344CB8AC3E}">
        <p14:creationId xmlns:p14="http://schemas.microsoft.com/office/powerpoint/2010/main" val="257837491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181</a:t>
            </a:fld>
            <a:endParaRPr lang="en-GB" dirty="0"/>
          </a:p>
        </p:txBody>
      </p:sp>
    </p:spTree>
    <p:extLst>
      <p:ext uri="{BB962C8B-B14F-4D97-AF65-F5344CB8AC3E}">
        <p14:creationId xmlns:p14="http://schemas.microsoft.com/office/powerpoint/2010/main" val="82362332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182</a:t>
            </a:fld>
            <a:endParaRPr lang="en-GB" dirty="0"/>
          </a:p>
        </p:txBody>
      </p:sp>
    </p:spTree>
    <p:extLst>
      <p:ext uri="{BB962C8B-B14F-4D97-AF65-F5344CB8AC3E}">
        <p14:creationId xmlns:p14="http://schemas.microsoft.com/office/powerpoint/2010/main" val="245944122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183</a:t>
            </a:fld>
            <a:endParaRPr lang="en-GB" dirty="0"/>
          </a:p>
        </p:txBody>
      </p:sp>
    </p:spTree>
    <p:extLst>
      <p:ext uri="{BB962C8B-B14F-4D97-AF65-F5344CB8AC3E}">
        <p14:creationId xmlns:p14="http://schemas.microsoft.com/office/powerpoint/2010/main" val="34716344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184</a:t>
            </a:fld>
            <a:endParaRPr lang="en-GB" dirty="0"/>
          </a:p>
        </p:txBody>
      </p:sp>
    </p:spTree>
    <p:extLst>
      <p:ext uri="{BB962C8B-B14F-4D97-AF65-F5344CB8AC3E}">
        <p14:creationId xmlns:p14="http://schemas.microsoft.com/office/powerpoint/2010/main" val="341406127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185</a:t>
            </a:fld>
            <a:endParaRPr lang="en-GB" dirty="0"/>
          </a:p>
        </p:txBody>
      </p:sp>
    </p:spTree>
    <p:extLst>
      <p:ext uri="{BB962C8B-B14F-4D97-AF65-F5344CB8AC3E}">
        <p14:creationId xmlns:p14="http://schemas.microsoft.com/office/powerpoint/2010/main" val="319210065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186</a:t>
            </a:fld>
            <a:endParaRPr lang="en-GB" dirty="0"/>
          </a:p>
        </p:txBody>
      </p:sp>
    </p:spTree>
    <p:extLst>
      <p:ext uri="{BB962C8B-B14F-4D97-AF65-F5344CB8AC3E}">
        <p14:creationId xmlns:p14="http://schemas.microsoft.com/office/powerpoint/2010/main" val="218677322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187</a:t>
            </a:fld>
            <a:endParaRPr lang="en-GB" dirty="0"/>
          </a:p>
        </p:txBody>
      </p:sp>
    </p:spTree>
    <p:extLst>
      <p:ext uri="{BB962C8B-B14F-4D97-AF65-F5344CB8AC3E}">
        <p14:creationId xmlns:p14="http://schemas.microsoft.com/office/powerpoint/2010/main" val="312871229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188</a:t>
            </a:fld>
            <a:endParaRPr lang="en-GB" dirty="0"/>
          </a:p>
        </p:txBody>
      </p:sp>
    </p:spTree>
    <p:extLst>
      <p:ext uri="{BB962C8B-B14F-4D97-AF65-F5344CB8AC3E}">
        <p14:creationId xmlns:p14="http://schemas.microsoft.com/office/powerpoint/2010/main" val="426477305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189</a:t>
            </a:fld>
            <a:endParaRPr lang="en-GB" dirty="0"/>
          </a:p>
        </p:txBody>
      </p:sp>
    </p:spTree>
    <p:extLst>
      <p:ext uri="{BB962C8B-B14F-4D97-AF65-F5344CB8AC3E}">
        <p14:creationId xmlns:p14="http://schemas.microsoft.com/office/powerpoint/2010/main" val="481038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175525846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190</a:t>
            </a:fld>
            <a:endParaRPr lang="en-GB" dirty="0"/>
          </a:p>
        </p:txBody>
      </p:sp>
    </p:spTree>
    <p:extLst>
      <p:ext uri="{BB962C8B-B14F-4D97-AF65-F5344CB8AC3E}">
        <p14:creationId xmlns:p14="http://schemas.microsoft.com/office/powerpoint/2010/main" val="173393477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191</a:t>
            </a:fld>
            <a:endParaRPr lang="en-GB" dirty="0"/>
          </a:p>
        </p:txBody>
      </p:sp>
    </p:spTree>
    <p:extLst>
      <p:ext uri="{BB962C8B-B14F-4D97-AF65-F5344CB8AC3E}">
        <p14:creationId xmlns:p14="http://schemas.microsoft.com/office/powerpoint/2010/main" val="107527605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192</a:t>
            </a:fld>
            <a:endParaRPr lang="en-GB" dirty="0"/>
          </a:p>
        </p:txBody>
      </p:sp>
    </p:spTree>
    <p:extLst>
      <p:ext uri="{BB962C8B-B14F-4D97-AF65-F5344CB8AC3E}">
        <p14:creationId xmlns:p14="http://schemas.microsoft.com/office/powerpoint/2010/main" val="384070039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193</a:t>
            </a:fld>
            <a:endParaRPr lang="en-GB" dirty="0"/>
          </a:p>
        </p:txBody>
      </p:sp>
    </p:spTree>
    <p:extLst>
      <p:ext uri="{BB962C8B-B14F-4D97-AF65-F5344CB8AC3E}">
        <p14:creationId xmlns:p14="http://schemas.microsoft.com/office/powerpoint/2010/main" val="175020412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194</a:t>
            </a:fld>
            <a:endParaRPr lang="en-GB" dirty="0"/>
          </a:p>
        </p:txBody>
      </p:sp>
    </p:spTree>
    <p:extLst>
      <p:ext uri="{BB962C8B-B14F-4D97-AF65-F5344CB8AC3E}">
        <p14:creationId xmlns:p14="http://schemas.microsoft.com/office/powerpoint/2010/main" val="16278919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195</a:t>
            </a:fld>
            <a:endParaRPr lang="en-GB" dirty="0"/>
          </a:p>
        </p:txBody>
      </p:sp>
    </p:spTree>
    <p:extLst>
      <p:ext uri="{BB962C8B-B14F-4D97-AF65-F5344CB8AC3E}">
        <p14:creationId xmlns:p14="http://schemas.microsoft.com/office/powerpoint/2010/main" val="364765970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196</a:t>
            </a:fld>
            <a:endParaRPr lang="en-GB" dirty="0"/>
          </a:p>
        </p:txBody>
      </p:sp>
    </p:spTree>
    <p:extLst>
      <p:ext uri="{BB962C8B-B14F-4D97-AF65-F5344CB8AC3E}">
        <p14:creationId xmlns:p14="http://schemas.microsoft.com/office/powerpoint/2010/main" val="323895911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197</a:t>
            </a:fld>
            <a:endParaRPr lang="en-GB" dirty="0"/>
          </a:p>
        </p:txBody>
      </p:sp>
    </p:spTree>
    <p:extLst>
      <p:ext uri="{BB962C8B-B14F-4D97-AF65-F5344CB8AC3E}">
        <p14:creationId xmlns:p14="http://schemas.microsoft.com/office/powerpoint/2010/main" val="231624689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198</a:t>
            </a:fld>
            <a:endParaRPr lang="en-GB" dirty="0"/>
          </a:p>
        </p:txBody>
      </p:sp>
    </p:spTree>
    <p:extLst>
      <p:ext uri="{BB962C8B-B14F-4D97-AF65-F5344CB8AC3E}">
        <p14:creationId xmlns:p14="http://schemas.microsoft.com/office/powerpoint/2010/main" val="56179297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199</a:t>
            </a:fld>
            <a:endParaRPr lang="en-GB" dirty="0"/>
          </a:p>
        </p:txBody>
      </p:sp>
    </p:spTree>
    <p:extLst>
      <p:ext uri="{BB962C8B-B14F-4D97-AF65-F5344CB8AC3E}">
        <p14:creationId xmlns:p14="http://schemas.microsoft.com/office/powerpoint/2010/main" val="384381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38080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106307875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200</a:t>
            </a:fld>
            <a:endParaRPr lang="en-GB" dirty="0"/>
          </a:p>
        </p:txBody>
      </p:sp>
    </p:spTree>
    <p:extLst>
      <p:ext uri="{BB962C8B-B14F-4D97-AF65-F5344CB8AC3E}">
        <p14:creationId xmlns:p14="http://schemas.microsoft.com/office/powerpoint/2010/main" val="265494921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201</a:t>
            </a:fld>
            <a:endParaRPr lang="en-GB" dirty="0"/>
          </a:p>
        </p:txBody>
      </p:sp>
    </p:spTree>
    <p:extLst>
      <p:ext uri="{BB962C8B-B14F-4D97-AF65-F5344CB8AC3E}">
        <p14:creationId xmlns:p14="http://schemas.microsoft.com/office/powerpoint/2010/main" val="44374942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202</a:t>
            </a:fld>
            <a:endParaRPr lang="en-GB" dirty="0"/>
          </a:p>
        </p:txBody>
      </p:sp>
    </p:spTree>
    <p:extLst>
      <p:ext uri="{BB962C8B-B14F-4D97-AF65-F5344CB8AC3E}">
        <p14:creationId xmlns:p14="http://schemas.microsoft.com/office/powerpoint/2010/main" val="100673333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203</a:t>
            </a:fld>
            <a:endParaRPr lang="en-GB" dirty="0"/>
          </a:p>
        </p:txBody>
      </p:sp>
    </p:spTree>
    <p:extLst>
      <p:ext uri="{BB962C8B-B14F-4D97-AF65-F5344CB8AC3E}">
        <p14:creationId xmlns:p14="http://schemas.microsoft.com/office/powerpoint/2010/main" val="5361631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204</a:t>
            </a:fld>
            <a:endParaRPr lang="en-GB" dirty="0"/>
          </a:p>
        </p:txBody>
      </p:sp>
    </p:spTree>
    <p:extLst>
      <p:ext uri="{BB962C8B-B14F-4D97-AF65-F5344CB8AC3E}">
        <p14:creationId xmlns:p14="http://schemas.microsoft.com/office/powerpoint/2010/main" val="269744378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205</a:t>
            </a:fld>
            <a:endParaRPr lang="en-GB" dirty="0"/>
          </a:p>
        </p:txBody>
      </p:sp>
    </p:spTree>
    <p:extLst>
      <p:ext uri="{BB962C8B-B14F-4D97-AF65-F5344CB8AC3E}">
        <p14:creationId xmlns:p14="http://schemas.microsoft.com/office/powerpoint/2010/main" val="254771209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206</a:t>
            </a:fld>
            <a:endParaRPr lang="en-GB" dirty="0"/>
          </a:p>
        </p:txBody>
      </p:sp>
    </p:spTree>
    <p:extLst>
      <p:ext uri="{BB962C8B-B14F-4D97-AF65-F5344CB8AC3E}">
        <p14:creationId xmlns:p14="http://schemas.microsoft.com/office/powerpoint/2010/main" val="214894146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207</a:t>
            </a:fld>
            <a:endParaRPr lang="en-GB" dirty="0"/>
          </a:p>
        </p:txBody>
      </p:sp>
    </p:spTree>
    <p:extLst>
      <p:ext uri="{BB962C8B-B14F-4D97-AF65-F5344CB8AC3E}">
        <p14:creationId xmlns:p14="http://schemas.microsoft.com/office/powerpoint/2010/main" val="359165904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208</a:t>
            </a:fld>
            <a:endParaRPr lang="en-GB" dirty="0"/>
          </a:p>
        </p:txBody>
      </p:sp>
    </p:spTree>
    <p:extLst>
      <p:ext uri="{BB962C8B-B14F-4D97-AF65-F5344CB8AC3E}">
        <p14:creationId xmlns:p14="http://schemas.microsoft.com/office/powerpoint/2010/main" val="404406143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209</a:t>
            </a:fld>
            <a:endParaRPr lang="en-GB" dirty="0"/>
          </a:p>
        </p:txBody>
      </p:sp>
    </p:spTree>
    <p:extLst>
      <p:ext uri="{BB962C8B-B14F-4D97-AF65-F5344CB8AC3E}">
        <p14:creationId xmlns:p14="http://schemas.microsoft.com/office/powerpoint/2010/main" val="2863588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416409071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210</a:t>
            </a:fld>
            <a:endParaRPr lang="en-GB" dirty="0"/>
          </a:p>
        </p:txBody>
      </p:sp>
    </p:spTree>
    <p:extLst>
      <p:ext uri="{BB962C8B-B14F-4D97-AF65-F5344CB8AC3E}">
        <p14:creationId xmlns:p14="http://schemas.microsoft.com/office/powerpoint/2010/main" val="380696392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211</a:t>
            </a:fld>
            <a:endParaRPr lang="en-GB" dirty="0"/>
          </a:p>
        </p:txBody>
      </p:sp>
    </p:spTree>
    <p:extLst>
      <p:ext uri="{BB962C8B-B14F-4D97-AF65-F5344CB8AC3E}">
        <p14:creationId xmlns:p14="http://schemas.microsoft.com/office/powerpoint/2010/main" val="139081644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212</a:t>
            </a:fld>
            <a:endParaRPr lang="en-GB" dirty="0"/>
          </a:p>
        </p:txBody>
      </p:sp>
    </p:spTree>
    <p:extLst>
      <p:ext uri="{BB962C8B-B14F-4D97-AF65-F5344CB8AC3E}">
        <p14:creationId xmlns:p14="http://schemas.microsoft.com/office/powerpoint/2010/main" val="47573215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213</a:t>
            </a:fld>
            <a:endParaRPr lang="en-GB" dirty="0"/>
          </a:p>
        </p:txBody>
      </p:sp>
    </p:spTree>
    <p:extLst>
      <p:ext uri="{BB962C8B-B14F-4D97-AF65-F5344CB8AC3E}">
        <p14:creationId xmlns:p14="http://schemas.microsoft.com/office/powerpoint/2010/main" val="376681351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214</a:t>
            </a:fld>
            <a:endParaRPr lang="en-GB" dirty="0"/>
          </a:p>
        </p:txBody>
      </p:sp>
    </p:spTree>
    <p:extLst>
      <p:ext uri="{BB962C8B-B14F-4D97-AF65-F5344CB8AC3E}">
        <p14:creationId xmlns:p14="http://schemas.microsoft.com/office/powerpoint/2010/main" val="422438388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215</a:t>
            </a:fld>
            <a:endParaRPr lang="en-GB" dirty="0"/>
          </a:p>
        </p:txBody>
      </p:sp>
    </p:spTree>
    <p:extLst>
      <p:ext uri="{BB962C8B-B14F-4D97-AF65-F5344CB8AC3E}">
        <p14:creationId xmlns:p14="http://schemas.microsoft.com/office/powerpoint/2010/main" val="397934162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216</a:t>
            </a:fld>
            <a:endParaRPr lang="en-GB" dirty="0"/>
          </a:p>
        </p:txBody>
      </p:sp>
    </p:spTree>
    <p:extLst>
      <p:ext uri="{BB962C8B-B14F-4D97-AF65-F5344CB8AC3E}">
        <p14:creationId xmlns:p14="http://schemas.microsoft.com/office/powerpoint/2010/main" val="152399205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217</a:t>
            </a:fld>
            <a:endParaRPr lang="en-GB" dirty="0"/>
          </a:p>
        </p:txBody>
      </p:sp>
    </p:spTree>
    <p:extLst>
      <p:ext uri="{BB962C8B-B14F-4D97-AF65-F5344CB8AC3E}">
        <p14:creationId xmlns:p14="http://schemas.microsoft.com/office/powerpoint/2010/main" val="73606362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218</a:t>
            </a:fld>
            <a:endParaRPr lang="en-GB" dirty="0"/>
          </a:p>
        </p:txBody>
      </p:sp>
    </p:spTree>
    <p:extLst>
      <p:ext uri="{BB962C8B-B14F-4D97-AF65-F5344CB8AC3E}">
        <p14:creationId xmlns:p14="http://schemas.microsoft.com/office/powerpoint/2010/main" val="368932247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219</a:t>
            </a:fld>
            <a:endParaRPr lang="en-GB" dirty="0"/>
          </a:p>
        </p:txBody>
      </p:sp>
    </p:spTree>
    <p:extLst>
      <p:ext uri="{BB962C8B-B14F-4D97-AF65-F5344CB8AC3E}">
        <p14:creationId xmlns:p14="http://schemas.microsoft.com/office/powerpoint/2010/main" val="206170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66390509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220</a:t>
            </a:fld>
            <a:endParaRPr lang="en-GB" dirty="0"/>
          </a:p>
        </p:txBody>
      </p:sp>
    </p:spTree>
    <p:extLst>
      <p:ext uri="{BB962C8B-B14F-4D97-AF65-F5344CB8AC3E}">
        <p14:creationId xmlns:p14="http://schemas.microsoft.com/office/powerpoint/2010/main" val="156680208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221</a:t>
            </a:fld>
            <a:endParaRPr lang="en-GB" dirty="0"/>
          </a:p>
        </p:txBody>
      </p:sp>
    </p:spTree>
    <p:extLst>
      <p:ext uri="{BB962C8B-B14F-4D97-AF65-F5344CB8AC3E}">
        <p14:creationId xmlns:p14="http://schemas.microsoft.com/office/powerpoint/2010/main" val="25183904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222</a:t>
            </a:fld>
            <a:endParaRPr lang="en-GB" dirty="0"/>
          </a:p>
        </p:txBody>
      </p:sp>
    </p:spTree>
    <p:extLst>
      <p:ext uri="{BB962C8B-B14F-4D97-AF65-F5344CB8AC3E}">
        <p14:creationId xmlns:p14="http://schemas.microsoft.com/office/powerpoint/2010/main" val="360611288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223</a:t>
            </a:fld>
            <a:endParaRPr lang="en-GB" dirty="0"/>
          </a:p>
        </p:txBody>
      </p:sp>
    </p:spTree>
    <p:extLst>
      <p:ext uri="{BB962C8B-B14F-4D97-AF65-F5344CB8AC3E}">
        <p14:creationId xmlns:p14="http://schemas.microsoft.com/office/powerpoint/2010/main" val="113959460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224</a:t>
            </a:fld>
            <a:endParaRPr lang="en-GB" dirty="0"/>
          </a:p>
        </p:txBody>
      </p:sp>
    </p:spTree>
    <p:extLst>
      <p:ext uri="{BB962C8B-B14F-4D97-AF65-F5344CB8AC3E}">
        <p14:creationId xmlns:p14="http://schemas.microsoft.com/office/powerpoint/2010/main" val="49622575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225</a:t>
            </a:fld>
            <a:endParaRPr lang="en-GB" dirty="0"/>
          </a:p>
        </p:txBody>
      </p:sp>
    </p:spTree>
    <p:extLst>
      <p:ext uri="{BB962C8B-B14F-4D97-AF65-F5344CB8AC3E}">
        <p14:creationId xmlns:p14="http://schemas.microsoft.com/office/powerpoint/2010/main" val="227466017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226</a:t>
            </a:fld>
            <a:endParaRPr lang="en-GB" dirty="0"/>
          </a:p>
        </p:txBody>
      </p:sp>
    </p:spTree>
    <p:extLst>
      <p:ext uri="{BB962C8B-B14F-4D97-AF65-F5344CB8AC3E}">
        <p14:creationId xmlns:p14="http://schemas.microsoft.com/office/powerpoint/2010/main" val="326964943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227</a:t>
            </a:fld>
            <a:endParaRPr lang="en-GB" dirty="0"/>
          </a:p>
        </p:txBody>
      </p:sp>
    </p:spTree>
    <p:extLst>
      <p:ext uri="{BB962C8B-B14F-4D97-AF65-F5344CB8AC3E}">
        <p14:creationId xmlns:p14="http://schemas.microsoft.com/office/powerpoint/2010/main" val="298341905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228</a:t>
            </a:fld>
            <a:endParaRPr lang="en-GB" dirty="0"/>
          </a:p>
        </p:txBody>
      </p:sp>
    </p:spTree>
    <p:extLst>
      <p:ext uri="{BB962C8B-B14F-4D97-AF65-F5344CB8AC3E}">
        <p14:creationId xmlns:p14="http://schemas.microsoft.com/office/powerpoint/2010/main" val="230301529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229</a:t>
            </a:fld>
            <a:endParaRPr lang="en-GB" dirty="0"/>
          </a:p>
        </p:txBody>
      </p:sp>
    </p:spTree>
    <p:extLst>
      <p:ext uri="{BB962C8B-B14F-4D97-AF65-F5344CB8AC3E}">
        <p14:creationId xmlns:p14="http://schemas.microsoft.com/office/powerpoint/2010/main" val="355794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110833975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230</a:t>
            </a:fld>
            <a:endParaRPr lang="en-GB" dirty="0"/>
          </a:p>
        </p:txBody>
      </p:sp>
    </p:spTree>
    <p:extLst>
      <p:ext uri="{BB962C8B-B14F-4D97-AF65-F5344CB8AC3E}">
        <p14:creationId xmlns:p14="http://schemas.microsoft.com/office/powerpoint/2010/main" val="78011141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231</a:t>
            </a:fld>
            <a:endParaRPr lang="en-GB" dirty="0"/>
          </a:p>
        </p:txBody>
      </p:sp>
    </p:spTree>
    <p:extLst>
      <p:ext uri="{BB962C8B-B14F-4D97-AF65-F5344CB8AC3E}">
        <p14:creationId xmlns:p14="http://schemas.microsoft.com/office/powerpoint/2010/main" val="270207821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232</a:t>
            </a:fld>
            <a:endParaRPr lang="en-GB" dirty="0"/>
          </a:p>
        </p:txBody>
      </p:sp>
    </p:spTree>
    <p:extLst>
      <p:ext uri="{BB962C8B-B14F-4D97-AF65-F5344CB8AC3E}">
        <p14:creationId xmlns:p14="http://schemas.microsoft.com/office/powerpoint/2010/main" val="279145561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233</a:t>
            </a:fld>
            <a:endParaRPr lang="en-GB" dirty="0"/>
          </a:p>
        </p:txBody>
      </p:sp>
    </p:spTree>
    <p:extLst>
      <p:ext uri="{BB962C8B-B14F-4D97-AF65-F5344CB8AC3E}">
        <p14:creationId xmlns:p14="http://schemas.microsoft.com/office/powerpoint/2010/main" val="384106305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234</a:t>
            </a:fld>
            <a:endParaRPr lang="en-GB" dirty="0"/>
          </a:p>
        </p:txBody>
      </p:sp>
    </p:spTree>
    <p:extLst>
      <p:ext uri="{BB962C8B-B14F-4D97-AF65-F5344CB8AC3E}">
        <p14:creationId xmlns:p14="http://schemas.microsoft.com/office/powerpoint/2010/main" val="240201508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235</a:t>
            </a:fld>
            <a:endParaRPr lang="en-GB" dirty="0"/>
          </a:p>
        </p:txBody>
      </p:sp>
    </p:spTree>
    <p:extLst>
      <p:ext uri="{BB962C8B-B14F-4D97-AF65-F5344CB8AC3E}">
        <p14:creationId xmlns:p14="http://schemas.microsoft.com/office/powerpoint/2010/main" val="236852438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236</a:t>
            </a:fld>
            <a:endParaRPr lang="en-GB" dirty="0"/>
          </a:p>
        </p:txBody>
      </p:sp>
    </p:spTree>
    <p:extLst>
      <p:ext uri="{BB962C8B-B14F-4D97-AF65-F5344CB8AC3E}">
        <p14:creationId xmlns:p14="http://schemas.microsoft.com/office/powerpoint/2010/main" val="392421893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237</a:t>
            </a:fld>
            <a:endParaRPr lang="en-GB" dirty="0"/>
          </a:p>
        </p:txBody>
      </p:sp>
    </p:spTree>
    <p:extLst>
      <p:ext uri="{BB962C8B-B14F-4D97-AF65-F5344CB8AC3E}">
        <p14:creationId xmlns:p14="http://schemas.microsoft.com/office/powerpoint/2010/main" val="157267498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238</a:t>
            </a:fld>
            <a:endParaRPr lang="en-GB" dirty="0"/>
          </a:p>
        </p:txBody>
      </p:sp>
    </p:spTree>
    <p:extLst>
      <p:ext uri="{BB962C8B-B14F-4D97-AF65-F5344CB8AC3E}">
        <p14:creationId xmlns:p14="http://schemas.microsoft.com/office/powerpoint/2010/main" val="144084832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239</a:t>
            </a:fld>
            <a:endParaRPr lang="en-GB" dirty="0"/>
          </a:p>
        </p:txBody>
      </p:sp>
    </p:spTree>
    <p:extLst>
      <p:ext uri="{BB962C8B-B14F-4D97-AF65-F5344CB8AC3E}">
        <p14:creationId xmlns:p14="http://schemas.microsoft.com/office/powerpoint/2010/main" val="3619595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183264339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240</a:t>
            </a:fld>
            <a:endParaRPr lang="en-GB" dirty="0"/>
          </a:p>
        </p:txBody>
      </p:sp>
    </p:spTree>
    <p:extLst>
      <p:ext uri="{BB962C8B-B14F-4D97-AF65-F5344CB8AC3E}">
        <p14:creationId xmlns:p14="http://schemas.microsoft.com/office/powerpoint/2010/main" val="150683644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241</a:t>
            </a:fld>
            <a:endParaRPr lang="en-GB" dirty="0"/>
          </a:p>
        </p:txBody>
      </p:sp>
    </p:spTree>
    <p:extLst>
      <p:ext uri="{BB962C8B-B14F-4D97-AF65-F5344CB8AC3E}">
        <p14:creationId xmlns:p14="http://schemas.microsoft.com/office/powerpoint/2010/main" val="384414908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242</a:t>
            </a:fld>
            <a:endParaRPr lang="en-GB" dirty="0"/>
          </a:p>
        </p:txBody>
      </p:sp>
    </p:spTree>
    <p:extLst>
      <p:ext uri="{BB962C8B-B14F-4D97-AF65-F5344CB8AC3E}">
        <p14:creationId xmlns:p14="http://schemas.microsoft.com/office/powerpoint/2010/main" val="357047422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243</a:t>
            </a:fld>
            <a:endParaRPr lang="en-GB" dirty="0"/>
          </a:p>
        </p:txBody>
      </p:sp>
    </p:spTree>
    <p:extLst>
      <p:ext uri="{BB962C8B-B14F-4D97-AF65-F5344CB8AC3E}">
        <p14:creationId xmlns:p14="http://schemas.microsoft.com/office/powerpoint/2010/main" val="227456732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244</a:t>
            </a:fld>
            <a:endParaRPr lang="en-GB" dirty="0"/>
          </a:p>
        </p:txBody>
      </p:sp>
    </p:spTree>
    <p:extLst>
      <p:ext uri="{BB962C8B-B14F-4D97-AF65-F5344CB8AC3E}">
        <p14:creationId xmlns:p14="http://schemas.microsoft.com/office/powerpoint/2010/main" val="3101708609"/>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245</a:t>
            </a:fld>
            <a:endParaRPr lang="en-GB" dirty="0"/>
          </a:p>
        </p:txBody>
      </p:sp>
    </p:spTree>
    <p:extLst>
      <p:ext uri="{BB962C8B-B14F-4D97-AF65-F5344CB8AC3E}">
        <p14:creationId xmlns:p14="http://schemas.microsoft.com/office/powerpoint/2010/main" val="2069282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3657344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2881975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3724072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3532735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138134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326783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3254988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3777895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3594001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1849476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758378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662933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804204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220325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2407142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621197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8943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4067570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2528152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1686385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1805574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3888660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2441058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18613115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730708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1301046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111903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65034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3217171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587580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8615585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28300116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22230211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14778391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1886678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23565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4127259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187812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19542493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35665774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2891030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3418703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7858787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26461616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8375139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17004886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3370979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39053898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2664547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15351467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37603244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4234753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19361712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18041054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26058985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1155124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34868083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4434377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14846827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79</a:t>
            </a:fld>
            <a:endParaRPr lang="en-GB" dirty="0"/>
          </a:p>
        </p:txBody>
      </p:sp>
    </p:spTree>
    <p:extLst>
      <p:ext uri="{BB962C8B-B14F-4D97-AF65-F5344CB8AC3E}">
        <p14:creationId xmlns:p14="http://schemas.microsoft.com/office/powerpoint/2010/main" val="1035207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35584335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80</a:t>
            </a:fld>
            <a:endParaRPr lang="en-GB" dirty="0"/>
          </a:p>
        </p:txBody>
      </p:sp>
    </p:spTree>
    <p:extLst>
      <p:ext uri="{BB962C8B-B14F-4D97-AF65-F5344CB8AC3E}">
        <p14:creationId xmlns:p14="http://schemas.microsoft.com/office/powerpoint/2010/main" val="39647486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81</a:t>
            </a:fld>
            <a:endParaRPr lang="en-GB" dirty="0"/>
          </a:p>
        </p:txBody>
      </p:sp>
    </p:spTree>
    <p:extLst>
      <p:ext uri="{BB962C8B-B14F-4D97-AF65-F5344CB8AC3E}">
        <p14:creationId xmlns:p14="http://schemas.microsoft.com/office/powerpoint/2010/main" val="16884981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82</a:t>
            </a:fld>
            <a:endParaRPr lang="en-GB" dirty="0"/>
          </a:p>
        </p:txBody>
      </p:sp>
    </p:spTree>
    <p:extLst>
      <p:ext uri="{BB962C8B-B14F-4D97-AF65-F5344CB8AC3E}">
        <p14:creationId xmlns:p14="http://schemas.microsoft.com/office/powerpoint/2010/main" val="11805578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83</a:t>
            </a:fld>
            <a:endParaRPr lang="en-GB" dirty="0"/>
          </a:p>
        </p:txBody>
      </p:sp>
    </p:spTree>
    <p:extLst>
      <p:ext uri="{BB962C8B-B14F-4D97-AF65-F5344CB8AC3E}">
        <p14:creationId xmlns:p14="http://schemas.microsoft.com/office/powerpoint/2010/main" val="14152077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84</a:t>
            </a:fld>
            <a:endParaRPr lang="en-GB" dirty="0"/>
          </a:p>
        </p:txBody>
      </p:sp>
    </p:spTree>
    <p:extLst>
      <p:ext uri="{BB962C8B-B14F-4D97-AF65-F5344CB8AC3E}">
        <p14:creationId xmlns:p14="http://schemas.microsoft.com/office/powerpoint/2010/main" val="2757050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85</a:t>
            </a:fld>
            <a:endParaRPr lang="en-GB" dirty="0"/>
          </a:p>
        </p:txBody>
      </p:sp>
    </p:spTree>
    <p:extLst>
      <p:ext uri="{BB962C8B-B14F-4D97-AF65-F5344CB8AC3E}">
        <p14:creationId xmlns:p14="http://schemas.microsoft.com/office/powerpoint/2010/main" val="25632758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86</a:t>
            </a:fld>
            <a:endParaRPr lang="en-GB" dirty="0"/>
          </a:p>
        </p:txBody>
      </p:sp>
    </p:spTree>
    <p:extLst>
      <p:ext uri="{BB962C8B-B14F-4D97-AF65-F5344CB8AC3E}">
        <p14:creationId xmlns:p14="http://schemas.microsoft.com/office/powerpoint/2010/main" val="34181722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87</a:t>
            </a:fld>
            <a:endParaRPr lang="en-GB" dirty="0"/>
          </a:p>
        </p:txBody>
      </p:sp>
    </p:spTree>
    <p:extLst>
      <p:ext uri="{BB962C8B-B14F-4D97-AF65-F5344CB8AC3E}">
        <p14:creationId xmlns:p14="http://schemas.microsoft.com/office/powerpoint/2010/main" val="28923855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88</a:t>
            </a:fld>
            <a:endParaRPr lang="en-GB" dirty="0"/>
          </a:p>
        </p:txBody>
      </p:sp>
    </p:spTree>
    <p:extLst>
      <p:ext uri="{BB962C8B-B14F-4D97-AF65-F5344CB8AC3E}">
        <p14:creationId xmlns:p14="http://schemas.microsoft.com/office/powerpoint/2010/main" val="4622458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89</a:t>
            </a:fld>
            <a:endParaRPr lang="en-GB" dirty="0"/>
          </a:p>
        </p:txBody>
      </p:sp>
    </p:spTree>
    <p:extLst>
      <p:ext uri="{BB962C8B-B14F-4D97-AF65-F5344CB8AC3E}">
        <p14:creationId xmlns:p14="http://schemas.microsoft.com/office/powerpoint/2010/main" val="334323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21200421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90</a:t>
            </a:fld>
            <a:endParaRPr lang="en-GB" dirty="0"/>
          </a:p>
        </p:txBody>
      </p:sp>
    </p:spTree>
    <p:extLst>
      <p:ext uri="{BB962C8B-B14F-4D97-AF65-F5344CB8AC3E}">
        <p14:creationId xmlns:p14="http://schemas.microsoft.com/office/powerpoint/2010/main" val="27117003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91</a:t>
            </a:fld>
            <a:endParaRPr lang="en-GB" dirty="0"/>
          </a:p>
        </p:txBody>
      </p:sp>
    </p:spTree>
    <p:extLst>
      <p:ext uri="{BB962C8B-B14F-4D97-AF65-F5344CB8AC3E}">
        <p14:creationId xmlns:p14="http://schemas.microsoft.com/office/powerpoint/2010/main" val="9242913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92</a:t>
            </a:fld>
            <a:endParaRPr lang="en-GB" dirty="0"/>
          </a:p>
        </p:txBody>
      </p:sp>
    </p:spTree>
    <p:extLst>
      <p:ext uri="{BB962C8B-B14F-4D97-AF65-F5344CB8AC3E}">
        <p14:creationId xmlns:p14="http://schemas.microsoft.com/office/powerpoint/2010/main" val="9020532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93</a:t>
            </a:fld>
            <a:endParaRPr lang="en-GB" dirty="0"/>
          </a:p>
        </p:txBody>
      </p:sp>
    </p:spTree>
    <p:extLst>
      <p:ext uri="{BB962C8B-B14F-4D97-AF65-F5344CB8AC3E}">
        <p14:creationId xmlns:p14="http://schemas.microsoft.com/office/powerpoint/2010/main" val="16796166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94</a:t>
            </a:fld>
            <a:endParaRPr lang="en-GB" dirty="0"/>
          </a:p>
        </p:txBody>
      </p:sp>
    </p:spTree>
    <p:extLst>
      <p:ext uri="{BB962C8B-B14F-4D97-AF65-F5344CB8AC3E}">
        <p14:creationId xmlns:p14="http://schemas.microsoft.com/office/powerpoint/2010/main" val="28358028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95</a:t>
            </a:fld>
            <a:endParaRPr lang="en-GB" dirty="0"/>
          </a:p>
        </p:txBody>
      </p:sp>
    </p:spTree>
    <p:extLst>
      <p:ext uri="{BB962C8B-B14F-4D97-AF65-F5344CB8AC3E}">
        <p14:creationId xmlns:p14="http://schemas.microsoft.com/office/powerpoint/2010/main" val="42629521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96</a:t>
            </a:fld>
            <a:endParaRPr lang="en-GB" dirty="0"/>
          </a:p>
        </p:txBody>
      </p:sp>
    </p:spTree>
    <p:extLst>
      <p:ext uri="{BB962C8B-B14F-4D97-AF65-F5344CB8AC3E}">
        <p14:creationId xmlns:p14="http://schemas.microsoft.com/office/powerpoint/2010/main" val="36689748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97</a:t>
            </a:fld>
            <a:endParaRPr lang="en-GB" dirty="0"/>
          </a:p>
        </p:txBody>
      </p:sp>
    </p:spTree>
    <p:extLst>
      <p:ext uri="{BB962C8B-B14F-4D97-AF65-F5344CB8AC3E}">
        <p14:creationId xmlns:p14="http://schemas.microsoft.com/office/powerpoint/2010/main" val="27387261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98</a:t>
            </a:fld>
            <a:endParaRPr lang="en-GB" dirty="0"/>
          </a:p>
        </p:txBody>
      </p:sp>
    </p:spTree>
    <p:extLst>
      <p:ext uri="{BB962C8B-B14F-4D97-AF65-F5344CB8AC3E}">
        <p14:creationId xmlns:p14="http://schemas.microsoft.com/office/powerpoint/2010/main" val="27381849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99</a:t>
            </a:fld>
            <a:endParaRPr lang="en-GB" dirty="0"/>
          </a:p>
        </p:txBody>
      </p:sp>
    </p:spTree>
    <p:extLst>
      <p:ext uri="{BB962C8B-B14F-4D97-AF65-F5344CB8AC3E}">
        <p14:creationId xmlns:p14="http://schemas.microsoft.com/office/powerpoint/2010/main" val="914386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81.xml"/><Relationship Id="rId5" Type="http://schemas.openxmlformats.org/officeDocument/2006/relationships/slide" Target="../slides/slide122.xml"/><Relationship Id="rId4" Type="http://schemas.openxmlformats.org/officeDocument/2006/relationships/slide" Target="../slides/slide63.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81.xml"/><Relationship Id="rId5" Type="http://schemas.openxmlformats.org/officeDocument/2006/relationships/slide" Target="../slides/slide122.xml"/><Relationship Id="rId4" Type="http://schemas.openxmlformats.org/officeDocument/2006/relationships/slide" Target="../slides/slide6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sp>
        <p:nvSpPr>
          <p:cNvPr id="4" name="Round Same Side Corner Rectangle 3">
            <a:hlinkClick r:id="" action="ppaction://noaction"/>
          </p:cNvPr>
          <p:cNvSpPr/>
          <p:nvPr/>
        </p:nvSpPr>
        <p:spPr>
          <a:xfrm>
            <a:off x="107505"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1 - Number</a:t>
            </a:r>
            <a:endParaRPr lang="en-GB" sz="1250" b="1" dirty="0">
              <a:latin typeface="Arial" panose="020B0604020202020204" pitchFamily="34" charset="0"/>
              <a:cs typeface="Arial" panose="020B0604020202020204" pitchFamily="34" charset="0"/>
            </a:endParaRPr>
          </a:p>
        </p:txBody>
      </p:sp>
      <p:sp>
        <p:nvSpPr>
          <p:cNvPr id="7" name="Round Same Side Corner Rectangle 6">
            <a:hlinkClick r:id="" action="ppaction://noaction"/>
          </p:cNvPr>
          <p:cNvSpPr/>
          <p:nvPr/>
        </p:nvSpPr>
        <p:spPr>
          <a:xfrm>
            <a:off x="1107616"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2 - Algebra</a:t>
            </a:r>
            <a:endParaRPr lang="en-GB" sz="1250" b="1" dirty="0">
              <a:latin typeface="Arial" panose="020B0604020202020204" pitchFamily="34" charset="0"/>
              <a:cs typeface="Arial" panose="020B0604020202020204" pitchFamily="34" charset="0"/>
            </a:endParaRPr>
          </a:p>
        </p:txBody>
      </p:sp>
      <p:sp>
        <p:nvSpPr>
          <p:cNvPr id="11" name="Round Same Side Corner Rectangle 10">
            <a:hlinkClick r:id="" action="ppaction://noaction"/>
          </p:cNvPr>
          <p:cNvSpPr/>
          <p:nvPr/>
        </p:nvSpPr>
        <p:spPr>
          <a:xfrm>
            <a:off x="2107727" y="692696"/>
            <a:ext cx="225625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3 – Graphs, Tables &amp; Charts</a:t>
            </a:r>
            <a:endParaRPr lang="en-GB" sz="1250" b="1" dirty="0">
              <a:latin typeface="Arial" panose="020B0604020202020204" pitchFamily="34" charset="0"/>
              <a:cs typeface="Arial" panose="020B0604020202020204" pitchFamily="34" charset="0"/>
            </a:endParaRPr>
          </a:p>
        </p:txBody>
      </p:sp>
      <p:sp>
        <p:nvSpPr>
          <p:cNvPr id="10" name="Round Same Side Corner Rectangle 9">
            <a:hlinkClick r:id="" action="ppaction://noaction"/>
          </p:cNvPr>
          <p:cNvSpPr/>
          <p:nvPr userDrawn="1"/>
        </p:nvSpPr>
        <p:spPr>
          <a:xfrm>
            <a:off x="4427984" y="692696"/>
            <a:ext cx="235949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4 –Fractions and Percentages</a:t>
            </a:r>
            <a:endParaRPr lang="en-GB" sz="1250" b="1" dirty="0">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 Side Corner Rectangle 14">
            <a:hlinkClick r:id="rId3" action="ppaction://hlinksldjump"/>
          </p:cNvPr>
          <p:cNvSpPr/>
          <p:nvPr userDrawn="1"/>
        </p:nvSpPr>
        <p:spPr>
          <a:xfrm>
            <a:off x="107505"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1 - Number</a:t>
            </a:r>
            <a:endParaRPr lang="en-GB" sz="1250" b="1" dirty="0">
              <a:latin typeface="Arial" panose="020B0604020202020204" pitchFamily="34" charset="0"/>
              <a:cs typeface="Arial" panose="020B0604020202020204" pitchFamily="34" charset="0"/>
            </a:endParaRPr>
          </a:p>
        </p:txBody>
      </p:sp>
      <p:sp>
        <p:nvSpPr>
          <p:cNvPr id="20" name="Round Same Side Corner Rectangle 19">
            <a:hlinkClick r:id="rId4" action="ppaction://hlinksldjump"/>
          </p:cNvPr>
          <p:cNvSpPr/>
          <p:nvPr userDrawn="1"/>
        </p:nvSpPr>
        <p:spPr>
          <a:xfrm>
            <a:off x="1107616"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2 - Algebra</a:t>
            </a:r>
            <a:endParaRPr lang="en-GB" sz="1250" b="1" dirty="0">
              <a:latin typeface="Arial" panose="020B0604020202020204" pitchFamily="34" charset="0"/>
              <a:cs typeface="Arial" panose="020B0604020202020204" pitchFamily="34" charset="0"/>
            </a:endParaRPr>
          </a:p>
        </p:txBody>
      </p:sp>
      <p:sp>
        <p:nvSpPr>
          <p:cNvPr id="21" name="Round Same Side Corner Rectangle 20">
            <a:hlinkClick r:id="rId5" action="ppaction://hlinksldjump"/>
          </p:cNvPr>
          <p:cNvSpPr/>
          <p:nvPr userDrawn="1"/>
        </p:nvSpPr>
        <p:spPr>
          <a:xfrm>
            <a:off x="2107727" y="692696"/>
            <a:ext cx="225625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3 – Graphs, Tables &amp; Charts</a:t>
            </a:r>
            <a:endParaRPr lang="en-GB" sz="1250" b="1" dirty="0">
              <a:latin typeface="Arial" panose="020B0604020202020204" pitchFamily="34" charset="0"/>
              <a:cs typeface="Arial" panose="020B0604020202020204" pitchFamily="34" charset="0"/>
            </a:endParaRPr>
          </a:p>
        </p:txBody>
      </p:sp>
      <p:sp>
        <p:nvSpPr>
          <p:cNvPr id="22" name="Round Same Side Corner Rectangle 21">
            <a:hlinkClick r:id="rId6" action="ppaction://hlinksldjump"/>
          </p:cNvPr>
          <p:cNvSpPr/>
          <p:nvPr userDrawn="1"/>
        </p:nvSpPr>
        <p:spPr>
          <a:xfrm>
            <a:off x="4427984" y="692696"/>
            <a:ext cx="235949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4 –Fractions and Percentages</a:t>
            </a:r>
            <a:endParaRPr lang="en-GB" sz="12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hlinkClick r:id="rId3" action="ppaction://hlinksldjump"/>
          </p:cNvPr>
          <p:cNvSpPr/>
          <p:nvPr userDrawn="1"/>
        </p:nvSpPr>
        <p:spPr>
          <a:xfrm>
            <a:off x="107505"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1 - Number</a:t>
            </a:r>
            <a:endParaRPr lang="en-GB" sz="1250" b="1" dirty="0">
              <a:latin typeface="Arial" panose="020B0604020202020204" pitchFamily="34" charset="0"/>
              <a:cs typeface="Arial" panose="020B0604020202020204" pitchFamily="34" charset="0"/>
            </a:endParaRPr>
          </a:p>
        </p:txBody>
      </p:sp>
      <p:sp>
        <p:nvSpPr>
          <p:cNvPr id="12" name="Round Same Side Corner Rectangle 11">
            <a:hlinkClick r:id="rId4" action="ppaction://hlinksldjump"/>
          </p:cNvPr>
          <p:cNvSpPr/>
          <p:nvPr userDrawn="1"/>
        </p:nvSpPr>
        <p:spPr>
          <a:xfrm>
            <a:off x="1107616"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2 - Algebra</a:t>
            </a:r>
            <a:endParaRPr lang="en-GB" sz="1250" b="1" dirty="0">
              <a:latin typeface="Arial" panose="020B0604020202020204" pitchFamily="34" charset="0"/>
              <a:cs typeface="Arial" panose="020B0604020202020204" pitchFamily="34" charset="0"/>
            </a:endParaRPr>
          </a:p>
        </p:txBody>
      </p:sp>
      <p:sp>
        <p:nvSpPr>
          <p:cNvPr id="13" name="Round Same Side Corner Rectangle 12">
            <a:hlinkClick r:id="rId5" action="ppaction://hlinksldjump"/>
          </p:cNvPr>
          <p:cNvSpPr/>
          <p:nvPr userDrawn="1"/>
        </p:nvSpPr>
        <p:spPr>
          <a:xfrm>
            <a:off x="2107727" y="692696"/>
            <a:ext cx="225625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3 – Graphs, Tables &amp; Charts</a:t>
            </a:r>
            <a:endParaRPr lang="en-GB" sz="1250" b="1" dirty="0">
              <a:latin typeface="Arial" panose="020B0604020202020204" pitchFamily="34" charset="0"/>
              <a:cs typeface="Arial" panose="020B0604020202020204" pitchFamily="34" charset="0"/>
            </a:endParaRPr>
          </a:p>
        </p:txBody>
      </p:sp>
      <p:sp>
        <p:nvSpPr>
          <p:cNvPr id="14" name="Round Same Side Corner Rectangle 13">
            <a:hlinkClick r:id="rId6" action="ppaction://hlinksldjump"/>
          </p:cNvPr>
          <p:cNvSpPr/>
          <p:nvPr userDrawn="1"/>
        </p:nvSpPr>
        <p:spPr>
          <a:xfrm>
            <a:off x="4427984" y="692696"/>
            <a:ext cx="235949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4 –Fractions and Percentages</a:t>
            </a:r>
            <a:endParaRPr lang="en-GB" sz="12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1678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6"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6" r:id="rId4"/>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2.emf"/></Relationships>
</file>

<file path=ppt/slides/_rels/slide1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8.png"/></Relationships>
</file>

<file path=ppt/slides/_rels/slide1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73.png"/></Relationships>
</file>

<file path=ppt/slides/_rels/slide1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1.png"/></Relationships>
</file>

<file path=ppt/slides/_rels/slide1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30.png"/></Relationships>
</file>

<file path=ppt/slides/_rels/slide1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4.png"/></Relationships>
</file>

<file path=ppt/slides/_rels/slide1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76.emf"/></Relationships>
</file>

<file path=ppt/slides/_rels/slide1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7.png"/></Relationships>
</file>

<file path=ppt/slides/_rels/slide1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78.png"/></Relationships>
</file>

<file path=ppt/slides/_rels/slide1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77.emf"/></Relationships>
</file>

<file path=ppt/slides/_rels/slide1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8.emf"/></Relationships>
</file>

<file path=ppt/slides/_rels/slide1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9.png"/></Relationships>
</file>

<file path=ppt/slides/_rels/slide1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80.emf"/></Relationships>
</file>

<file path=ppt/slides/_rels/slide1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81.emf"/></Relationships>
</file>

<file path=ppt/slides/_rels/slide1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82.emf"/></Relationships>
</file>

<file path=ppt/slides/_rels/slide1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83.png"/></Relationships>
</file>

<file path=ppt/slides/_rels/slide1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84.png"/></Relationships>
</file>

<file path=ppt/slides/_rels/slide1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85.png"/></Relationships>
</file>

<file path=ppt/slides/_rels/slide1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86.png"/></Relationships>
</file>

<file path=ppt/slides/_rels/slide1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87.emf"/></Relationships>
</file>

<file path=ppt/slides/_rels/slide1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88.emf"/></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89.png"/></Relationships>
</file>

<file path=ppt/slides/_rels/slide1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90.png"/></Relationships>
</file>

<file path=ppt/slides/_rels/slide1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png"/></Relationships>
</file>

<file path=ppt/slides/_rels/slide1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91.emf"/></Relationships>
</file>

<file path=ppt/slides/_rels/slide1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3.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92.png"/></Relationships>
</file>

<file path=ppt/slides/_rels/slide1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93.emf"/></Relationships>
</file>

<file path=ppt/slides/_rels/slide1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94.png"/></Relationships>
</file>

<file path=ppt/slides/_rels/slide1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95.png"/></Relationships>
</file>

<file path=ppt/slides/_rels/slide1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96.emf"/></Relationships>
</file>

<file path=ppt/slides/_rels/slide1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99.png"/></Relationships>
</file>

<file path=ppt/slides/_rels/slide1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97.png"/><Relationship Id="rId4" Type="http://schemas.openxmlformats.org/officeDocument/2006/relationships/image" Target="../media/image93.png"/></Relationships>
</file>

<file path=ppt/slides/_rels/slide1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98.emf"/><Relationship Id="rId4" Type="http://schemas.openxmlformats.org/officeDocument/2006/relationships/image" Target="../media/image102.png"/></Relationships>
</file>

<file path=ppt/slides/_rels/slide1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png"/><Relationship Id="rId2" Type="http://schemas.openxmlformats.org/officeDocument/2006/relationships/notesSlide" Target="../notesSlides/notesSlide18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99.emf"/><Relationship Id="rId4" Type="http://schemas.openxmlformats.org/officeDocument/2006/relationships/image" Target="../media/image104.png"/></Relationships>
</file>

<file path=ppt/slides/_rels/slide1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06.png"/></Relationships>
</file>

<file path=ppt/slides/_rels/slide1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07.png"/></Relationships>
</file>

<file path=ppt/slides/_rels/slide1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8.png"/></Relationships>
</file>

<file path=ppt/slides/_rels/slide1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00.emf"/><Relationship Id="rId4" Type="http://schemas.openxmlformats.org/officeDocument/2006/relationships/image" Target="../media/image109.png"/></Relationships>
</file>

<file path=ppt/slides/_rels/slide1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png"/></Relationships>
</file>

<file path=ppt/slides/_rels/slide1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12.png"/></Relationships>
</file>

<file path=ppt/slides/_rels/slide1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13.png"/></Relationships>
</file>

<file path=ppt/slides/_rels/slide1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01.png"/></Relationships>
</file>

<file path=ppt/slides/_rels/slide19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CiDA%20-%20Unit%2002%20-%20LO1%20-%20Getting%20Organised.pptx" TargetMode="External"/><Relationship Id="rId7" Type="http://schemas.openxmlformats.org/officeDocument/2006/relationships/image" Target="../media/image18.png"/><Relationship Id="rId2" Type="http://schemas.openxmlformats.org/officeDocument/2006/relationships/notesSlide" Target="../notesSlides/notesSlide193.xml"/><Relationship Id="rId1" Type="http://schemas.openxmlformats.org/officeDocument/2006/relationships/slideLayout" Target="../slideLayouts/slideLayout3.xml"/><Relationship Id="rId6" Type="http://schemas.openxmlformats.org/officeDocument/2006/relationships/image" Target="../media/image104.emf"/><Relationship Id="rId5" Type="http://schemas.openxmlformats.org/officeDocument/2006/relationships/image" Target="../media/image103.png"/><Relationship Id="rId4" Type="http://schemas.openxmlformats.org/officeDocument/2006/relationships/image" Target="../media/image115.png"/></Relationships>
</file>

<file path=ppt/slides/_rels/slide19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CiDA%20-%20Unit%2002%20-%20LO1%20-%20Getting%20Organised.pptx" TargetMode="External"/><Relationship Id="rId7" Type="http://schemas.openxmlformats.org/officeDocument/2006/relationships/image" Target="../media/image121.png"/><Relationship Id="rId2" Type="http://schemas.openxmlformats.org/officeDocument/2006/relationships/notesSlide" Target="../notesSlides/notesSlide194.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png"/><Relationship Id="rId2" Type="http://schemas.openxmlformats.org/officeDocument/2006/relationships/notesSlide" Target="../notesSlides/notesSlide19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05.png"/><Relationship Id="rId4" Type="http://schemas.openxmlformats.org/officeDocument/2006/relationships/image" Target="../media/image122.png"/></Relationships>
</file>

<file path=ppt/slides/_rels/slide1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24.png"/></Relationships>
</file>

<file path=ppt/slides/_rels/slide1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06.emf"/><Relationship Id="rId4" Type="http://schemas.openxmlformats.org/officeDocument/2006/relationships/image" Target="../media/image125.png"/></Relationships>
</file>

<file path=ppt/slides/_rels/slide1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07.emf"/><Relationship Id="rId4" Type="http://schemas.openxmlformats.org/officeDocument/2006/relationships/image" Target="../media/image127.png"/></Relationships>
</file>

<file path=ppt/slides/_rels/slide1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29.png"/></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6.png"/></Relationships>
</file>

<file path=ppt/slides/_rels/slide2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31.png"/><Relationship Id="rId4" Type="http://schemas.openxmlformats.org/officeDocument/2006/relationships/image" Target="../media/image130.png"/></Relationships>
</file>

<file path=ppt/slides/_rels/slide2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32.png"/></Relationships>
</file>

<file path=ppt/slides/_rels/slide2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8.png"/><Relationship Id="rId2" Type="http://schemas.openxmlformats.org/officeDocument/2006/relationships/notesSlide" Target="../notesSlides/notesSlide203.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08.emf"/><Relationship Id="rId4" Type="http://schemas.openxmlformats.org/officeDocument/2006/relationships/image" Target="../media/image133.png"/></Relationships>
</file>

<file path=ppt/slides/_rels/slide2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135.png"/></Relationships>
</file>

<file path=ppt/slides/_rels/slide2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136.png"/></Relationships>
</file>

<file path=ppt/slides/_rels/slide2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37.png"/></Relationships>
</file>

<file path=ppt/slides/_rels/slide20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CiDA%20-%20Unit%2002%20-%20LO1%20-%20Getting%20Organised.pptx" TargetMode="External"/><Relationship Id="rId7" Type="http://schemas.openxmlformats.org/officeDocument/2006/relationships/image" Target="../media/image7.png"/><Relationship Id="rId2" Type="http://schemas.openxmlformats.org/officeDocument/2006/relationships/notesSlide" Target="../notesSlides/notesSlide207.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image" Target="../media/image110.png"/><Relationship Id="rId4" Type="http://schemas.openxmlformats.org/officeDocument/2006/relationships/image" Target="../media/image138.png"/></Relationships>
</file>

<file path=ppt/slides/_rels/slide2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41.png"/></Relationships>
</file>

<file path=ppt/slides/_rels/slide2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7.png"/><Relationship Id="rId2" Type="http://schemas.openxmlformats.org/officeDocument/2006/relationships/notesSlide" Target="../notesSlides/notesSlide20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1.emf"/><Relationship Id="rId4" Type="http://schemas.openxmlformats.org/officeDocument/2006/relationships/image" Target="../media/image142.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27.png"/></Relationships>
</file>

<file path=ppt/slides/_rels/slide2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44.png"/></Relationships>
</file>

<file path=ppt/slides/_rels/slide2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png"/><Relationship Id="rId2" Type="http://schemas.openxmlformats.org/officeDocument/2006/relationships/notesSlide" Target="../notesSlides/notesSlide2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14.png"/><Relationship Id="rId4" Type="http://schemas.openxmlformats.org/officeDocument/2006/relationships/image" Target="../media/image145.png"/></Relationships>
</file>

<file path=ppt/slides/_rels/slide2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47.png"/></Relationships>
</file>

<file path=ppt/slides/_rels/slide2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16.png"/></Relationships>
</file>

<file path=ppt/slides/_rels/slide2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17.png"/></Relationships>
</file>

<file path=ppt/slides/_rels/slide2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8.png"/></Relationships>
</file>

<file path=ppt/slides/_rels/slide2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26.png"/><Relationship Id="rId4" Type="http://schemas.openxmlformats.org/officeDocument/2006/relationships/image" Target="../media/image123.png"/></Relationships>
</file>

<file path=ppt/slides/_rels/slide2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28.png"/></Relationships>
</file>

<file path=ppt/slides/_rels/slide2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4.png"/></Relationships>
</file>

<file path=ppt/slides/_rels/slide2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8.png"/></Relationships>
</file>

<file path=ppt/slides/_rels/slide2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2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5.emf"/></Relationships>
</file>

<file path=ppt/slides/_rels/slide2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39.png"/></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9.png"/></Relationships>
</file>

<file path=ppt/slides/_rels/slide2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8.png"/><Relationship Id="rId2" Type="http://schemas.openxmlformats.org/officeDocument/2006/relationships/notesSlide" Target="../notesSlides/notesSlide23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37.emf"/><Relationship Id="rId4" Type="http://schemas.openxmlformats.org/officeDocument/2006/relationships/image" Target="../media/image136.emf"/></Relationships>
</file>

<file path=ppt/slides/_rels/slide2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46.png"/><Relationship Id="rId4" Type="http://schemas.openxmlformats.org/officeDocument/2006/relationships/image" Target="../media/image143.png"/></Relationships>
</file>

<file path=ppt/slides/_rels/slide2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460.png"/></Relationships>
</file>

<file path=ppt/slides/_rels/slide2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png"/><Relationship Id="rId2" Type="http://schemas.openxmlformats.org/officeDocument/2006/relationships/notesSlide" Target="../notesSlides/notesSlide23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47.emf"/><Relationship Id="rId4" Type="http://schemas.openxmlformats.org/officeDocument/2006/relationships/image" Target="../media/image148.png"/></Relationships>
</file>

<file path=ppt/slides/_rels/slide2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50.png"/></Relationships>
</file>

<file path=ppt/slides/_rels/slide2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51.png"/></Relationships>
</file>

<file path=ppt/slides/_rels/slide2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49.png"/></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2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30.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40.png"/></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430.png"/></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48.emf"/></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9.emf"/></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54.png"/><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55.emf"/></Relationships>
</file>

<file path=ppt/slides/_rels/slide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64.png"/><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620.png"/></Relationships>
</file>

<file path=ppt/slides/_rels/slide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630.png"/></Relationships>
</file>

<file path=ppt/slides/_rels/slide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600.png"/></Relationships>
</file>

<file path=ppt/slides/_rels/slide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66.emf"/></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8.png"/></Relationships>
</file>

<file path=ppt/slides/_rels/slide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67.emf"/></Relationships>
</file>

<file path=ppt/slides/_rels/slide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8.png"/></Relationships>
</file>

<file path=ppt/slides/_rels/slide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31.png"/></Relationships>
</file>

<file path=ppt/slides/_rels/slide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70.png"/><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5106196"/>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Units 1-4 – Number, Algebra, Graphs, Fractions &amp; Percentages</a:t>
            </a:r>
            <a:endParaRPr lang="en-GB"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07</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4" y="178371"/>
            <a:ext cx="2162168" cy="1584960"/>
          </a:xfrm>
          <a:prstGeom prst="rect">
            <a:avLst/>
          </a:prstGeom>
        </p:spPr>
      </p:pic>
      <p:pic>
        <p:nvPicPr>
          <p:cNvPr id="1026" name="Picture 2" descr="Image result for foundation mathematic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99793" y="1932513"/>
            <a:ext cx="6336704" cy="3253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Calculations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a:t>
            </a:r>
            <a:endParaRPr lang="en-GB" sz="1400" b="1" dirty="0">
              <a:latin typeface="Calibri" panose="020F0502020204030204" pitchFamily="34" charset="0"/>
            </a:endParaRPr>
          </a:p>
        </p:txBody>
      </p:sp>
      <p:sp>
        <p:nvSpPr>
          <p:cNvPr id="6" name="Rectangle 5"/>
          <p:cNvSpPr/>
          <p:nvPr/>
        </p:nvSpPr>
        <p:spPr>
          <a:xfrm>
            <a:off x="179512" y="1124744"/>
            <a:ext cx="26642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1.1 - Calculations</a:t>
            </a: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628800"/>
            <a:ext cx="5256584" cy="4862340"/>
          </a:xfrm>
          <a:prstGeom prst="rect">
            <a:avLst/>
          </a:prstGeom>
        </p:spPr>
      </p:pic>
    </p:spTree>
    <p:extLst>
      <p:ext uri="{BB962C8B-B14F-4D97-AF65-F5344CB8AC3E}">
        <p14:creationId xmlns:p14="http://schemas.microsoft.com/office/powerpoint/2010/main" val="1397999892"/>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2.6 – Algebra – Factorising</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a:t>
            </a:r>
            <a:endParaRPr lang="en-GB" sz="1400" b="1" dirty="0">
              <a:latin typeface="Calibri" panose="020F0502020204030204" pitchFamily="34" charset="0"/>
            </a:endParaRPr>
          </a:p>
        </p:txBody>
      </p:sp>
      <p:sp>
        <p:nvSpPr>
          <p:cNvPr id="4" name="Rectangle 3"/>
          <p:cNvSpPr/>
          <p:nvPr/>
        </p:nvSpPr>
        <p:spPr>
          <a:xfrm>
            <a:off x="251520" y="1242620"/>
            <a:ext cx="5256584" cy="5529719"/>
          </a:xfrm>
          <a:prstGeom prst="rect">
            <a:avLst/>
          </a:prstGeom>
        </p:spPr>
        <p:txBody>
          <a:bodyPr wrap="square">
            <a:spAutoFit/>
          </a:bodyPr>
          <a:lstStyle/>
          <a:p>
            <a:pPr marL="457200" indent="-457200">
              <a:lnSpc>
                <a:spcPts val="3200"/>
              </a:lnSpc>
              <a:buClr>
                <a:srgbClr val="C00000"/>
              </a:buClr>
              <a:buFont typeface="+mj-lt"/>
              <a:buAutoNum type="arabicPeriod" startAt="4"/>
            </a:pPr>
            <a:r>
              <a:rPr lang="en-US" sz="2800" dirty="0"/>
              <a:t>Copy and complete. </a:t>
            </a:r>
            <a:r>
              <a:rPr lang="en-US" sz="2800" dirty="0" smtClean="0"/>
              <a:t>Check your </a:t>
            </a:r>
            <a:r>
              <a:rPr lang="en-US" sz="2800" dirty="0"/>
              <a:t>answers by </a:t>
            </a:r>
            <a:r>
              <a:rPr lang="en-US" sz="2800" dirty="0" smtClean="0"/>
              <a:t>expanding the </a:t>
            </a:r>
            <a:r>
              <a:rPr lang="en-US" sz="2800" dirty="0"/>
              <a:t>brackets,</a:t>
            </a:r>
          </a:p>
          <a:p>
            <a:pPr marL="857250" indent="-457200">
              <a:lnSpc>
                <a:spcPts val="3400"/>
              </a:lnSpc>
              <a:buClr>
                <a:srgbClr val="C00000"/>
              </a:buClr>
              <a:buFont typeface="+mj-lt"/>
              <a:buAutoNum type="alphaLcPeriod"/>
            </a:pPr>
            <a:r>
              <a:rPr lang="en-US" sz="2800" dirty="0" smtClean="0"/>
              <a:t>7</a:t>
            </a:r>
            <a:r>
              <a:rPr lang="en-US" sz="2800" i="1" dirty="0" smtClean="0"/>
              <a:t>x</a:t>
            </a:r>
            <a:r>
              <a:rPr lang="en-US" sz="2800" dirty="0" smtClean="0"/>
              <a:t> </a:t>
            </a:r>
            <a:r>
              <a:rPr lang="en-US" sz="2800" dirty="0"/>
              <a:t>+ 28 = 7(</a:t>
            </a:r>
            <a:r>
              <a:rPr lang="en-US" sz="2800" i="1" dirty="0"/>
              <a:t>x</a:t>
            </a:r>
            <a:r>
              <a:rPr lang="en-US" sz="2800" dirty="0"/>
              <a:t> + </a:t>
            </a:r>
            <a:r>
              <a:rPr lang="en-US" sz="4800" dirty="0" smtClean="0"/>
              <a:t>□</a:t>
            </a:r>
            <a:r>
              <a:rPr lang="en-US" sz="2800" dirty="0" smtClean="0"/>
              <a:t>)</a:t>
            </a:r>
            <a:endParaRPr lang="en-US" sz="2800" dirty="0"/>
          </a:p>
          <a:p>
            <a:pPr marL="857250" indent="-457200">
              <a:lnSpc>
                <a:spcPts val="3400"/>
              </a:lnSpc>
              <a:buClr>
                <a:srgbClr val="C00000"/>
              </a:buClr>
              <a:buFont typeface="+mj-lt"/>
              <a:buAutoNum type="alphaLcPeriod"/>
            </a:pPr>
            <a:r>
              <a:rPr lang="en-US" sz="2800" dirty="0" smtClean="0"/>
              <a:t>12</a:t>
            </a:r>
            <a:r>
              <a:rPr lang="en-US" sz="2800" i="1" dirty="0" smtClean="0"/>
              <a:t>p</a:t>
            </a:r>
            <a:r>
              <a:rPr lang="en-US" sz="2800" dirty="0" smtClean="0"/>
              <a:t>-18 </a:t>
            </a:r>
            <a:r>
              <a:rPr lang="en-US" sz="2800" dirty="0"/>
              <a:t>= </a:t>
            </a:r>
            <a:r>
              <a:rPr lang="en-US" sz="2800" dirty="0" smtClean="0"/>
              <a:t>6(</a:t>
            </a:r>
            <a:r>
              <a:rPr lang="en-US" sz="4800" dirty="0"/>
              <a:t>□</a:t>
            </a:r>
            <a:r>
              <a:rPr lang="en-US" sz="2800" dirty="0" smtClean="0"/>
              <a:t> </a:t>
            </a:r>
            <a:r>
              <a:rPr lang="en-US" sz="2800" dirty="0"/>
              <a:t>- 3 )</a:t>
            </a:r>
          </a:p>
          <a:p>
            <a:pPr marL="857250" indent="-457200">
              <a:lnSpc>
                <a:spcPts val="3400"/>
              </a:lnSpc>
              <a:buClr>
                <a:srgbClr val="C00000"/>
              </a:buClr>
              <a:buFont typeface="+mj-lt"/>
              <a:buAutoNum type="alphaLcPeriod"/>
            </a:pPr>
            <a:r>
              <a:rPr lang="en-US" sz="2800" dirty="0" smtClean="0"/>
              <a:t>15</a:t>
            </a:r>
            <a:r>
              <a:rPr lang="en-US" sz="2800" i="1" dirty="0" smtClean="0"/>
              <a:t>n</a:t>
            </a:r>
            <a:r>
              <a:rPr lang="en-US" sz="2800" dirty="0" smtClean="0"/>
              <a:t> </a:t>
            </a:r>
            <a:r>
              <a:rPr lang="en-US" sz="2800" dirty="0"/>
              <a:t>+ 9 = </a:t>
            </a:r>
            <a:r>
              <a:rPr lang="en-US" sz="2800" dirty="0" smtClean="0"/>
              <a:t>3(</a:t>
            </a:r>
            <a:r>
              <a:rPr lang="en-US" sz="4800" dirty="0"/>
              <a:t>□</a:t>
            </a:r>
            <a:r>
              <a:rPr lang="en-US" sz="2800" dirty="0" smtClean="0"/>
              <a:t> </a:t>
            </a:r>
            <a:r>
              <a:rPr lang="en-US" sz="2800" dirty="0"/>
              <a:t>+ 3)</a:t>
            </a:r>
          </a:p>
          <a:p>
            <a:pPr marL="857250" indent="-457200">
              <a:lnSpc>
                <a:spcPts val="3400"/>
              </a:lnSpc>
              <a:buClr>
                <a:srgbClr val="C00000"/>
              </a:buClr>
              <a:buFont typeface="+mj-lt"/>
              <a:buAutoNum type="alphaLcPeriod"/>
            </a:pPr>
            <a:r>
              <a:rPr lang="en-US" sz="2800" dirty="0" smtClean="0"/>
              <a:t>12</a:t>
            </a:r>
            <a:r>
              <a:rPr lang="en-US" sz="2800" i="1" dirty="0" smtClean="0"/>
              <a:t>s</a:t>
            </a:r>
            <a:r>
              <a:rPr lang="en-US" sz="2800" dirty="0" smtClean="0"/>
              <a:t> </a:t>
            </a:r>
            <a:r>
              <a:rPr lang="en-US" sz="2800" dirty="0"/>
              <a:t>-</a:t>
            </a:r>
            <a:r>
              <a:rPr lang="en-US" sz="2800" dirty="0" smtClean="0"/>
              <a:t>27 </a:t>
            </a:r>
            <a:r>
              <a:rPr lang="en-US" sz="2800" dirty="0"/>
              <a:t>= </a:t>
            </a:r>
            <a:r>
              <a:rPr lang="en-US" sz="4800" dirty="0"/>
              <a:t>□</a:t>
            </a:r>
            <a:r>
              <a:rPr lang="en-US" sz="2800" dirty="0" smtClean="0"/>
              <a:t>(4s </a:t>
            </a:r>
            <a:r>
              <a:rPr lang="en-US" sz="2800" dirty="0"/>
              <a:t>- </a:t>
            </a:r>
            <a:r>
              <a:rPr lang="en-US" sz="4800" dirty="0"/>
              <a:t>□</a:t>
            </a:r>
            <a:r>
              <a:rPr lang="en-US" sz="2800" dirty="0" smtClean="0"/>
              <a:t>)</a:t>
            </a:r>
            <a:endParaRPr lang="en-US" sz="2800" dirty="0"/>
          </a:p>
          <a:p>
            <a:pPr marL="457200" indent="-457200">
              <a:lnSpc>
                <a:spcPts val="3200"/>
              </a:lnSpc>
              <a:buClr>
                <a:srgbClr val="C00000"/>
              </a:buClr>
              <a:buFont typeface="+mj-lt"/>
              <a:buAutoNum type="arabicPeriod" startAt="5"/>
            </a:pPr>
            <a:r>
              <a:rPr lang="en-US" sz="2800" b="1" dirty="0" smtClean="0">
                <a:solidFill>
                  <a:srgbClr val="FF0000"/>
                </a:solidFill>
              </a:rPr>
              <a:t>R</a:t>
            </a:r>
            <a:r>
              <a:rPr lang="en-US" sz="2800" dirty="0" smtClean="0"/>
              <a:t> </a:t>
            </a:r>
            <a:r>
              <a:rPr lang="en-US" sz="2800" dirty="0"/>
              <a:t>Julia and Helen </a:t>
            </a:r>
            <a:r>
              <a:rPr lang="en-US" sz="2800" dirty="0" smtClean="0"/>
              <a:t/>
            </a:r>
            <a:br>
              <a:rPr lang="en-US" sz="2800" dirty="0" smtClean="0"/>
            </a:br>
            <a:r>
              <a:rPr lang="en-US" sz="2800" dirty="0" err="1" smtClean="0"/>
              <a:t>factorise</a:t>
            </a:r>
            <a:r>
              <a:rPr lang="en-US" sz="2800" dirty="0" smtClean="0"/>
              <a:t> 12</a:t>
            </a:r>
            <a:r>
              <a:rPr lang="en-US" sz="2800" i="1" dirty="0" smtClean="0"/>
              <a:t>d </a:t>
            </a:r>
            <a:r>
              <a:rPr lang="en-US" sz="2800" dirty="0" smtClean="0"/>
              <a:t>+ 18</a:t>
            </a:r>
            <a:br>
              <a:rPr lang="en-US" sz="2800" dirty="0" smtClean="0"/>
            </a:br>
            <a:r>
              <a:rPr lang="en-US" sz="2800" dirty="0" smtClean="0"/>
              <a:t>Julia </a:t>
            </a:r>
            <a:r>
              <a:rPr lang="en-US" sz="2800" dirty="0"/>
              <a:t>says the </a:t>
            </a:r>
            <a:r>
              <a:rPr lang="en-US" sz="2800" dirty="0" smtClean="0"/>
              <a:t/>
            </a:r>
            <a:br>
              <a:rPr lang="en-US" sz="2800" dirty="0" smtClean="0"/>
            </a:br>
            <a:r>
              <a:rPr lang="en-US" sz="2800" dirty="0" smtClean="0"/>
              <a:t>answer is </a:t>
            </a:r>
            <a:r>
              <a:rPr lang="en-US" sz="2800" dirty="0"/>
              <a:t>6(2</a:t>
            </a:r>
            <a:r>
              <a:rPr lang="en-US" sz="2800" i="1" dirty="0"/>
              <a:t>d</a:t>
            </a:r>
            <a:r>
              <a:rPr lang="en-US" sz="2800" dirty="0"/>
              <a:t> + 3</a:t>
            </a:r>
            <a:r>
              <a:rPr lang="en-US" sz="2800" dirty="0" smtClean="0"/>
              <a:t>).</a:t>
            </a:r>
            <a:br>
              <a:rPr lang="en-US" sz="2800" dirty="0" smtClean="0"/>
            </a:br>
            <a:r>
              <a:rPr lang="en-US" sz="2800" dirty="0" smtClean="0"/>
              <a:t>Helen </a:t>
            </a:r>
            <a:r>
              <a:rPr lang="en-US" sz="2800" dirty="0"/>
              <a:t>says the answer is 3(4</a:t>
            </a:r>
            <a:r>
              <a:rPr lang="en-US" sz="2800" i="1" dirty="0"/>
              <a:t>d</a:t>
            </a:r>
            <a:r>
              <a:rPr lang="en-US" sz="2800" dirty="0"/>
              <a:t> + 6</a:t>
            </a:r>
            <a:r>
              <a:rPr lang="en-US" sz="2800" dirty="0" smtClean="0"/>
              <a:t>). Who </a:t>
            </a:r>
            <a:r>
              <a:rPr lang="en-US" sz="2800" dirty="0"/>
              <a:t>is correct?</a:t>
            </a: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r="15931" b="27492"/>
          <a:stretch/>
        </p:blipFill>
        <p:spPr>
          <a:xfrm>
            <a:off x="4192486" y="4363834"/>
            <a:ext cx="1324340" cy="146294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4287470278"/>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2.6 – Algebra – Factorising</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a:t>
            </a:r>
            <a:endParaRPr lang="en-GB" sz="1400" b="1" dirty="0">
              <a:latin typeface="Calibri" panose="020F0502020204030204" pitchFamily="34" charset="0"/>
            </a:endParaRPr>
          </a:p>
        </p:txBody>
      </p:sp>
      <p:sp>
        <p:nvSpPr>
          <p:cNvPr id="4" name="Rectangle 3"/>
          <p:cNvSpPr/>
          <p:nvPr/>
        </p:nvSpPr>
        <p:spPr>
          <a:xfrm>
            <a:off x="251520" y="1242620"/>
            <a:ext cx="5256584" cy="5400453"/>
          </a:xfrm>
          <a:prstGeom prst="rect">
            <a:avLst/>
          </a:prstGeom>
        </p:spPr>
        <p:txBody>
          <a:bodyPr wrap="square">
            <a:spAutoFit/>
          </a:bodyPr>
          <a:lstStyle/>
          <a:p>
            <a:pPr marL="514350" indent="-514350">
              <a:lnSpc>
                <a:spcPts val="3200"/>
              </a:lnSpc>
              <a:buClr>
                <a:srgbClr val="C00000"/>
              </a:buClr>
              <a:buFont typeface="+mj-lt"/>
              <a:buAutoNum type="arabicPeriod" startAt="6"/>
              <a:tabLst>
                <a:tab pos="971550" algn="l"/>
                <a:tab pos="2571750" algn="l"/>
                <a:tab pos="3028950" algn="l"/>
              </a:tabLst>
            </a:pPr>
            <a:r>
              <a:rPr lang="en-US" sz="2600" dirty="0"/>
              <a:t>Factorise </a:t>
            </a:r>
            <a:r>
              <a:rPr lang="en-US" sz="2600" dirty="0" smtClean="0"/>
              <a:t>completely</a:t>
            </a:r>
            <a:br>
              <a:rPr lang="en-US" sz="2600" dirty="0" smtClean="0"/>
            </a:br>
            <a:r>
              <a:rPr lang="en-US" sz="2600" b="1" dirty="0" smtClean="0">
                <a:solidFill>
                  <a:srgbClr val="C00000"/>
                </a:solidFill>
              </a:rPr>
              <a:t>a</a:t>
            </a:r>
            <a:r>
              <a:rPr lang="en-US" sz="2600" dirty="0" smtClean="0"/>
              <a:t> 	8</a:t>
            </a:r>
            <a:r>
              <a:rPr lang="en-US" sz="2600" i="1" dirty="0" smtClean="0"/>
              <a:t>e</a:t>
            </a:r>
            <a:r>
              <a:rPr lang="en-US" sz="2600" dirty="0" smtClean="0"/>
              <a:t> </a:t>
            </a:r>
            <a:r>
              <a:rPr lang="en-US" sz="2600" dirty="0"/>
              <a:t>+ 24 </a:t>
            </a:r>
            <a:r>
              <a:rPr lang="en-US" sz="2600" dirty="0" smtClean="0"/>
              <a:t>	</a:t>
            </a:r>
            <a:r>
              <a:rPr lang="en-US" sz="2600" b="1" dirty="0" smtClean="0">
                <a:solidFill>
                  <a:srgbClr val="C00000"/>
                </a:solidFill>
              </a:rPr>
              <a:t>b</a:t>
            </a:r>
            <a:r>
              <a:rPr lang="en-US" sz="2600" dirty="0" smtClean="0"/>
              <a:t>	4</a:t>
            </a:r>
            <a:r>
              <a:rPr lang="en-US" sz="2600" i="1" dirty="0" smtClean="0"/>
              <a:t>m</a:t>
            </a:r>
            <a:r>
              <a:rPr lang="en-US" sz="2600" dirty="0" smtClean="0"/>
              <a:t> – 20</a:t>
            </a:r>
            <a:br>
              <a:rPr lang="en-US" sz="2600" dirty="0" smtClean="0"/>
            </a:br>
            <a:r>
              <a:rPr lang="en-US" sz="2600" b="1" dirty="0" smtClean="0">
                <a:solidFill>
                  <a:srgbClr val="C00000"/>
                </a:solidFill>
              </a:rPr>
              <a:t>c</a:t>
            </a:r>
            <a:r>
              <a:rPr lang="en-US" sz="2600" dirty="0" smtClean="0"/>
              <a:t> 	18</a:t>
            </a:r>
            <a:r>
              <a:rPr lang="en-US" sz="2600" i="1" dirty="0" smtClean="0"/>
              <a:t>p</a:t>
            </a:r>
            <a:r>
              <a:rPr lang="en-US" sz="2600" dirty="0" smtClean="0"/>
              <a:t> </a:t>
            </a:r>
            <a:r>
              <a:rPr lang="en-US" sz="2600" dirty="0"/>
              <a:t>+ 9 </a:t>
            </a:r>
            <a:r>
              <a:rPr lang="en-US" sz="2600" dirty="0" smtClean="0"/>
              <a:t>	</a:t>
            </a:r>
            <a:r>
              <a:rPr lang="en-US" sz="2600" b="1" dirty="0" smtClean="0">
                <a:solidFill>
                  <a:srgbClr val="C00000"/>
                </a:solidFill>
              </a:rPr>
              <a:t>d</a:t>
            </a:r>
            <a:r>
              <a:rPr lang="en-US" sz="2600" dirty="0" smtClean="0"/>
              <a:t>	25-15</a:t>
            </a:r>
            <a:r>
              <a:rPr lang="en-US" sz="2600" i="1" dirty="0" smtClean="0"/>
              <a:t>t</a:t>
            </a:r>
            <a:endParaRPr lang="en-US" sz="2600" i="1" dirty="0"/>
          </a:p>
          <a:p>
            <a:pPr marL="457200" indent="-457200">
              <a:lnSpc>
                <a:spcPts val="3200"/>
              </a:lnSpc>
              <a:buClr>
                <a:srgbClr val="C00000"/>
              </a:buClr>
              <a:buFont typeface="+mj-lt"/>
              <a:buAutoNum type="arabicPeriod" startAt="6"/>
            </a:pPr>
            <a:r>
              <a:rPr lang="en-US" sz="2600" b="1" dirty="0" smtClean="0">
                <a:solidFill>
                  <a:srgbClr val="FF0000"/>
                </a:solidFill>
              </a:rPr>
              <a:t>R</a:t>
            </a:r>
            <a:r>
              <a:rPr lang="en-US" sz="2600" dirty="0" smtClean="0"/>
              <a:t> </a:t>
            </a:r>
            <a:r>
              <a:rPr lang="en-US" sz="2600" dirty="0"/>
              <a:t>Karl and Rashid </a:t>
            </a:r>
            <a:r>
              <a:rPr lang="en-US" sz="2600" dirty="0" err="1"/>
              <a:t>factorise</a:t>
            </a:r>
            <a:r>
              <a:rPr lang="en-US" sz="2600" dirty="0"/>
              <a:t> 18</a:t>
            </a:r>
            <a:r>
              <a:rPr lang="en-US" sz="2600" i="1" dirty="0"/>
              <a:t>m</a:t>
            </a:r>
            <a:r>
              <a:rPr lang="en-US" sz="2600" dirty="0"/>
              <a:t> </a:t>
            </a:r>
            <a:r>
              <a:rPr lang="en-US" sz="2600" dirty="0" smtClean="0"/>
              <a:t>– 6</a:t>
            </a:r>
            <a:br>
              <a:rPr lang="en-US" sz="2600" dirty="0" smtClean="0"/>
            </a:br>
            <a:r>
              <a:rPr lang="en-US" sz="2600" dirty="0" smtClean="0"/>
              <a:t>Karl's </a:t>
            </a:r>
            <a:r>
              <a:rPr lang="en-US" sz="2600" dirty="0"/>
              <a:t>answer is 6(3</a:t>
            </a:r>
            <a:r>
              <a:rPr lang="en-US" sz="2600" i="1" dirty="0"/>
              <a:t>m</a:t>
            </a:r>
            <a:r>
              <a:rPr lang="en-US" sz="2600" dirty="0"/>
              <a:t> - 0</a:t>
            </a:r>
            <a:r>
              <a:rPr lang="en-US" sz="2600" dirty="0" smtClean="0"/>
              <a:t>).</a:t>
            </a:r>
            <a:br>
              <a:rPr lang="en-US" sz="2600" dirty="0" smtClean="0"/>
            </a:br>
            <a:r>
              <a:rPr lang="en-US" sz="2600" dirty="0" smtClean="0"/>
              <a:t>Rashid's </a:t>
            </a:r>
            <a:r>
              <a:rPr lang="en-US" sz="2600" dirty="0"/>
              <a:t>answer is 6(3</a:t>
            </a:r>
            <a:r>
              <a:rPr lang="en-US" sz="2600" i="1" dirty="0"/>
              <a:t>m</a:t>
            </a:r>
            <a:r>
              <a:rPr lang="en-US" sz="2600" dirty="0"/>
              <a:t> - 1</a:t>
            </a:r>
            <a:r>
              <a:rPr lang="en-US" sz="2600" dirty="0" smtClean="0"/>
              <a:t>).</a:t>
            </a:r>
            <a:br>
              <a:rPr lang="en-US" sz="2600" dirty="0" smtClean="0"/>
            </a:br>
            <a:r>
              <a:rPr lang="en-US" sz="2600" dirty="0" smtClean="0"/>
              <a:t>Who </a:t>
            </a:r>
            <a:r>
              <a:rPr lang="en-US" sz="2600" dirty="0"/>
              <a:t>is correct? What mistake has the </a:t>
            </a:r>
            <a:r>
              <a:rPr lang="en-US" sz="2600" dirty="0" smtClean="0"/>
              <a:t>other student </a:t>
            </a:r>
            <a:r>
              <a:rPr lang="en-US" sz="2600" dirty="0"/>
              <a:t>made?</a:t>
            </a:r>
          </a:p>
          <a:p>
            <a:pPr marL="457200" indent="-457200">
              <a:lnSpc>
                <a:spcPts val="3200"/>
              </a:lnSpc>
              <a:buClr>
                <a:srgbClr val="C00000"/>
              </a:buClr>
              <a:buFont typeface="+mj-lt"/>
              <a:buAutoNum type="arabicPeriod" startAt="6"/>
              <a:tabLst>
                <a:tab pos="2857500" algn="l"/>
              </a:tabLst>
            </a:pPr>
            <a:r>
              <a:rPr lang="en-US" sz="2600" dirty="0" smtClean="0"/>
              <a:t>Work </a:t>
            </a:r>
            <a:r>
              <a:rPr lang="en-US" sz="2600" dirty="0"/>
              <a:t>out the HCFs </a:t>
            </a:r>
            <a:r>
              <a:rPr lang="en-US" sz="2600" dirty="0" smtClean="0"/>
              <a:t>of</a:t>
            </a:r>
            <a:br>
              <a:rPr lang="en-US" sz="2600" dirty="0" smtClean="0"/>
            </a:br>
            <a:r>
              <a:rPr lang="en-US" sz="2600" b="1" dirty="0" smtClean="0">
                <a:solidFill>
                  <a:srgbClr val="C00000"/>
                </a:solidFill>
              </a:rPr>
              <a:t>a</a:t>
            </a:r>
            <a:r>
              <a:rPr lang="en-US" sz="2600" dirty="0" smtClean="0"/>
              <a:t> </a:t>
            </a:r>
            <a:r>
              <a:rPr lang="en-US" sz="2600" i="1" dirty="0"/>
              <a:t>ab</a:t>
            </a:r>
            <a:r>
              <a:rPr lang="en-US" sz="2600" dirty="0"/>
              <a:t> and </a:t>
            </a:r>
            <a:r>
              <a:rPr lang="en-US" sz="2600" i="1" dirty="0"/>
              <a:t>a</a:t>
            </a:r>
            <a:r>
              <a:rPr lang="en-US" sz="2600" dirty="0"/>
              <a:t> </a:t>
            </a:r>
            <a:r>
              <a:rPr lang="en-US" sz="2600" dirty="0" smtClean="0"/>
              <a:t>	</a:t>
            </a:r>
            <a:r>
              <a:rPr lang="en-US" sz="2600" b="1" dirty="0" smtClean="0">
                <a:solidFill>
                  <a:srgbClr val="C00000"/>
                </a:solidFill>
              </a:rPr>
              <a:t>b</a:t>
            </a:r>
            <a:r>
              <a:rPr lang="en-US" sz="2600" dirty="0" smtClean="0"/>
              <a:t> </a:t>
            </a:r>
            <a:r>
              <a:rPr lang="en-US" sz="2600" i="1" dirty="0"/>
              <a:t>m</a:t>
            </a:r>
            <a:r>
              <a:rPr lang="en-US" sz="2600" baseline="30000" dirty="0"/>
              <a:t>2</a:t>
            </a:r>
            <a:r>
              <a:rPr lang="en-US" sz="2600" dirty="0"/>
              <a:t> and </a:t>
            </a:r>
            <a:r>
              <a:rPr lang="en-US" sz="2600" dirty="0" smtClean="0"/>
              <a:t>2</a:t>
            </a:r>
            <a:r>
              <a:rPr lang="en-US" sz="2600" i="1" dirty="0" smtClean="0"/>
              <a:t>m</a:t>
            </a:r>
            <a:r>
              <a:rPr lang="en-US" sz="2600" dirty="0" smtClean="0"/>
              <a:t/>
            </a:r>
            <a:br>
              <a:rPr lang="en-US" sz="2600" dirty="0" smtClean="0"/>
            </a:br>
            <a:r>
              <a:rPr lang="en-US" sz="2600" b="1" dirty="0" smtClean="0">
                <a:solidFill>
                  <a:srgbClr val="C00000"/>
                </a:solidFill>
              </a:rPr>
              <a:t>c</a:t>
            </a:r>
            <a:r>
              <a:rPr lang="en-US" sz="2600" dirty="0" smtClean="0"/>
              <a:t> </a:t>
            </a:r>
            <a:r>
              <a:rPr lang="en-US" sz="2600" i="1" dirty="0" err="1"/>
              <a:t>pq</a:t>
            </a:r>
            <a:r>
              <a:rPr lang="en-US" sz="2600" dirty="0"/>
              <a:t> and </a:t>
            </a:r>
            <a:r>
              <a:rPr lang="en-US" sz="2600" i="1" dirty="0" err="1"/>
              <a:t>pr</a:t>
            </a:r>
            <a:r>
              <a:rPr lang="en-US" sz="2600" dirty="0"/>
              <a:t> </a:t>
            </a:r>
            <a:r>
              <a:rPr lang="en-US" sz="2600" dirty="0" smtClean="0"/>
              <a:t>	</a:t>
            </a:r>
            <a:r>
              <a:rPr lang="en-US" sz="2600" b="1" dirty="0" smtClean="0">
                <a:solidFill>
                  <a:srgbClr val="C00000"/>
                </a:solidFill>
              </a:rPr>
              <a:t>d</a:t>
            </a:r>
            <a:r>
              <a:rPr lang="en-US" sz="2600" dirty="0" smtClean="0"/>
              <a:t> 8</a:t>
            </a:r>
            <a:r>
              <a:rPr lang="en-US" sz="2600" i="1" dirty="0" smtClean="0"/>
              <a:t>ef </a:t>
            </a:r>
            <a:r>
              <a:rPr lang="en-US" sz="2600" dirty="0" smtClean="0"/>
              <a:t>and 24</a:t>
            </a:r>
            <a:r>
              <a:rPr lang="en-US" sz="2600" i="1" dirty="0" smtClean="0"/>
              <a:t>f</a:t>
            </a:r>
            <a:r>
              <a:rPr lang="en-US" sz="2600" dirty="0" smtClean="0"/>
              <a:t/>
            </a:r>
            <a:br>
              <a:rPr lang="en-US" sz="2600" dirty="0" smtClean="0"/>
            </a:br>
            <a:r>
              <a:rPr lang="en-US" sz="2600" b="1" dirty="0" smtClean="0">
                <a:solidFill>
                  <a:srgbClr val="C00000"/>
                </a:solidFill>
              </a:rPr>
              <a:t>e</a:t>
            </a:r>
            <a:r>
              <a:rPr lang="en-US" sz="2600" dirty="0" smtClean="0"/>
              <a:t> 7</a:t>
            </a:r>
            <a:r>
              <a:rPr lang="en-US" sz="2600" i="1" dirty="0" smtClean="0"/>
              <a:t>d</a:t>
            </a:r>
            <a:r>
              <a:rPr lang="en-US" sz="2600" baseline="30000" dirty="0" smtClean="0"/>
              <a:t>2</a:t>
            </a:r>
            <a:r>
              <a:rPr lang="en-US" sz="2600" dirty="0" smtClean="0"/>
              <a:t> and -21</a:t>
            </a:r>
            <a:r>
              <a:rPr lang="en-US" sz="2600" i="1" dirty="0" smtClean="0"/>
              <a:t>d</a:t>
            </a:r>
            <a:r>
              <a:rPr lang="en-US" sz="2600" dirty="0" smtClean="0"/>
              <a:t> 	</a:t>
            </a:r>
            <a:r>
              <a:rPr lang="en-US" sz="2600" b="1" dirty="0" smtClean="0">
                <a:solidFill>
                  <a:srgbClr val="C00000"/>
                </a:solidFill>
              </a:rPr>
              <a:t>f</a:t>
            </a:r>
            <a:r>
              <a:rPr lang="en-US" sz="2600" dirty="0" smtClean="0"/>
              <a:t> 8ab and 12</a:t>
            </a:r>
            <a:r>
              <a:rPr lang="en-US" sz="2600" i="1" dirty="0" smtClean="0"/>
              <a:t>b</a:t>
            </a:r>
            <a:r>
              <a:rPr lang="en-US" sz="2600" baseline="30000" dirty="0" smtClean="0"/>
              <a:t>2</a:t>
            </a:r>
            <a:endParaRPr lang="en-US" sz="2600" baseline="300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5013176"/>
            <a:ext cx="556549" cy="551298"/>
          </a:xfrm>
          <a:prstGeom prst="rect">
            <a:avLst/>
          </a:prstGeom>
        </p:spPr>
      </p:pic>
    </p:spTree>
    <p:extLst>
      <p:ext uri="{BB962C8B-B14F-4D97-AF65-F5344CB8AC3E}">
        <p14:creationId xmlns:p14="http://schemas.microsoft.com/office/powerpoint/2010/main" val="2442156386"/>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2.6 – Algebra – Factorising</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83824" y="1196752"/>
            <a:ext cx="5224280" cy="4600487"/>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1566478527"/>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2.6 – Algebra – Factorising</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a:t>
            </a:r>
            <a:endParaRPr lang="en-GB" sz="1400" b="1" dirty="0">
              <a:latin typeface="Calibri" panose="020F0502020204030204" pitchFamily="34" charset="0"/>
            </a:endParaRPr>
          </a:p>
        </p:txBody>
      </p:sp>
      <p:sp>
        <p:nvSpPr>
          <p:cNvPr id="4" name="Rectangle 3"/>
          <p:cNvSpPr/>
          <p:nvPr/>
        </p:nvSpPr>
        <p:spPr>
          <a:xfrm>
            <a:off x="251520" y="1242620"/>
            <a:ext cx="5256584" cy="3375283"/>
          </a:xfrm>
          <a:prstGeom prst="rect">
            <a:avLst/>
          </a:prstGeom>
        </p:spPr>
        <p:txBody>
          <a:bodyPr wrap="square">
            <a:spAutoFit/>
          </a:bodyPr>
          <a:lstStyle/>
          <a:p>
            <a:pPr marL="685800" indent="-685800">
              <a:lnSpc>
                <a:spcPts val="3200"/>
              </a:lnSpc>
              <a:buClr>
                <a:srgbClr val="C00000"/>
              </a:buClr>
              <a:buFont typeface="+mj-lt"/>
              <a:buAutoNum type="arabicPeriod" startAt="11"/>
              <a:tabLst>
                <a:tab pos="1200150" algn="l"/>
                <a:tab pos="2571750" algn="l"/>
                <a:tab pos="3028950" algn="l"/>
              </a:tabLst>
            </a:pPr>
            <a:r>
              <a:rPr lang="en-US" sz="3200" dirty="0"/>
              <a:t>Factorise these completely. Expand </a:t>
            </a:r>
            <a:r>
              <a:rPr lang="en-US" sz="3200" dirty="0" smtClean="0"/>
              <a:t>your answers </a:t>
            </a:r>
            <a:r>
              <a:rPr lang="en-US" sz="3200" dirty="0"/>
              <a:t>to check them,</a:t>
            </a:r>
            <a:r>
              <a:rPr lang="en-US" sz="3200" dirty="0" smtClean="0"/>
              <a:t/>
            </a:r>
            <a:br>
              <a:rPr lang="en-US" sz="3200" dirty="0" smtClean="0"/>
            </a:br>
            <a:r>
              <a:rPr lang="en-US" sz="3200" b="1" dirty="0" smtClean="0">
                <a:solidFill>
                  <a:srgbClr val="C00000"/>
                </a:solidFill>
              </a:rPr>
              <a:t>a</a:t>
            </a:r>
            <a:r>
              <a:rPr lang="en-US" sz="3200" dirty="0" smtClean="0"/>
              <a:t> </a:t>
            </a:r>
            <a:r>
              <a:rPr lang="en-US" sz="3200" dirty="0"/>
              <a:t>	</a:t>
            </a:r>
            <a:r>
              <a:rPr lang="en-US" sz="3200" i="1" dirty="0"/>
              <a:t>x</a:t>
            </a:r>
            <a:r>
              <a:rPr lang="en-US" sz="3200" baseline="30000" dirty="0"/>
              <a:t>2</a:t>
            </a:r>
            <a:r>
              <a:rPr lang="en-US" sz="3200" dirty="0"/>
              <a:t> + </a:t>
            </a:r>
            <a:r>
              <a:rPr lang="en-US" sz="3200" dirty="0" smtClean="0"/>
              <a:t>7</a:t>
            </a:r>
            <a:r>
              <a:rPr lang="en-US" sz="3200" i="1" dirty="0" smtClean="0"/>
              <a:t>x</a:t>
            </a:r>
            <a:r>
              <a:rPr lang="en-US" sz="3200" dirty="0" smtClean="0"/>
              <a:t> 	</a:t>
            </a:r>
            <a:br>
              <a:rPr lang="en-US" sz="3200" dirty="0" smtClean="0"/>
            </a:br>
            <a:r>
              <a:rPr lang="en-US" sz="3200" b="1" dirty="0" smtClean="0">
                <a:solidFill>
                  <a:srgbClr val="C00000"/>
                </a:solidFill>
              </a:rPr>
              <a:t>b</a:t>
            </a:r>
            <a:r>
              <a:rPr lang="en-US" sz="3200" dirty="0"/>
              <a:t>	</a:t>
            </a:r>
            <a:r>
              <a:rPr lang="en-US" sz="3200" dirty="0" smtClean="0"/>
              <a:t>6</a:t>
            </a:r>
            <a:r>
              <a:rPr lang="en-US" sz="3200" i="1" dirty="0" smtClean="0"/>
              <a:t>x</a:t>
            </a:r>
            <a:r>
              <a:rPr lang="en-US" sz="3200" baseline="30000" dirty="0" smtClean="0"/>
              <a:t>2</a:t>
            </a:r>
            <a:r>
              <a:rPr lang="en-US" sz="3200" dirty="0" smtClean="0"/>
              <a:t> </a:t>
            </a:r>
            <a:r>
              <a:rPr lang="en-US" sz="3200" dirty="0"/>
              <a:t>- 24</a:t>
            </a:r>
            <a:r>
              <a:rPr lang="en-US" sz="3200" i="1" dirty="0"/>
              <a:t>x</a:t>
            </a:r>
            <a:r>
              <a:rPr lang="en-US" sz="3200" dirty="0" smtClean="0"/>
              <a:t/>
            </a:r>
            <a:br>
              <a:rPr lang="en-US" sz="3200" dirty="0" smtClean="0"/>
            </a:br>
            <a:r>
              <a:rPr lang="en-US" sz="3200" b="1" dirty="0" smtClean="0">
                <a:solidFill>
                  <a:srgbClr val="C00000"/>
                </a:solidFill>
              </a:rPr>
              <a:t>c</a:t>
            </a:r>
            <a:r>
              <a:rPr lang="en-US" sz="3200" dirty="0" smtClean="0"/>
              <a:t> </a:t>
            </a:r>
            <a:r>
              <a:rPr lang="en-US" sz="3200" dirty="0"/>
              <a:t>	8</a:t>
            </a:r>
            <a:r>
              <a:rPr lang="en-US" sz="3200" i="1" dirty="0"/>
              <a:t>x</a:t>
            </a:r>
            <a:r>
              <a:rPr lang="en-US" sz="3200" dirty="0"/>
              <a:t> + 12</a:t>
            </a:r>
            <a:r>
              <a:rPr lang="en-US" sz="3200" i="1" dirty="0"/>
              <a:t>y</a:t>
            </a:r>
            <a:r>
              <a:rPr lang="en-US" sz="3200" dirty="0"/>
              <a:t> </a:t>
            </a:r>
            <a:r>
              <a:rPr lang="en-US" sz="3200" dirty="0" smtClean="0"/>
              <a:t>	</a:t>
            </a:r>
            <a:br>
              <a:rPr lang="en-US" sz="3200" dirty="0" smtClean="0"/>
            </a:br>
            <a:r>
              <a:rPr lang="en-US" sz="3200" b="1" dirty="0" smtClean="0">
                <a:solidFill>
                  <a:srgbClr val="C00000"/>
                </a:solidFill>
              </a:rPr>
              <a:t>d</a:t>
            </a:r>
            <a:r>
              <a:rPr lang="en-US" sz="3200" dirty="0"/>
              <a:t>	</a:t>
            </a:r>
            <a:r>
              <a:rPr lang="en-US" sz="3200" dirty="0" smtClean="0"/>
              <a:t>12</a:t>
            </a:r>
            <a:r>
              <a:rPr lang="en-US" sz="3200" i="1" dirty="0" smtClean="0"/>
              <a:t>y</a:t>
            </a:r>
            <a:r>
              <a:rPr lang="en-US" sz="3200" baseline="30000" dirty="0" smtClean="0"/>
              <a:t>2</a:t>
            </a:r>
            <a:r>
              <a:rPr lang="en-US" sz="3200" dirty="0" smtClean="0"/>
              <a:t> </a:t>
            </a:r>
            <a:r>
              <a:rPr lang="en-US" sz="3200" dirty="0"/>
              <a:t>- </a:t>
            </a:r>
            <a:r>
              <a:rPr lang="en-US" sz="3200" dirty="0" smtClean="0"/>
              <a:t>3</a:t>
            </a:r>
            <a:r>
              <a:rPr lang="en-US" sz="3200" i="1" dirty="0" smtClean="0"/>
              <a:t>y</a:t>
            </a:r>
            <a:endParaRPr lang="en-US" sz="3200" i="1" baseline="30000" dirty="0"/>
          </a:p>
        </p:txBody>
      </p:sp>
      <p:grpSp>
        <p:nvGrpSpPr>
          <p:cNvPr id="5" name="Group 4"/>
          <p:cNvGrpSpPr/>
          <p:nvPr/>
        </p:nvGrpSpPr>
        <p:grpSpPr>
          <a:xfrm>
            <a:off x="243512" y="4797152"/>
            <a:ext cx="5264592" cy="1728192"/>
            <a:chOff x="3483872" y="1089031"/>
            <a:chExt cx="5264592" cy="1728192"/>
          </a:xfrm>
        </p:grpSpPr>
        <p:sp>
          <p:nvSpPr>
            <p:cNvPr id="6" name="Round Diagonal Corner Rectangle 5"/>
            <p:cNvSpPr/>
            <p:nvPr/>
          </p:nvSpPr>
          <p:spPr>
            <a:xfrm>
              <a:off x="3491880" y="1089031"/>
              <a:ext cx="5256584" cy="172819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12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3563888" y="1666250"/>
              <a:ext cx="5176568" cy="1031051"/>
            </a:xfrm>
            <a:prstGeom prst="rect">
              <a:avLst/>
            </a:prstGeom>
          </p:spPr>
          <p:txBody>
            <a:bodyPr wrap="square">
              <a:spAutoFit/>
            </a:bodyPr>
            <a:lstStyle/>
            <a:p>
              <a:pPr marL="342900" indent="-342900">
                <a:spcAft>
                  <a:spcPts val="600"/>
                </a:spcAft>
                <a:buClr>
                  <a:srgbClr val="C00000"/>
                </a:buClr>
                <a:buFont typeface="+mj-lt"/>
                <a:buAutoNum type="alphaLcPeriod"/>
                <a:tabLst>
                  <a:tab pos="4972050" algn="r"/>
                </a:tabLst>
              </a:pPr>
              <a:r>
                <a:rPr lang="pt-BR" sz="2800" dirty="0" smtClean="0"/>
                <a:t>Factorise </a:t>
              </a:r>
              <a:r>
                <a:rPr lang="pt-BR" sz="2800" dirty="0"/>
                <a:t>6</a:t>
              </a:r>
              <a:r>
                <a:rPr lang="pt-BR" sz="2800" i="1" dirty="0"/>
                <a:t>a</a:t>
              </a:r>
              <a:r>
                <a:rPr lang="pt-BR" sz="2800" dirty="0"/>
                <a:t> + </a:t>
              </a:r>
              <a:r>
                <a:rPr lang="pt-BR" sz="2800" dirty="0" smtClean="0"/>
                <a:t>14</a:t>
              </a:r>
              <a:r>
                <a:rPr lang="pt-BR" sz="2800" i="1" dirty="0" smtClean="0"/>
                <a:t>b</a:t>
              </a:r>
              <a:r>
                <a:rPr lang="pt-BR" sz="2800" dirty="0" smtClean="0"/>
                <a:t> 	</a:t>
              </a:r>
              <a:r>
                <a:rPr lang="pt-BR" sz="2800" b="1" dirty="0" smtClean="0"/>
                <a:t>(</a:t>
              </a:r>
              <a:r>
                <a:rPr lang="pt-BR" sz="2800" b="1" dirty="0"/>
                <a:t>1 mark)</a:t>
              </a:r>
            </a:p>
            <a:p>
              <a:pPr marL="342900" indent="-342900">
                <a:spcAft>
                  <a:spcPts val="600"/>
                </a:spcAft>
                <a:buClr>
                  <a:srgbClr val="C00000"/>
                </a:buClr>
                <a:buFont typeface="+mj-lt"/>
                <a:buAutoNum type="alphaLcPeriod"/>
                <a:tabLst>
                  <a:tab pos="4972050" algn="r"/>
                </a:tabLst>
              </a:pPr>
              <a:r>
                <a:rPr lang="pt-BR" sz="2800" dirty="0" smtClean="0"/>
                <a:t>Factorise </a:t>
              </a:r>
              <a:r>
                <a:rPr lang="pt-BR" sz="2800" i="1" dirty="0"/>
                <a:t>a</a:t>
              </a:r>
              <a:r>
                <a:rPr lang="pt-BR" sz="2800" baseline="30000" dirty="0"/>
                <a:t>2</a:t>
              </a:r>
              <a:r>
                <a:rPr lang="pt-BR" sz="2800" dirty="0"/>
                <a:t> + 9</a:t>
              </a:r>
              <a:r>
                <a:rPr lang="pt-BR" sz="2800" i="1" dirty="0"/>
                <a:t>a</a:t>
              </a:r>
              <a:r>
                <a:rPr lang="pt-BR" sz="2800" dirty="0"/>
                <a:t> </a:t>
              </a:r>
              <a:r>
                <a:rPr lang="pt-BR" sz="2800" dirty="0" smtClean="0"/>
                <a:t>	</a:t>
              </a:r>
              <a:r>
                <a:rPr lang="pt-BR" sz="2800" b="1" dirty="0" smtClean="0"/>
                <a:t>(1 </a:t>
              </a:r>
              <a:r>
                <a:rPr lang="pt-BR" sz="2800" b="1" dirty="0"/>
                <a:t>mark)</a:t>
              </a:r>
              <a:endParaRPr lang="en-US" sz="2800" b="1" dirty="0"/>
            </a:p>
          </p:txBody>
        </p:sp>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4797152"/>
            <a:ext cx="546048" cy="514544"/>
          </a:xfrm>
          <a:prstGeom prst="rect">
            <a:avLst/>
          </a:prstGeom>
        </p:spPr>
      </p:pic>
    </p:spTree>
    <p:extLst>
      <p:ext uri="{BB962C8B-B14F-4D97-AF65-F5344CB8AC3E}">
        <p14:creationId xmlns:p14="http://schemas.microsoft.com/office/powerpoint/2010/main" val="2737078031"/>
      </p:ext>
    </p:extLst>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2.6 – Algebra – Factorising</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251520" y="1242620"/>
                <a:ext cx="5256584" cy="5448671"/>
              </a:xfrm>
              <a:prstGeom prst="rect">
                <a:avLst/>
              </a:prstGeom>
            </p:spPr>
            <p:txBody>
              <a:bodyPr wrap="square">
                <a:spAutoFit/>
              </a:bodyPr>
              <a:lstStyle/>
              <a:p>
                <a:pPr marL="571500" indent="-571500">
                  <a:buClr>
                    <a:srgbClr val="C00000"/>
                  </a:buClr>
                  <a:buFont typeface="+mj-lt"/>
                  <a:buAutoNum type="arabicPeriod" startAt="13"/>
                  <a:tabLst>
                    <a:tab pos="1200150" algn="l"/>
                    <a:tab pos="2571750" algn="l"/>
                    <a:tab pos="3028950" algn="l"/>
                  </a:tabLst>
                </a:pPr>
                <a:r>
                  <a:rPr lang="en-US" sz="2400" dirty="0" smtClean="0"/>
                  <a:t>Which of these are true for all values of </a:t>
                </a:r>
                <a:r>
                  <a:rPr lang="en-US" sz="2400" i="1" dirty="0" smtClean="0"/>
                  <a:t>b</a:t>
                </a:r>
                <a:r>
                  <a:rPr lang="en-US" sz="2400" dirty="0" smtClean="0"/>
                  <a:t> rather </a:t>
                </a:r>
                <a:r>
                  <a:rPr lang="en-US" sz="2400" dirty="0"/>
                  <a:t>than just some values of </a:t>
                </a:r>
                <a:r>
                  <a:rPr lang="en-US" sz="2400" dirty="0" smtClean="0"/>
                  <a:t>6?</a:t>
                </a:r>
                <a:br>
                  <a:rPr lang="en-US" sz="2400" dirty="0" smtClean="0"/>
                </a:br>
                <a:r>
                  <a:rPr lang="en-US" sz="2400" dirty="0" smtClean="0"/>
                  <a:t>Rewrite </a:t>
                </a:r>
                <a:r>
                  <a:rPr lang="en-US" sz="2400" dirty="0"/>
                  <a:t>any identities that you find, </a:t>
                </a:r>
                <a:r>
                  <a:rPr lang="en-US" sz="2400" dirty="0" smtClean="0"/>
                  <a:t>replacing</a:t>
                </a:r>
                <a:br>
                  <a:rPr lang="en-US" sz="2400" dirty="0" smtClean="0"/>
                </a:br>
                <a:r>
                  <a:rPr lang="en-US" sz="2400" dirty="0" smtClean="0"/>
                  <a:t>= </a:t>
                </a:r>
                <a:r>
                  <a:rPr lang="en-US" sz="2400" dirty="0"/>
                  <a:t>with </a:t>
                </a:r>
                <a:r>
                  <a:rPr lang="en-US" sz="2400" dirty="0" smtClean="0"/>
                  <a:t>≡</a:t>
                </a:r>
              </a:p>
              <a:p>
                <a:pPr marL="1028700" indent="-457200">
                  <a:buClr>
                    <a:srgbClr val="C00000"/>
                  </a:buClr>
                  <a:buFont typeface="+mj-lt"/>
                  <a:buAutoNum type="alphaLcPeriod"/>
                  <a:tabLst>
                    <a:tab pos="1200150" algn="l"/>
                    <a:tab pos="2571750" algn="l"/>
                    <a:tab pos="3028950" algn="l"/>
                  </a:tabLst>
                </a:pPr>
                <a:r>
                  <a:rPr lang="en-US" sz="2400" i="1" dirty="0" smtClean="0"/>
                  <a:t>b </a:t>
                </a:r>
                <a:r>
                  <a:rPr lang="en-US" sz="2400" i="1" dirty="0"/>
                  <a:t>+ </a:t>
                </a:r>
                <a:r>
                  <a:rPr lang="en-US" sz="2400" dirty="0"/>
                  <a:t>4</a:t>
                </a:r>
                <a:r>
                  <a:rPr lang="en-US" sz="2400" i="1" dirty="0"/>
                  <a:t> = </a:t>
                </a:r>
                <a:r>
                  <a:rPr lang="en-US" sz="2400" dirty="0"/>
                  <a:t>6</a:t>
                </a:r>
                <a:r>
                  <a:rPr lang="en-US" sz="2400" i="1" dirty="0"/>
                  <a:t> </a:t>
                </a:r>
                <a:endParaRPr lang="en-US" sz="2400" i="1" dirty="0" smtClean="0"/>
              </a:p>
              <a:p>
                <a:pPr marL="1028700" indent="-457200">
                  <a:buClr>
                    <a:srgbClr val="C00000"/>
                  </a:buClr>
                  <a:buFont typeface="+mj-lt"/>
                  <a:buAutoNum type="alphaLcPeriod"/>
                  <a:tabLst>
                    <a:tab pos="1200150" algn="l"/>
                    <a:tab pos="2571750" algn="l"/>
                    <a:tab pos="3028950" algn="l"/>
                  </a:tabLst>
                </a:pPr>
                <a:r>
                  <a:rPr lang="en-US" sz="2400" dirty="0" smtClean="0"/>
                  <a:t>3</a:t>
                </a:r>
                <a:r>
                  <a:rPr lang="en-US" sz="2400" i="1" dirty="0" smtClean="0"/>
                  <a:t>b </a:t>
                </a:r>
                <a:r>
                  <a:rPr lang="en-US" sz="2400" i="1" dirty="0"/>
                  <a:t>+</a:t>
                </a:r>
                <a:r>
                  <a:rPr lang="en-US" sz="2400" dirty="0"/>
                  <a:t> 9</a:t>
                </a:r>
                <a:r>
                  <a:rPr lang="en-US" sz="2400" i="1" dirty="0"/>
                  <a:t> = </a:t>
                </a:r>
                <a:r>
                  <a:rPr lang="en-US" sz="2400" dirty="0" smtClean="0"/>
                  <a:t>3</a:t>
                </a:r>
                <a:r>
                  <a:rPr lang="en-US" sz="2400" i="1" dirty="0" smtClean="0"/>
                  <a:t>(b </a:t>
                </a:r>
                <a:r>
                  <a:rPr lang="en-US" sz="2400" i="1" dirty="0"/>
                  <a:t>+ </a:t>
                </a:r>
                <a:r>
                  <a:rPr lang="en-US" sz="2400" i="1" dirty="0" smtClean="0"/>
                  <a:t>3)</a:t>
                </a:r>
              </a:p>
              <a:p>
                <a:pPr marL="1028700" indent="-457200">
                  <a:buClr>
                    <a:srgbClr val="C00000"/>
                  </a:buClr>
                  <a:buFont typeface="+mj-lt"/>
                  <a:buAutoNum type="alphaLcPeriod"/>
                  <a:tabLst>
                    <a:tab pos="1200150" algn="l"/>
                    <a:tab pos="2571750" algn="l"/>
                    <a:tab pos="3028950" algn="l"/>
                  </a:tabLst>
                </a:pPr>
                <a:r>
                  <a:rPr lang="en-US" sz="2400" i="1" dirty="0" smtClean="0"/>
                  <a:t>b</a:t>
                </a:r>
                <a:r>
                  <a:rPr lang="en-US" sz="2400" i="1" baseline="30000" dirty="0" smtClean="0"/>
                  <a:t>2</a:t>
                </a:r>
                <a:r>
                  <a:rPr lang="en-US" sz="2400" i="1" dirty="0" smtClean="0"/>
                  <a:t> </a:t>
                </a:r>
                <a:r>
                  <a:rPr lang="en-US" sz="2400" i="1" dirty="0"/>
                  <a:t>= </a:t>
                </a:r>
                <a:r>
                  <a:rPr lang="en-US" sz="2400" dirty="0"/>
                  <a:t>9</a:t>
                </a:r>
                <a:r>
                  <a:rPr lang="en-US" sz="2400" i="1" dirty="0"/>
                  <a:t>b </a:t>
                </a:r>
              </a:p>
              <a:p>
                <a:pPr marL="1028700" indent="-457200">
                  <a:buClr>
                    <a:srgbClr val="C00000"/>
                  </a:buClr>
                  <a:buFont typeface="+mj-lt"/>
                  <a:buAutoNum type="alphaLcPeriod"/>
                  <a:tabLst>
                    <a:tab pos="1200150" algn="l"/>
                    <a:tab pos="2571750" algn="l"/>
                    <a:tab pos="3028950" algn="l"/>
                  </a:tabLst>
                </a:pPr>
                <a:r>
                  <a:rPr lang="en-US" sz="2400" dirty="0" smtClean="0"/>
                  <a:t>4</a:t>
                </a:r>
                <a:r>
                  <a:rPr lang="en-US" sz="2400" i="1" dirty="0" smtClean="0"/>
                  <a:t>b </a:t>
                </a:r>
                <a:r>
                  <a:rPr lang="en-US" sz="2400" i="1" dirty="0"/>
                  <a:t>+ </a:t>
                </a:r>
                <a:r>
                  <a:rPr lang="en-US" sz="2400" dirty="0"/>
                  <a:t>11</a:t>
                </a:r>
                <a:r>
                  <a:rPr lang="en-US" sz="2400" i="1" dirty="0"/>
                  <a:t> = </a:t>
                </a:r>
                <a:r>
                  <a:rPr lang="en-US" sz="2400" dirty="0"/>
                  <a:t>11</a:t>
                </a:r>
                <a:r>
                  <a:rPr lang="en-US" sz="2400" i="1" dirty="0"/>
                  <a:t> + </a:t>
                </a:r>
                <a:r>
                  <a:rPr lang="en-US" sz="2400" dirty="0" smtClean="0"/>
                  <a:t>4</a:t>
                </a:r>
                <a:r>
                  <a:rPr lang="en-US" sz="2400" i="1" dirty="0" smtClean="0"/>
                  <a:t>b</a:t>
                </a:r>
              </a:p>
              <a:p>
                <a:pPr marL="514350" indent="-514350">
                  <a:buClr>
                    <a:srgbClr val="C00000"/>
                  </a:buClr>
                  <a:buFont typeface="+mj-lt"/>
                  <a:buAutoNum type="arabicPeriod" startAt="14"/>
                  <a:tabLst>
                    <a:tab pos="1200150" algn="l"/>
                    <a:tab pos="2571750" algn="l"/>
                    <a:tab pos="3028950" algn="l"/>
                  </a:tabLst>
                </a:pPr>
                <a:r>
                  <a:rPr lang="en-US" sz="2400" dirty="0"/>
                  <a:t>Use = to write an identity for each of </a:t>
                </a:r>
                <a:r>
                  <a:rPr lang="en-US" sz="2400" dirty="0" smtClean="0"/>
                  <a:t>these expressions</a:t>
                </a:r>
                <a:r>
                  <a:rPr lang="en-US" sz="2400" dirty="0"/>
                  <a:t>.</a:t>
                </a:r>
              </a:p>
              <a:p>
                <a:pPr marL="971550" indent="-457200">
                  <a:buClr>
                    <a:srgbClr val="C00000"/>
                  </a:buClr>
                  <a:buFont typeface="+mj-lt"/>
                  <a:buAutoNum type="alphaLcPeriod"/>
                  <a:tabLst>
                    <a:tab pos="1200150" algn="l"/>
                    <a:tab pos="2571750" algn="l"/>
                    <a:tab pos="3028950" algn="l"/>
                  </a:tabLst>
                </a:pPr>
                <a:r>
                  <a:rPr lang="en-US" sz="2400" dirty="0" smtClean="0"/>
                  <a:t>3</a:t>
                </a:r>
                <a:r>
                  <a:rPr lang="en-US" sz="2400" i="1" dirty="0" smtClean="0"/>
                  <a:t>x</a:t>
                </a:r>
                <a:r>
                  <a:rPr lang="en-US" sz="2400" dirty="0" smtClean="0"/>
                  <a:t> </a:t>
                </a:r>
                <a:r>
                  <a:rPr lang="en-US" sz="2400" dirty="0"/>
                  <a:t>+ </a:t>
                </a:r>
                <a:r>
                  <a:rPr lang="en-US" sz="2400" dirty="0" smtClean="0"/>
                  <a:t>2</a:t>
                </a:r>
                <a:r>
                  <a:rPr lang="en-US" sz="2400" i="1" dirty="0" smtClean="0"/>
                  <a:t>x</a:t>
                </a:r>
                <a:r>
                  <a:rPr lang="en-US" sz="2400" dirty="0" smtClean="0"/>
                  <a:t> 	</a:t>
                </a:r>
                <a:r>
                  <a:rPr lang="en-US" sz="2400" b="1" dirty="0" smtClean="0">
                    <a:solidFill>
                      <a:srgbClr val="C00000"/>
                    </a:solidFill>
                  </a:rPr>
                  <a:t>b</a:t>
                </a:r>
                <a:r>
                  <a:rPr lang="en-US" sz="2400" dirty="0" smtClean="0"/>
                  <a:t> 	</a:t>
                </a:r>
                <a14:m>
                  <m:oMath xmlns:m="http://schemas.openxmlformats.org/officeDocument/2006/math">
                    <m:f>
                      <m:fPr>
                        <m:ctrlPr>
                          <a:rPr lang="en-US" sz="240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3</m:t>
                        </m:r>
                      </m:den>
                    </m:f>
                  </m:oMath>
                </a14:m>
                <a:r>
                  <a:rPr lang="en-US" sz="2400" dirty="0" smtClean="0"/>
                  <a:t> </a:t>
                </a:r>
                <a:r>
                  <a:rPr lang="en-US" sz="2400" i="1" dirty="0" smtClean="0"/>
                  <a:t>x</a:t>
                </a:r>
                <a:endParaRPr lang="en-US" sz="2400" i="1" dirty="0"/>
              </a:p>
              <a:p>
                <a:pPr marL="971550" indent="-457200">
                  <a:buClr>
                    <a:srgbClr val="C00000"/>
                  </a:buClr>
                  <a:buFont typeface="+mj-lt"/>
                  <a:buAutoNum type="alphaLcPeriod" startAt="3"/>
                  <a:tabLst>
                    <a:tab pos="1200150" algn="l"/>
                    <a:tab pos="2571750" algn="l"/>
                    <a:tab pos="3028950" algn="l"/>
                  </a:tabLst>
                </a:pPr>
                <a:r>
                  <a:rPr lang="en-US" sz="2400" dirty="0" smtClean="0"/>
                  <a:t>2(x </a:t>
                </a:r>
                <a:r>
                  <a:rPr lang="en-US" sz="2400" dirty="0"/>
                  <a:t>- 3) </a:t>
                </a:r>
                <a:r>
                  <a:rPr lang="en-US" sz="2400" dirty="0" smtClean="0"/>
                  <a:t>	</a:t>
                </a:r>
                <a:r>
                  <a:rPr lang="en-US" sz="2400" b="1" dirty="0" smtClean="0">
                    <a:solidFill>
                      <a:srgbClr val="C00000"/>
                    </a:solidFill>
                  </a:rPr>
                  <a:t>d</a:t>
                </a:r>
                <a:r>
                  <a:rPr lang="en-US" sz="2400" dirty="0" smtClean="0"/>
                  <a:t> 	</a:t>
                </a:r>
                <a:r>
                  <a:rPr lang="en-US" sz="2400" i="1" dirty="0" smtClean="0"/>
                  <a:t>x</a:t>
                </a:r>
                <a:r>
                  <a:rPr lang="en-US" sz="2400" dirty="0" smtClean="0"/>
                  <a:t> </a:t>
                </a:r>
                <a:r>
                  <a:rPr lang="en-US" sz="2400" dirty="0"/>
                  <a:t>+ 4</a:t>
                </a:r>
              </a:p>
            </p:txBody>
          </p:sp>
        </mc:Choice>
        <mc:Fallback xmlns="">
          <p:sp>
            <p:nvSpPr>
              <p:cNvPr id="4" name="Rectangle 3"/>
              <p:cNvSpPr>
                <a:spLocks noRot="1" noChangeAspect="1" noMove="1" noResize="1" noEditPoints="1" noAdjustHandles="1" noChangeArrowheads="1" noChangeShapeType="1" noTextEdit="1"/>
              </p:cNvSpPr>
              <p:nvPr/>
            </p:nvSpPr>
            <p:spPr>
              <a:xfrm>
                <a:off x="251520" y="1242620"/>
                <a:ext cx="5256584" cy="5448671"/>
              </a:xfrm>
              <a:prstGeom prst="rect">
                <a:avLst/>
              </a:prstGeom>
              <a:blipFill rotWithShape="0">
                <a:blip r:embed="rId4"/>
                <a:stretch>
                  <a:fillRect l="-1506" t="-783" r="-2781" b="-1119"/>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551544948"/>
      </p:ext>
    </p:extLst>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2.6 – Algebra – Factorising</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a:t>
            </a:r>
            <a:endParaRPr lang="en-GB" sz="1400" b="1" dirty="0">
              <a:latin typeface="Calibri" panose="020F050202020403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268760"/>
            <a:ext cx="5249749" cy="475252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315659244"/>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2.7 – Algebra – Using Expressions and Formulae</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a:t>
            </a:r>
            <a:endParaRPr lang="en-GB" sz="1400" b="1" dirty="0">
              <a:latin typeface="Calibri" panose="020F0502020204030204" pitchFamily="34" charset="0"/>
            </a:endParaRPr>
          </a:p>
        </p:txBody>
      </p:sp>
      <p:sp>
        <p:nvSpPr>
          <p:cNvPr id="2" name="Rectangle 1"/>
          <p:cNvSpPr/>
          <p:nvPr/>
        </p:nvSpPr>
        <p:spPr>
          <a:xfrm>
            <a:off x="251520" y="1270501"/>
            <a:ext cx="4104456" cy="830997"/>
          </a:xfrm>
          <a:prstGeom prst="rect">
            <a:avLst/>
          </a:prstGeom>
        </p:spPr>
        <p:txBody>
          <a:bodyPr wrap="square">
            <a:spAutoFit/>
          </a:bodyPr>
          <a:lstStyle/>
          <a:p>
            <a:pPr marL="457200" indent="-457200">
              <a:buClr>
                <a:srgbClr val="C00000"/>
              </a:buClr>
              <a:buFont typeface="+mj-lt"/>
              <a:buAutoNum type="arabicPeriod"/>
            </a:pPr>
            <a:r>
              <a:rPr lang="en-US" sz="2400" dirty="0" smtClean="0">
                <a:latin typeface="Arial" panose="020B0604020202020204" pitchFamily="34" charset="0"/>
              </a:rPr>
              <a:t>Write </a:t>
            </a:r>
            <a:r>
              <a:rPr lang="en-US" sz="2400" dirty="0">
                <a:latin typeface="Arial" panose="020B0604020202020204" pitchFamily="34" charset="0"/>
              </a:rPr>
              <a:t>a formula </a:t>
            </a:r>
            <a:r>
              <a:rPr lang="en-US" sz="2400" dirty="0" smtClean="0">
                <a:latin typeface="Arial" panose="020B0604020202020204" pitchFamily="34" charset="0"/>
              </a:rPr>
              <a:t>for P</a:t>
            </a:r>
            <a:r>
              <a:rPr lang="en-US" sz="2400" dirty="0">
                <a:latin typeface="Arial" panose="020B0604020202020204" pitchFamily="34" charset="0"/>
              </a:rPr>
              <a:t>, the perimeter of each shape. </a:t>
            </a:r>
            <a:endParaRPr lang="en-US" sz="2400" dirty="0"/>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8198" t="19551" r="17752" b="3801"/>
          <a:stretch/>
        </p:blipFill>
        <p:spPr>
          <a:xfrm>
            <a:off x="4283968" y="1217672"/>
            <a:ext cx="4554232" cy="5362242"/>
          </a:xfrm>
          <a:prstGeom prst="rect">
            <a:avLst/>
          </a:prstGeom>
        </p:spPr>
      </p:pic>
      <p:sp>
        <p:nvSpPr>
          <p:cNvPr id="7" name="Rectangle 6"/>
          <p:cNvSpPr/>
          <p:nvPr/>
        </p:nvSpPr>
        <p:spPr>
          <a:xfrm>
            <a:off x="251520" y="2204864"/>
            <a:ext cx="3888432" cy="437505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563888" y="2266384"/>
            <a:ext cx="546048" cy="514544"/>
          </a:xfrm>
          <a:prstGeom prst="rect">
            <a:avLst/>
          </a:prstGeom>
        </p:spPr>
      </p:pic>
    </p:spTree>
    <p:extLst>
      <p:ext uri="{BB962C8B-B14F-4D97-AF65-F5344CB8AC3E}">
        <p14:creationId xmlns:p14="http://schemas.microsoft.com/office/powerpoint/2010/main" val="4294292673"/>
      </p:ext>
    </p:extLst>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2.7 – Algebra – Using Expressions and Formulae</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14</a:t>
            </a:r>
            <a:endParaRPr lang="en-GB" sz="1400" b="1" dirty="0">
              <a:latin typeface="Calibri" panose="020F0502020204030204" pitchFamily="34" charset="0"/>
            </a:endParaRPr>
          </a:p>
        </p:txBody>
      </p:sp>
      <p:sp>
        <p:nvSpPr>
          <p:cNvPr id="2" name="Rectangle 1"/>
          <p:cNvSpPr/>
          <p:nvPr/>
        </p:nvSpPr>
        <p:spPr>
          <a:xfrm>
            <a:off x="251520" y="1229851"/>
            <a:ext cx="5256584" cy="4616648"/>
          </a:xfrm>
          <a:prstGeom prst="rect">
            <a:avLst/>
          </a:prstGeom>
        </p:spPr>
        <p:txBody>
          <a:bodyPr wrap="square">
            <a:spAutoFit/>
          </a:bodyPr>
          <a:lstStyle/>
          <a:p>
            <a:pPr marL="339725" indent="-339725">
              <a:buClr>
                <a:srgbClr val="C00000"/>
              </a:buClr>
              <a:buFont typeface="+mj-lt"/>
              <a:buAutoNum type="arabicPeriod" startAt="2"/>
            </a:pPr>
            <a:r>
              <a:rPr lang="en-US" sz="2100" dirty="0">
                <a:latin typeface="Arial" panose="020B0604020202020204" pitchFamily="34" charset="0"/>
              </a:rPr>
              <a:t>Write an expression using </a:t>
            </a:r>
            <a:r>
              <a:rPr lang="en-US" sz="2100" i="1" dirty="0">
                <a:latin typeface="Arial" panose="020B0604020202020204" pitchFamily="34" charset="0"/>
              </a:rPr>
              <a:t>u</a:t>
            </a:r>
            <a:r>
              <a:rPr lang="en-US" sz="2100" dirty="0">
                <a:latin typeface="Arial" panose="020B0604020202020204" pitchFamily="34" charset="0"/>
              </a:rPr>
              <a:t> as the </a:t>
            </a:r>
            <a:r>
              <a:rPr lang="en-US" sz="2100" dirty="0" smtClean="0">
                <a:latin typeface="Arial" panose="020B0604020202020204" pitchFamily="34" charset="0"/>
              </a:rPr>
              <a:t>unknown starting </a:t>
            </a:r>
            <a:r>
              <a:rPr lang="en-US" sz="2100" dirty="0">
                <a:latin typeface="Arial" panose="020B0604020202020204" pitchFamily="34" charset="0"/>
              </a:rPr>
              <a:t>number.</a:t>
            </a:r>
          </a:p>
          <a:p>
            <a:pPr marL="633413" indent="-293688">
              <a:buClr>
                <a:srgbClr val="C00000"/>
              </a:buClr>
              <a:buFont typeface="+mj-lt"/>
              <a:buAutoNum type="alphaLcPeriod"/>
            </a:pPr>
            <a:r>
              <a:rPr lang="en-US" sz="2100" dirty="0" smtClean="0">
                <a:latin typeface="Arial" panose="020B0604020202020204" pitchFamily="34" charset="0"/>
              </a:rPr>
              <a:t>I </a:t>
            </a:r>
            <a:r>
              <a:rPr lang="en-US" sz="2100" dirty="0">
                <a:latin typeface="Arial" panose="020B0604020202020204" pitchFamily="34" charset="0"/>
              </a:rPr>
              <a:t>think of a number, multiply it by 4 </a:t>
            </a:r>
            <a:r>
              <a:rPr lang="en-US" sz="2100" dirty="0" smtClean="0">
                <a:latin typeface="Arial" panose="020B0604020202020204" pitchFamily="34" charset="0"/>
              </a:rPr>
              <a:t>then add </a:t>
            </a:r>
            <a:r>
              <a:rPr lang="en-US" sz="2100" dirty="0">
                <a:latin typeface="Arial" panose="020B0604020202020204" pitchFamily="34" charset="0"/>
              </a:rPr>
              <a:t>3.</a:t>
            </a:r>
          </a:p>
          <a:p>
            <a:pPr marL="633413" indent="-293688">
              <a:buClr>
                <a:srgbClr val="C00000"/>
              </a:buClr>
              <a:buFont typeface="+mj-lt"/>
              <a:buAutoNum type="alphaLcPeriod"/>
            </a:pPr>
            <a:r>
              <a:rPr lang="en-US" sz="2100" dirty="0" smtClean="0">
                <a:latin typeface="Arial" panose="020B0604020202020204" pitchFamily="34" charset="0"/>
              </a:rPr>
              <a:t>I </a:t>
            </a:r>
            <a:r>
              <a:rPr lang="en-US" sz="2100" dirty="0">
                <a:latin typeface="Arial" panose="020B0604020202020204" pitchFamily="34" charset="0"/>
              </a:rPr>
              <a:t>think of a number, subtract 3 and </a:t>
            </a:r>
            <a:r>
              <a:rPr lang="en-US" sz="2100" dirty="0" smtClean="0">
                <a:latin typeface="Arial" panose="020B0604020202020204" pitchFamily="34" charset="0"/>
              </a:rPr>
              <a:t>then multiply </a:t>
            </a:r>
            <a:r>
              <a:rPr lang="en-US" sz="2100" dirty="0">
                <a:latin typeface="Arial" panose="020B0604020202020204" pitchFamily="34" charset="0"/>
              </a:rPr>
              <a:t>by 5.</a:t>
            </a:r>
          </a:p>
          <a:p>
            <a:pPr marL="633413" indent="-293688">
              <a:buClr>
                <a:srgbClr val="C00000"/>
              </a:buClr>
              <a:buFont typeface="+mj-lt"/>
              <a:buAutoNum type="alphaLcPeriod"/>
            </a:pPr>
            <a:r>
              <a:rPr lang="en-US" sz="2100" dirty="0" smtClean="0">
                <a:latin typeface="Arial" panose="020B0604020202020204" pitchFamily="34" charset="0"/>
              </a:rPr>
              <a:t>I </a:t>
            </a:r>
            <a:r>
              <a:rPr lang="en-US" sz="2100" dirty="0">
                <a:latin typeface="Arial" panose="020B0604020202020204" pitchFamily="34" charset="0"/>
              </a:rPr>
              <a:t>think of a number, multiply it by 4 </a:t>
            </a:r>
            <a:r>
              <a:rPr lang="en-US" sz="2100" dirty="0" smtClean="0">
                <a:latin typeface="Arial" panose="020B0604020202020204" pitchFamily="34" charset="0"/>
              </a:rPr>
              <a:t>and divide </a:t>
            </a:r>
            <a:r>
              <a:rPr lang="en-US" sz="2100" dirty="0">
                <a:latin typeface="Arial" panose="020B0604020202020204" pitchFamily="34" charset="0"/>
              </a:rPr>
              <a:t>by 3.</a:t>
            </a:r>
          </a:p>
          <a:p>
            <a:pPr marL="633413" indent="-293688">
              <a:buClr>
                <a:srgbClr val="C00000"/>
              </a:buClr>
              <a:buFont typeface="+mj-lt"/>
              <a:buAutoNum type="alphaLcPeriod"/>
            </a:pPr>
            <a:r>
              <a:rPr lang="en-US" sz="2100" dirty="0" smtClean="0">
                <a:latin typeface="Arial" panose="020B0604020202020204" pitchFamily="34" charset="0"/>
              </a:rPr>
              <a:t>I </a:t>
            </a:r>
            <a:r>
              <a:rPr lang="en-US" sz="2100" dirty="0">
                <a:latin typeface="Arial" panose="020B0604020202020204" pitchFamily="34" charset="0"/>
              </a:rPr>
              <a:t>think of a number, multiply it by </a:t>
            </a:r>
            <a:r>
              <a:rPr lang="en-US" sz="2100" dirty="0" smtClean="0">
                <a:latin typeface="Arial" panose="020B0604020202020204" pitchFamily="34" charset="0"/>
              </a:rPr>
              <a:t>itself then </a:t>
            </a:r>
            <a:r>
              <a:rPr lang="en-US" sz="2100" dirty="0">
                <a:latin typeface="Arial" panose="020B0604020202020204" pitchFamily="34" charset="0"/>
              </a:rPr>
              <a:t>multiply by 2.</a:t>
            </a:r>
          </a:p>
          <a:p>
            <a:pPr marL="633413" indent="-293688">
              <a:buClr>
                <a:srgbClr val="C00000"/>
              </a:buClr>
              <a:buFont typeface="+mj-lt"/>
              <a:buAutoNum type="alphaLcPeriod"/>
            </a:pPr>
            <a:r>
              <a:rPr lang="en-US" sz="2100" dirty="0" smtClean="0">
                <a:latin typeface="Arial" panose="020B0604020202020204" pitchFamily="34" charset="0"/>
              </a:rPr>
              <a:t>I </a:t>
            </a:r>
            <a:r>
              <a:rPr lang="en-US" sz="2100" dirty="0">
                <a:latin typeface="Arial" panose="020B0604020202020204" pitchFamily="34" charset="0"/>
              </a:rPr>
              <a:t>think of a number, square it, </a:t>
            </a:r>
            <a:r>
              <a:rPr lang="en-US" sz="2100" dirty="0" smtClean="0">
                <a:latin typeface="Arial" panose="020B0604020202020204" pitchFamily="34" charset="0"/>
              </a:rPr>
              <a:t>then multiply </a:t>
            </a:r>
            <a:r>
              <a:rPr lang="en-US" sz="2100" dirty="0">
                <a:latin typeface="Arial" panose="020B0604020202020204" pitchFamily="34" charset="0"/>
              </a:rPr>
              <a:t>by the original number again,</a:t>
            </a:r>
          </a:p>
          <a:p>
            <a:pPr marL="633413" indent="-293688">
              <a:buClr>
                <a:srgbClr val="C00000"/>
              </a:buClr>
              <a:buFont typeface="+mj-lt"/>
              <a:buAutoNum type="alphaLcPeriod"/>
            </a:pPr>
            <a:r>
              <a:rPr lang="en-US" sz="2100" dirty="0" smtClean="0">
                <a:latin typeface="Arial" panose="020B0604020202020204" pitchFamily="34" charset="0"/>
              </a:rPr>
              <a:t>I </a:t>
            </a:r>
            <a:r>
              <a:rPr lang="en-US" sz="2100" dirty="0">
                <a:latin typeface="Arial" panose="020B0604020202020204" pitchFamily="34" charset="0"/>
              </a:rPr>
              <a:t>think of a number, square root it and </a:t>
            </a:r>
            <a:r>
              <a:rPr lang="en-US" sz="2100" dirty="0" smtClean="0">
                <a:latin typeface="Arial" panose="020B0604020202020204" pitchFamily="34" charset="0"/>
              </a:rPr>
              <a:t>then add </a:t>
            </a:r>
            <a:r>
              <a:rPr lang="en-US" sz="2100" dirty="0">
                <a:latin typeface="Arial" panose="020B0604020202020204" pitchFamily="34" charset="0"/>
              </a:rPr>
              <a:t>2.</a:t>
            </a:r>
            <a:endParaRPr lang="en-US" sz="2100" dirty="0"/>
          </a:p>
        </p:txBody>
      </p:sp>
      <p:sp>
        <p:nvSpPr>
          <p:cNvPr id="8" name="Rectangle 7"/>
          <p:cNvSpPr/>
          <p:nvPr/>
        </p:nvSpPr>
        <p:spPr>
          <a:xfrm flipH="1">
            <a:off x="277537" y="6031164"/>
            <a:ext cx="5204539" cy="49417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smtClean="0">
                <a:solidFill>
                  <a:srgbClr val="C00000"/>
                </a:solidFill>
                <a:latin typeface="Arial" panose="020B0604020202020204" pitchFamily="34" charset="0"/>
                <a:cs typeface="Arial" panose="020B0604020202020204" pitchFamily="34" charset="0"/>
              </a:rPr>
              <a:t>Q2 </a:t>
            </a:r>
            <a:r>
              <a:rPr lang="en-US" sz="2600" b="1" dirty="0">
                <a:solidFill>
                  <a:srgbClr val="C00000"/>
                </a:solidFill>
                <a:latin typeface="Arial" panose="020B0604020202020204" pitchFamily="34" charset="0"/>
                <a:cs typeface="Arial" panose="020B0604020202020204" pitchFamily="34" charset="0"/>
              </a:rPr>
              <a:t>hint</a:t>
            </a:r>
            <a:r>
              <a:rPr lang="en-US" sz="2600" dirty="0">
                <a:solidFill>
                  <a:schemeClr val="tx1"/>
                </a:solidFill>
                <a:latin typeface="Arial" panose="020B0604020202020204" pitchFamily="34" charset="0"/>
                <a:cs typeface="Arial" panose="020B0604020202020204" pitchFamily="34" charset="0"/>
              </a:rPr>
              <a:t> - Use a function machine.</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47267405"/>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2.7 – Algebra – Using Expressions and Formulae</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14</a:t>
            </a:r>
            <a:endParaRPr lang="en-GB" sz="1400" b="1" dirty="0">
              <a:latin typeface="Calibri" panose="020F0502020204030204" pitchFamily="34" charset="0"/>
            </a:endParaRPr>
          </a:p>
        </p:txBody>
      </p:sp>
      <p:sp>
        <p:nvSpPr>
          <p:cNvPr id="2" name="Rectangle 1"/>
          <p:cNvSpPr/>
          <p:nvPr/>
        </p:nvSpPr>
        <p:spPr>
          <a:xfrm>
            <a:off x="247328" y="1229851"/>
            <a:ext cx="5256584" cy="5355312"/>
          </a:xfrm>
          <a:prstGeom prst="rect">
            <a:avLst/>
          </a:prstGeom>
        </p:spPr>
        <p:txBody>
          <a:bodyPr wrap="square">
            <a:spAutoFit/>
          </a:bodyPr>
          <a:lstStyle/>
          <a:p>
            <a:pPr marL="342900" indent="-342900">
              <a:buClr>
                <a:srgbClr val="C00000"/>
              </a:buClr>
              <a:buFont typeface="+mj-lt"/>
              <a:buAutoNum type="arabicPeriod" startAt="3"/>
            </a:pPr>
            <a:r>
              <a:rPr lang="en-US" b="1" dirty="0">
                <a:solidFill>
                  <a:srgbClr val="FF0000"/>
                </a:solidFill>
                <a:latin typeface="Arial" panose="020B0604020202020204" pitchFamily="34" charset="0"/>
              </a:rPr>
              <a:t>R</a:t>
            </a:r>
            <a:r>
              <a:rPr lang="en-US" dirty="0">
                <a:latin typeface="Arial" panose="020B0604020202020204" pitchFamily="34" charset="0"/>
              </a:rPr>
              <a:t> Crisps are sold in multipacks or </a:t>
            </a:r>
            <a:r>
              <a:rPr lang="en-US" dirty="0" smtClean="0">
                <a:latin typeface="Arial" panose="020B0604020202020204" pitchFamily="34" charset="0"/>
              </a:rPr>
              <a:t>boxes. A </a:t>
            </a:r>
            <a:r>
              <a:rPr lang="en-US" dirty="0">
                <a:latin typeface="Arial" panose="020B0604020202020204" pitchFamily="34" charset="0"/>
              </a:rPr>
              <a:t>multipack contains </a:t>
            </a:r>
            <a:r>
              <a:rPr lang="en-US" i="1" dirty="0">
                <a:latin typeface="Arial" panose="020B0604020202020204" pitchFamily="34" charset="0"/>
              </a:rPr>
              <a:t>p</a:t>
            </a:r>
            <a:r>
              <a:rPr lang="en-US" dirty="0">
                <a:latin typeface="Arial" panose="020B0604020202020204" pitchFamily="34" charset="0"/>
              </a:rPr>
              <a:t> packets of crisps </a:t>
            </a:r>
            <a:r>
              <a:rPr lang="en-US" dirty="0" smtClean="0">
                <a:latin typeface="Arial" panose="020B0604020202020204" pitchFamily="34" charset="0"/>
              </a:rPr>
              <a:t>and a </a:t>
            </a:r>
            <a:r>
              <a:rPr lang="en-US" dirty="0">
                <a:latin typeface="Arial" panose="020B0604020202020204" pitchFamily="34" charset="0"/>
              </a:rPr>
              <a:t>box contains </a:t>
            </a:r>
            <a:r>
              <a:rPr lang="en-US" i="1" dirty="0">
                <a:latin typeface="Arial" panose="020B0604020202020204" pitchFamily="34" charset="0"/>
              </a:rPr>
              <a:t>q </a:t>
            </a:r>
            <a:r>
              <a:rPr lang="en-US" dirty="0">
                <a:latin typeface="Arial" panose="020B0604020202020204" pitchFamily="34" charset="0"/>
              </a:rPr>
              <a:t>packets of crisps,</a:t>
            </a:r>
          </a:p>
          <a:p>
            <a:pPr marL="628650" indent="-342900">
              <a:buClr>
                <a:srgbClr val="C00000"/>
              </a:buClr>
              <a:buFont typeface="+mj-lt"/>
              <a:buAutoNum type="alphaLcPeriod"/>
            </a:pPr>
            <a:r>
              <a:rPr lang="en-US" dirty="0">
                <a:latin typeface="Arial" panose="020B0604020202020204" pitchFamily="34" charset="0"/>
              </a:rPr>
              <a:t>Write an expression for the number </a:t>
            </a:r>
            <a:r>
              <a:rPr lang="en-US" dirty="0" smtClean="0">
                <a:latin typeface="Arial" panose="020B0604020202020204" pitchFamily="34" charset="0"/>
              </a:rPr>
              <a:t>of packets </a:t>
            </a:r>
            <a:r>
              <a:rPr lang="en-US" dirty="0">
                <a:latin typeface="Arial" panose="020B0604020202020204" pitchFamily="34" charset="0"/>
              </a:rPr>
              <a:t>of crisps in 4 multipacks,</a:t>
            </a:r>
          </a:p>
          <a:p>
            <a:pPr marL="628650" indent="-342900">
              <a:buClr>
                <a:srgbClr val="C00000"/>
              </a:buClr>
              <a:buFont typeface="+mj-lt"/>
              <a:buAutoNum type="alphaLcPeriod"/>
            </a:pPr>
            <a:r>
              <a:rPr lang="en-US" dirty="0" smtClean="0">
                <a:latin typeface="Arial" panose="020B0604020202020204" pitchFamily="34" charset="0"/>
              </a:rPr>
              <a:t>Write </a:t>
            </a:r>
            <a:r>
              <a:rPr lang="en-US" dirty="0">
                <a:latin typeface="Arial" panose="020B0604020202020204" pitchFamily="34" charset="0"/>
              </a:rPr>
              <a:t>an expression for the number </a:t>
            </a:r>
            <a:r>
              <a:rPr lang="en-US" dirty="0" smtClean="0">
                <a:latin typeface="Arial" panose="020B0604020202020204" pitchFamily="34" charset="0"/>
              </a:rPr>
              <a:t>of packets </a:t>
            </a:r>
            <a:r>
              <a:rPr lang="en-US" dirty="0">
                <a:latin typeface="Arial" panose="020B0604020202020204" pitchFamily="34" charset="0"/>
              </a:rPr>
              <a:t>of crisps in 5 boxes,</a:t>
            </a:r>
          </a:p>
          <a:p>
            <a:pPr marL="628650" indent="-342900">
              <a:buClr>
                <a:srgbClr val="C00000"/>
              </a:buClr>
              <a:buFont typeface="+mj-lt"/>
              <a:buAutoNum type="alphaLcPeriod"/>
            </a:pPr>
            <a:r>
              <a:rPr lang="en-US" dirty="0" smtClean="0">
                <a:latin typeface="Arial" panose="020B0604020202020204" pitchFamily="34" charset="0"/>
              </a:rPr>
              <a:t>Grace </a:t>
            </a:r>
            <a:r>
              <a:rPr lang="en-US" dirty="0">
                <a:latin typeface="Arial" panose="020B0604020202020204" pitchFamily="34" charset="0"/>
              </a:rPr>
              <a:t>buys 4 multipacks and 5 boxes for </a:t>
            </a:r>
            <a:r>
              <a:rPr lang="en-US" dirty="0" smtClean="0">
                <a:latin typeface="Arial" panose="020B0604020202020204" pitchFamily="34" charset="0"/>
              </a:rPr>
              <a:t>a tuck shop.</a:t>
            </a:r>
            <a:br>
              <a:rPr lang="en-US" dirty="0" smtClean="0">
                <a:latin typeface="Arial" panose="020B0604020202020204" pitchFamily="34" charset="0"/>
              </a:rPr>
            </a:br>
            <a:r>
              <a:rPr lang="en-US" dirty="0" smtClean="0">
                <a:latin typeface="Arial" panose="020B0604020202020204" pitchFamily="34" charset="0"/>
              </a:rPr>
              <a:t>Write </a:t>
            </a:r>
            <a:r>
              <a:rPr lang="en-US" dirty="0">
                <a:latin typeface="Arial" panose="020B0604020202020204" pitchFamily="34" charset="0"/>
              </a:rPr>
              <a:t>an expression in terms of </a:t>
            </a:r>
            <a:r>
              <a:rPr lang="en-US" i="1" dirty="0">
                <a:latin typeface="Arial" panose="020B0604020202020204" pitchFamily="34" charset="0"/>
              </a:rPr>
              <a:t>p </a:t>
            </a:r>
            <a:r>
              <a:rPr lang="en-US" dirty="0">
                <a:latin typeface="Arial" panose="020B0604020202020204" pitchFamily="34" charset="0"/>
              </a:rPr>
              <a:t>and </a:t>
            </a:r>
            <a:r>
              <a:rPr lang="en-US" i="1" dirty="0">
                <a:latin typeface="Arial" panose="020B0604020202020204" pitchFamily="34" charset="0"/>
              </a:rPr>
              <a:t>q</a:t>
            </a:r>
            <a:r>
              <a:rPr lang="en-US" dirty="0">
                <a:latin typeface="Arial" panose="020B0604020202020204" pitchFamily="34" charset="0"/>
              </a:rPr>
              <a:t> </a:t>
            </a:r>
            <a:r>
              <a:rPr lang="en-US" dirty="0" smtClean="0">
                <a:latin typeface="Arial" panose="020B0604020202020204" pitchFamily="34" charset="0"/>
              </a:rPr>
              <a:t>for the </a:t>
            </a:r>
            <a:r>
              <a:rPr lang="en-US" dirty="0">
                <a:latin typeface="Arial" panose="020B0604020202020204" pitchFamily="34" charset="0"/>
              </a:rPr>
              <a:t>number of packets of crisps she buys,</a:t>
            </a:r>
          </a:p>
          <a:p>
            <a:pPr marL="628650" indent="-342900">
              <a:buClr>
                <a:srgbClr val="C00000"/>
              </a:buClr>
              <a:buFont typeface="+mj-lt"/>
              <a:buAutoNum type="alphaLcPeriod"/>
            </a:pPr>
            <a:r>
              <a:rPr lang="en-US" dirty="0" smtClean="0">
                <a:latin typeface="Arial" panose="020B0604020202020204" pitchFamily="34" charset="0"/>
              </a:rPr>
              <a:t>Grace </a:t>
            </a:r>
            <a:r>
              <a:rPr lang="en-US" dirty="0">
                <a:latin typeface="Arial" panose="020B0604020202020204" pitchFamily="34" charset="0"/>
              </a:rPr>
              <a:t>buys m multipacks and b boxes of </a:t>
            </a:r>
            <a:r>
              <a:rPr lang="en-US" dirty="0" smtClean="0">
                <a:latin typeface="Arial" panose="020B0604020202020204" pitchFamily="34" charset="0"/>
              </a:rPr>
              <a:t>crisps.</a:t>
            </a:r>
            <a:br>
              <a:rPr lang="en-US" dirty="0" smtClean="0">
                <a:latin typeface="Arial" panose="020B0604020202020204" pitchFamily="34" charset="0"/>
              </a:rPr>
            </a:br>
            <a:r>
              <a:rPr lang="en-US" dirty="0" smtClean="0">
                <a:latin typeface="Arial" panose="020B0604020202020204" pitchFamily="34" charset="0"/>
              </a:rPr>
              <a:t>Write </a:t>
            </a:r>
            <a:r>
              <a:rPr lang="en-US" dirty="0">
                <a:latin typeface="Arial" panose="020B0604020202020204" pitchFamily="34" charset="0"/>
              </a:rPr>
              <a:t>an expression in terms of </a:t>
            </a:r>
            <a:r>
              <a:rPr lang="en-US" i="1" dirty="0">
                <a:latin typeface="Arial" panose="020B0604020202020204" pitchFamily="34" charset="0"/>
              </a:rPr>
              <a:t>p, q, m</a:t>
            </a:r>
            <a:r>
              <a:rPr lang="en-US" dirty="0">
                <a:latin typeface="Arial" panose="020B0604020202020204" pitchFamily="34" charset="0"/>
              </a:rPr>
              <a:t> and </a:t>
            </a:r>
            <a:r>
              <a:rPr lang="en-US" i="1" dirty="0" smtClean="0">
                <a:latin typeface="Arial" panose="020B0604020202020204" pitchFamily="34" charset="0"/>
              </a:rPr>
              <a:t>b </a:t>
            </a:r>
            <a:r>
              <a:rPr lang="en-US" dirty="0" smtClean="0">
                <a:latin typeface="Arial" panose="020B0604020202020204" pitchFamily="34" charset="0"/>
              </a:rPr>
              <a:t>for </a:t>
            </a:r>
            <a:r>
              <a:rPr lang="en-US" dirty="0">
                <a:latin typeface="Arial" panose="020B0604020202020204" pitchFamily="34" charset="0"/>
              </a:rPr>
              <a:t>the number of packets of crisps she buys,</a:t>
            </a:r>
          </a:p>
          <a:p>
            <a:pPr marL="628650" indent="-342900">
              <a:buClr>
                <a:srgbClr val="C00000"/>
              </a:buClr>
              <a:buFont typeface="+mj-lt"/>
              <a:buAutoNum type="alphaLcPeriod"/>
            </a:pPr>
            <a:r>
              <a:rPr lang="en-US" dirty="0" smtClean="0">
                <a:latin typeface="Arial" panose="020B0604020202020204" pitchFamily="34" charset="0"/>
              </a:rPr>
              <a:t>When </a:t>
            </a:r>
            <a:r>
              <a:rPr lang="en-US" i="1" dirty="0">
                <a:latin typeface="Arial" panose="020B0604020202020204" pitchFamily="34" charset="0"/>
              </a:rPr>
              <a:t>m</a:t>
            </a:r>
            <a:r>
              <a:rPr lang="en-US" dirty="0">
                <a:latin typeface="Arial" panose="020B0604020202020204" pitchFamily="34" charset="0"/>
              </a:rPr>
              <a:t> = 5 and </a:t>
            </a:r>
            <a:r>
              <a:rPr lang="en-US" i="1" dirty="0" smtClean="0">
                <a:latin typeface="Arial" panose="020B0604020202020204" pitchFamily="34" charset="0"/>
              </a:rPr>
              <a:t>b</a:t>
            </a:r>
            <a:r>
              <a:rPr lang="en-US" dirty="0" smtClean="0">
                <a:latin typeface="Arial" panose="020B0604020202020204" pitchFamily="34" charset="0"/>
              </a:rPr>
              <a:t> </a:t>
            </a:r>
            <a:r>
              <a:rPr lang="en-US" dirty="0">
                <a:latin typeface="Arial" panose="020B0604020202020204" pitchFamily="34" charset="0"/>
              </a:rPr>
              <a:t>= 3, use your answer </a:t>
            </a:r>
            <a:r>
              <a:rPr lang="en-US" dirty="0" smtClean="0">
                <a:latin typeface="Arial" panose="020B0604020202020204" pitchFamily="34" charset="0"/>
              </a:rPr>
              <a:t>to part </a:t>
            </a:r>
            <a:r>
              <a:rPr lang="en-US" b="1" dirty="0">
                <a:latin typeface="Arial" panose="020B0604020202020204" pitchFamily="34" charset="0"/>
              </a:rPr>
              <a:t>d </a:t>
            </a:r>
            <a:r>
              <a:rPr lang="en-US" dirty="0">
                <a:latin typeface="Arial" panose="020B0604020202020204" pitchFamily="34" charset="0"/>
              </a:rPr>
              <a:t>to work out how many packets </a:t>
            </a:r>
            <a:r>
              <a:rPr lang="en-US" dirty="0" smtClean="0">
                <a:latin typeface="Arial" panose="020B0604020202020204" pitchFamily="34" charset="0"/>
              </a:rPr>
              <a:t>of crisps </a:t>
            </a:r>
            <a:r>
              <a:rPr lang="en-US" dirty="0">
                <a:latin typeface="Arial" panose="020B0604020202020204" pitchFamily="34" charset="0"/>
              </a:rPr>
              <a:t>Grace buys.</a:t>
            </a:r>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738890042"/>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2.7 – Algebra – Using Expressions and Formulae</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14</a:t>
            </a:r>
            <a:endParaRPr lang="en-GB" sz="1400" b="1" dirty="0">
              <a:latin typeface="Calibri" panose="020F0502020204030204" pitchFamily="34" charset="0"/>
            </a:endParaRPr>
          </a:p>
        </p:txBody>
      </p:sp>
      <p:sp>
        <p:nvSpPr>
          <p:cNvPr id="2" name="Rectangle 1"/>
          <p:cNvSpPr/>
          <p:nvPr/>
        </p:nvSpPr>
        <p:spPr>
          <a:xfrm>
            <a:off x="247328" y="1229851"/>
            <a:ext cx="5256584" cy="5521512"/>
          </a:xfrm>
          <a:prstGeom prst="rect">
            <a:avLst/>
          </a:prstGeom>
        </p:spPr>
        <p:txBody>
          <a:bodyPr wrap="square">
            <a:spAutoFit/>
          </a:bodyPr>
          <a:lstStyle/>
          <a:p>
            <a:pPr marL="342900" indent="-342900">
              <a:buClr>
                <a:srgbClr val="C00000"/>
              </a:buClr>
              <a:buFont typeface="+mj-lt"/>
              <a:buAutoNum type="arabicPeriod" startAt="4"/>
            </a:pPr>
            <a:r>
              <a:rPr lang="en-US" sz="1960" b="1" dirty="0">
                <a:solidFill>
                  <a:srgbClr val="FF0000"/>
                </a:solidFill>
                <a:latin typeface="Arial" panose="020B0604020202020204" pitchFamily="34" charset="0"/>
              </a:rPr>
              <a:t>R</a:t>
            </a:r>
            <a:r>
              <a:rPr lang="en-US" sz="1960" dirty="0">
                <a:latin typeface="Arial" panose="020B0604020202020204" pitchFamily="34" charset="0"/>
              </a:rPr>
              <a:t> Darren scores m marks in his </a:t>
            </a:r>
            <a:r>
              <a:rPr lang="en-US" sz="1960" dirty="0" smtClean="0">
                <a:latin typeface="Arial" panose="020B0604020202020204" pitchFamily="34" charset="0"/>
              </a:rPr>
              <a:t>French listening </a:t>
            </a:r>
            <a:r>
              <a:rPr lang="en-US" sz="1960" dirty="0">
                <a:latin typeface="Arial" panose="020B0604020202020204" pitchFamily="34" charset="0"/>
              </a:rPr>
              <a:t>exam.</a:t>
            </a:r>
          </a:p>
          <a:p>
            <a:pPr marL="628650" indent="-342900">
              <a:buClr>
                <a:srgbClr val="C00000"/>
              </a:buClr>
              <a:buFont typeface="+mj-lt"/>
              <a:buAutoNum type="alphaLcPeriod"/>
            </a:pPr>
            <a:r>
              <a:rPr lang="en-US" sz="1960" dirty="0" smtClean="0">
                <a:latin typeface="Arial" panose="020B0604020202020204" pitchFamily="34" charset="0"/>
              </a:rPr>
              <a:t>Write </a:t>
            </a:r>
            <a:r>
              <a:rPr lang="en-US" sz="1960" dirty="0">
                <a:latin typeface="Arial" panose="020B0604020202020204" pitchFamily="34" charset="0"/>
              </a:rPr>
              <a:t>an expression in terms of </a:t>
            </a:r>
            <a:r>
              <a:rPr lang="en-US" sz="1960" i="1" dirty="0">
                <a:latin typeface="Arial" panose="020B0604020202020204" pitchFamily="34" charset="0"/>
              </a:rPr>
              <a:t>m</a:t>
            </a:r>
            <a:r>
              <a:rPr lang="en-US" sz="1960" dirty="0">
                <a:latin typeface="Arial" panose="020B0604020202020204" pitchFamily="34" charset="0"/>
              </a:rPr>
              <a:t> for</a:t>
            </a:r>
          </a:p>
          <a:p>
            <a:pPr marL="971550" indent="-342900">
              <a:buClr>
                <a:srgbClr val="C00000"/>
              </a:buClr>
              <a:buFont typeface="+mj-lt"/>
              <a:buAutoNum type="romanLcPeriod"/>
            </a:pPr>
            <a:r>
              <a:rPr lang="en-US" sz="1960" dirty="0" smtClean="0">
                <a:latin typeface="Arial" panose="020B0604020202020204" pitchFamily="34" charset="0"/>
              </a:rPr>
              <a:t>his </a:t>
            </a:r>
            <a:r>
              <a:rPr lang="en-US" sz="1960" dirty="0">
                <a:latin typeface="Arial" panose="020B0604020202020204" pitchFamily="34" charset="0"/>
              </a:rPr>
              <a:t>French speaking marks, 10 </a:t>
            </a:r>
            <a:r>
              <a:rPr lang="en-US" sz="1960" dirty="0" smtClean="0">
                <a:latin typeface="Arial" panose="020B0604020202020204" pitchFamily="34" charset="0"/>
              </a:rPr>
              <a:t>marks less </a:t>
            </a:r>
            <a:r>
              <a:rPr lang="en-US" sz="1960" dirty="0">
                <a:latin typeface="Arial" panose="020B0604020202020204" pitchFamily="34" charset="0"/>
              </a:rPr>
              <a:t>than for his listening exam</a:t>
            </a:r>
          </a:p>
          <a:p>
            <a:pPr marL="971550" indent="-342900">
              <a:buClr>
                <a:srgbClr val="C00000"/>
              </a:buClr>
              <a:buFont typeface="+mj-lt"/>
              <a:buAutoNum type="romanLcPeriod"/>
            </a:pPr>
            <a:r>
              <a:rPr lang="en-US" sz="1960" dirty="0" smtClean="0">
                <a:latin typeface="Arial" panose="020B0604020202020204" pitchFamily="34" charset="0"/>
              </a:rPr>
              <a:t>his </a:t>
            </a:r>
            <a:r>
              <a:rPr lang="en-US" sz="1960" dirty="0">
                <a:latin typeface="Arial" panose="020B0604020202020204" pitchFamily="34" charset="0"/>
              </a:rPr>
              <a:t>French reading marks, twice as </a:t>
            </a:r>
            <a:r>
              <a:rPr lang="en-US" sz="1960" dirty="0" smtClean="0">
                <a:latin typeface="Arial" panose="020B0604020202020204" pitchFamily="34" charset="0"/>
              </a:rPr>
              <a:t>much as </a:t>
            </a:r>
            <a:r>
              <a:rPr lang="en-US" sz="1960" dirty="0">
                <a:latin typeface="Arial" panose="020B0604020202020204" pitchFamily="34" charset="0"/>
              </a:rPr>
              <a:t>the marks for his speaking exam</a:t>
            </a:r>
          </a:p>
          <a:p>
            <a:pPr marL="971550" indent="-342900">
              <a:buClr>
                <a:srgbClr val="C00000"/>
              </a:buClr>
              <a:buFont typeface="+mj-lt"/>
              <a:buAutoNum type="romanLcPeriod"/>
            </a:pPr>
            <a:r>
              <a:rPr lang="en-US" sz="1960" dirty="0" smtClean="0">
                <a:latin typeface="Arial" panose="020B0604020202020204" pitchFamily="34" charset="0"/>
              </a:rPr>
              <a:t>his </a:t>
            </a:r>
            <a:r>
              <a:rPr lang="en-US" sz="1960" dirty="0">
                <a:latin typeface="Arial" panose="020B0604020202020204" pitchFamily="34" charset="0"/>
              </a:rPr>
              <a:t>French writing marks, twice as </a:t>
            </a:r>
            <a:r>
              <a:rPr lang="en-US" sz="1960" dirty="0" smtClean="0">
                <a:latin typeface="Arial" panose="020B0604020202020204" pitchFamily="34" charset="0"/>
              </a:rPr>
              <a:t>much as </a:t>
            </a:r>
            <a:r>
              <a:rPr lang="en-US" sz="1960" dirty="0">
                <a:latin typeface="Arial" panose="020B0604020202020204" pitchFamily="34" charset="0"/>
              </a:rPr>
              <a:t>for his listening exam, plus </a:t>
            </a:r>
            <a:r>
              <a:rPr lang="en-US" sz="1960" dirty="0" smtClean="0">
                <a:latin typeface="Arial" panose="020B0604020202020204" pitchFamily="34" charset="0"/>
              </a:rPr>
              <a:t>another 6 </a:t>
            </a:r>
            <a:r>
              <a:rPr lang="en-US" sz="1960" dirty="0">
                <a:latin typeface="Arial" panose="020B0604020202020204" pitchFamily="34" charset="0"/>
              </a:rPr>
              <a:t>marks.</a:t>
            </a:r>
          </a:p>
          <a:p>
            <a:pPr marL="571500" indent="-285750">
              <a:buClr>
                <a:srgbClr val="C00000"/>
              </a:buClr>
              <a:buFont typeface="+mj-lt"/>
              <a:buAutoNum type="alphaLcPeriod" startAt="2"/>
            </a:pPr>
            <a:r>
              <a:rPr lang="en-US" sz="1960" dirty="0" smtClean="0">
                <a:latin typeface="Arial" panose="020B0604020202020204" pitchFamily="34" charset="0"/>
              </a:rPr>
              <a:t>Write </a:t>
            </a:r>
            <a:r>
              <a:rPr lang="en-US" sz="1960" dirty="0">
                <a:latin typeface="Arial" panose="020B0604020202020204" pitchFamily="34" charset="0"/>
              </a:rPr>
              <a:t>and simplify an expression </a:t>
            </a:r>
            <a:r>
              <a:rPr lang="en-US" sz="1960" dirty="0" smtClean="0">
                <a:latin typeface="Arial" panose="020B0604020202020204" pitchFamily="34" charset="0"/>
              </a:rPr>
              <a:t>for Darren's </a:t>
            </a:r>
            <a:r>
              <a:rPr lang="en-US" sz="1960" dirty="0">
                <a:latin typeface="Arial" panose="020B0604020202020204" pitchFamily="34" charset="0"/>
              </a:rPr>
              <a:t>total marks in his French exam,</a:t>
            </a:r>
          </a:p>
          <a:p>
            <a:pPr marL="571500" indent="-285750">
              <a:buClr>
                <a:srgbClr val="C00000"/>
              </a:buClr>
              <a:buFont typeface="+mj-lt"/>
              <a:buAutoNum type="alphaLcPeriod" startAt="2"/>
            </a:pPr>
            <a:r>
              <a:rPr lang="en-US" sz="1960" dirty="0" smtClean="0">
                <a:latin typeface="Arial" panose="020B0604020202020204" pitchFamily="34" charset="0"/>
              </a:rPr>
              <a:t>Darren </a:t>
            </a:r>
            <a:r>
              <a:rPr lang="en-US" sz="1960" dirty="0">
                <a:latin typeface="Arial" panose="020B0604020202020204" pitchFamily="34" charset="0"/>
              </a:rPr>
              <a:t>scored 30 marks in his </a:t>
            </a:r>
            <a:r>
              <a:rPr lang="en-US" sz="1960" dirty="0" smtClean="0">
                <a:latin typeface="Arial" panose="020B0604020202020204" pitchFamily="34" charset="0"/>
              </a:rPr>
              <a:t>French listening </a:t>
            </a:r>
            <a:r>
              <a:rPr lang="en-US" sz="1960" dirty="0">
                <a:latin typeface="Arial" panose="020B0604020202020204" pitchFamily="34" charset="0"/>
              </a:rPr>
              <a:t>exam. Use your answer to part </a:t>
            </a:r>
            <a:r>
              <a:rPr lang="en-US" sz="1960" b="1" dirty="0">
                <a:latin typeface="Arial" panose="020B0604020202020204" pitchFamily="34" charset="0"/>
              </a:rPr>
              <a:t>b</a:t>
            </a:r>
            <a:r>
              <a:rPr lang="en-US" sz="1960" dirty="0">
                <a:latin typeface="Arial" panose="020B0604020202020204" pitchFamily="34" charset="0"/>
              </a:rPr>
              <a:t> </a:t>
            </a:r>
            <a:r>
              <a:rPr lang="en-US" sz="1960" dirty="0" smtClean="0">
                <a:latin typeface="Arial" panose="020B0604020202020204" pitchFamily="34" charset="0"/>
              </a:rPr>
              <a:t>to work </a:t>
            </a:r>
            <a:r>
              <a:rPr lang="en-US" sz="1960" dirty="0">
                <a:latin typeface="Arial" panose="020B0604020202020204" pitchFamily="34" charset="0"/>
              </a:rPr>
              <a:t>out his total marks in his French exam.</a:t>
            </a:r>
            <a:endParaRPr lang="en-US" sz="196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282949185"/>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Calculations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a:t>
            </a:r>
            <a:endParaRPr lang="en-GB" sz="1400" b="1" dirty="0">
              <a:latin typeface="Calibri" panose="020F0502020204030204" pitchFamily="34" charset="0"/>
            </a:endParaRPr>
          </a:p>
        </p:txBody>
      </p:sp>
      <p:sp>
        <p:nvSpPr>
          <p:cNvPr id="4" name="Round Diagonal Corner Rectangle 3"/>
          <p:cNvSpPr/>
          <p:nvPr/>
        </p:nvSpPr>
        <p:spPr>
          <a:xfrm>
            <a:off x="251520" y="1268760"/>
            <a:ext cx="5256584" cy="5229646"/>
          </a:xfrm>
          <a:prstGeom prst="round2DiagRect">
            <a:avLst>
              <a:gd name="adj1" fmla="val 0"/>
              <a:gd name="adj2" fmla="val 10084"/>
            </a:avLst>
          </a:prstGeom>
          <a:solidFill>
            <a:srgbClr val="DBEE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243512" y="1268760"/>
            <a:ext cx="5256584" cy="504056"/>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12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23528" y="1844824"/>
            <a:ext cx="5176568" cy="4653582"/>
          </a:xfrm>
          <a:prstGeom prst="rect">
            <a:avLst/>
          </a:prstGeom>
        </p:spPr>
        <p:txBody>
          <a:bodyPr wrap="square">
            <a:spAutoFit/>
          </a:bodyPr>
          <a:lstStyle/>
          <a:p>
            <a:pPr>
              <a:tabLst>
                <a:tab pos="401638" algn="l"/>
                <a:tab pos="4973638" algn="r"/>
              </a:tabLst>
            </a:pPr>
            <a:r>
              <a:rPr lang="en-US" sz="2470" dirty="0"/>
              <a:t>Lance uses this rule to convert from</a:t>
            </a:r>
          </a:p>
          <a:p>
            <a:pPr>
              <a:tabLst>
                <a:tab pos="401638" algn="l"/>
                <a:tab pos="4973638" algn="r"/>
              </a:tabLst>
            </a:pPr>
            <a:r>
              <a:rPr lang="en-US" sz="2470" dirty="0" smtClean="0"/>
              <a:t>kilometers </a:t>
            </a:r>
            <a:r>
              <a:rPr lang="en-US" sz="2470" dirty="0"/>
              <a:t>to miles.</a:t>
            </a:r>
          </a:p>
          <a:p>
            <a:pPr>
              <a:tabLst>
                <a:tab pos="401638" algn="l"/>
                <a:tab pos="4973638" algn="r"/>
              </a:tabLst>
            </a:pPr>
            <a:r>
              <a:rPr lang="en-US" sz="2470" dirty="0"/>
              <a:t>Divide the number of </a:t>
            </a:r>
            <a:r>
              <a:rPr lang="en-US" sz="2470" dirty="0" smtClean="0"/>
              <a:t>kilometers </a:t>
            </a:r>
            <a:r>
              <a:rPr lang="en-US" sz="2470" dirty="0"/>
              <a:t>by 8 </a:t>
            </a:r>
            <a:r>
              <a:rPr lang="en-US" sz="2470" dirty="0" smtClean="0"/>
              <a:t>and then </a:t>
            </a:r>
            <a:r>
              <a:rPr lang="en-US" sz="2470" dirty="0"/>
              <a:t>multiply by 5.</a:t>
            </a:r>
          </a:p>
          <a:p>
            <a:pPr marL="457200" indent="-457200">
              <a:buClr>
                <a:srgbClr val="C00000"/>
              </a:buClr>
              <a:buFont typeface="+mj-lt"/>
              <a:buAutoNum type="alphaLcParenR"/>
              <a:tabLst>
                <a:tab pos="4973638" algn="r"/>
              </a:tabLst>
            </a:pPr>
            <a:r>
              <a:rPr lang="en-US" sz="2470" dirty="0" smtClean="0"/>
              <a:t>Use </a:t>
            </a:r>
            <a:r>
              <a:rPr lang="en-US" sz="2470" dirty="0"/>
              <a:t>the rule to convert 120 </a:t>
            </a:r>
            <a:r>
              <a:rPr lang="en-US" sz="2470" dirty="0" smtClean="0"/>
              <a:t>kilometers to </a:t>
            </a:r>
            <a:r>
              <a:rPr lang="en-US" sz="2470" dirty="0"/>
              <a:t>miles. </a:t>
            </a:r>
            <a:r>
              <a:rPr lang="en-US" sz="2470" dirty="0" smtClean="0"/>
              <a:t>	</a:t>
            </a:r>
            <a:r>
              <a:rPr lang="en-US" sz="2470" b="1" dirty="0" smtClean="0"/>
              <a:t>(</a:t>
            </a:r>
            <a:r>
              <a:rPr lang="en-US" sz="2470" b="1" dirty="0"/>
              <a:t>2 </a:t>
            </a:r>
            <a:r>
              <a:rPr lang="en-US" sz="2470" b="1" dirty="0" smtClean="0"/>
              <a:t>marks)</a:t>
            </a:r>
          </a:p>
          <a:p>
            <a:pPr>
              <a:tabLst>
                <a:tab pos="401638" algn="l"/>
                <a:tab pos="4973638" algn="r"/>
              </a:tabLst>
            </a:pPr>
            <a:r>
              <a:rPr lang="en-US" sz="2470" dirty="0" smtClean="0"/>
              <a:t>Lance </a:t>
            </a:r>
            <a:r>
              <a:rPr lang="en-US" sz="2470" dirty="0"/>
              <a:t>uses the rule to convert a </a:t>
            </a:r>
            <a:r>
              <a:rPr lang="en-US" sz="2470" dirty="0" smtClean="0"/>
              <a:t>distance in kilometers </a:t>
            </a:r>
            <a:r>
              <a:rPr lang="en-US" sz="2470" dirty="0"/>
              <a:t>to a distance in </a:t>
            </a:r>
            <a:r>
              <a:rPr lang="en-US" sz="2470" dirty="0" smtClean="0"/>
              <a:t>miles. The </a:t>
            </a:r>
            <a:r>
              <a:rPr lang="en-US" sz="2470" dirty="0"/>
              <a:t>result is 60 miles,</a:t>
            </a:r>
          </a:p>
          <a:p>
            <a:pPr marL="457200" indent="-457200">
              <a:buClr>
                <a:srgbClr val="C00000"/>
              </a:buClr>
              <a:buFont typeface="+mj-lt"/>
              <a:buAutoNum type="alphaLcParenR" startAt="2"/>
              <a:tabLst>
                <a:tab pos="401638" algn="l"/>
                <a:tab pos="4973638" algn="r"/>
              </a:tabLst>
            </a:pPr>
            <a:r>
              <a:rPr lang="en-US" sz="2470" dirty="0" smtClean="0"/>
              <a:t>What </a:t>
            </a:r>
            <a:r>
              <a:rPr lang="en-US" sz="2470" dirty="0"/>
              <a:t>distance in </a:t>
            </a:r>
            <a:r>
              <a:rPr lang="en-US" sz="2470" dirty="0" smtClean="0"/>
              <a:t>kilometers </a:t>
            </a:r>
            <a:r>
              <a:rPr lang="en-US" sz="2470" dirty="0"/>
              <a:t>did </a:t>
            </a:r>
            <a:r>
              <a:rPr lang="en-US" sz="2470" dirty="0" smtClean="0"/>
              <a:t>Lance convert </a:t>
            </a:r>
            <a:r>
              <a:rPr lang="en-US" sz="2470" dirty="0"/>
              <a:t>to miles? </a:t>
            </a:r>
            <a:r>
              <a:rPr lang="en-US" sz="2470" dirty="0" smtClean="0"/>
              <a:t>	</a:t>
            </a:r>
            <a:r>
              <a:rPr lang="en-US" sz="2470" b="1" dirty="0" smtClean="0"/>
              <a:t>(</a:t>
            </a:r>
            <a:r>
              <a:rPr lang="en-US" sz="2470" b="1" dirty="0"/>
              <a:t>3 marks)</a:t>
            </a:r>
          </a:p>
        </p:txBody>
      </p:sp>
    </p:spTree>
    <p:extLst>
      <p:ext uri="{BB962C8B-B14F-4D97-AF65-F5344CB8AC3E}">
        <p14:creationId xmlns:p14="http://schemas.microsoft.com/office/powerpoint/2010/main" val="3515933498"/>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2.7 – Algebra – Using Expressions and Formulae</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14</a:t>
            </a:r>
            <a:endParaRPr lang="en-GB" sz="1400" b="1" dirty="0">
              <a:latin typeface="Calibri" panose="020F0502020204030204" pitchFamily="34" charset="0"/>
            </a:endParaRPr>
          </a:p>
        </p:txBody>
      </p:sp>
      <p:sp>
        <p:nvSpPr>
          <p:cNvPr id="2" name="Rectangle 1"/>
          <p:cNvSpPr/>
          <p:nvPr/>
        </p:nvSpPr>
        <p:spPr>
          <a:xfrm>
            <a:off x="247328" y="1229851"/>
            <a:ext cx="5256584" cy="5447645"/>
          </a:xfrm>
          <a:prstGeom prst="rect">
            <a:avLst/>
          </a:prstGeom>
        </p:spPr>
        <p:txBody>
          <a:bodyPr wrap="square">
            <a:spAutoFit/>
          </a:bodyPr>
          <a:lstStyle/>
          <a:p>
            <a:pPr marL="457200" indent="-457200">
              <a:buClr>
                <a:srgbClr val="C00000"/>
              </a:buClr>
              <a:buFont typeface="+mj-lt"/>
              <a:buAutoNum type="arabicPeriod" startAt="5"/>
            </a:pPr>
            <a:r>
              <a:rPr lang="en-US" sz="2900" dirty="0" smtClean="0">
                <a:latin typeface="Arial" panose="020B0604020202020204" pitchFamily="34" charset="0"/>
              </a:rPr>
              <a:t>The </a:t>
            </a:r>
            <a:r>
              <a:rPr lang="en-US" sz="2900" dirty="0">
                <a:latin typeface="Arial" panose="020B0604020202020204" pitchFamily="34" charset="0"/>
              </a:rPr>
              <a:t>formula to work out the voltage, V, of </a:t>
            </a:r>
            <a:r>
              <a:rPr lang="en-US" sz="2900" dirty="0" smtClean="0">
                <a:latin typeface="Arial" panose="020B0604020202020204" pitchFamily="34" charset="0"/>
              </a:rPr>
              <a:t>an electrical </a:t>
            </a:r>
            <a:r>
              <a:rPr lang="en-US" sz="2900" dirty="0">
                <a:latin typeface="Arial" panose="020B0604020202020204" pitchFamily="34" charset="0"/>
              </a:rPr>
              <a:t>circuit is </a:t>
            </a:r>
            <a:r>
              <a:rPr lang="en-US" sz="2900" i="1" dirty="0">
                <a:latin typeface="Arial" panose="020B0604020202020204" pitchFamily="34" charset="0"/>
              </a:rPr>
              <a:t>V=IR </a:t>
            </a:r>
            <a:r>
              <a:rPr lang="en-US" sz="2900" dirty="0" smtClean="0">
                <a:latin typeface="Arial" panose="020B0604020202020204" pitchFamily="34" charset="0"/>
              </a:rPr>
              <a:t>where </a:t>
            </a:r>
            <a:r>
              <a:rPr lang="en-US" sz="2900" i="1" dirty="0" smtClean="0">
                <a:latin typeface="Arial" panose="020B0604020202020204" pitchFamily="34" charset="0"/>
              </a:rPr>
              <a:t>I</a:t>
            </a:r>
            <a:r>
              <a:rPr lang="en-US" sz="2900" dirty="0" smtClean="0">
                <a:latin typeface="Arial" panose="020B0604020202020204" pitchFamily="34" charset="0"/>
              </a:rPr>
              <a:t>= current and </a:t>
            </a:r>
            <a:r>
              <a:rPr lang="en-US" sz="2900" i="1" dirty="0">
                <a:latin typeface="Arial" panose="020B0604020202020204" pitchFamily="34" charset="0"/>
              </a:rPr>
              <a:t>R</a:t>
            </a:r>
            <a:r>
              <a:rPr lang="en-US" sz="2900" dirty="0">
                <a:latin typeface="Arial" panose="020B0604020202020204" pitchFamily="34" charset="0"/>
              </a:rPr>
              <a:t> = </a:t>
            </a:r>
            <a:r>
              <a:rPr lang="en-US" sz="2900" dirty="0" smtClean="0">
                <a:latin typeface="Arial" panose="020B0604020202020204" pitchFamily="34" charset="0"/>
              </a:rPr>
              <a:t>resistance.</a:t>
            </a:r>
            <a:br>
              <a:rPr lang="en-US" sz="2900" dirty="0" smtClean="0">
                <a:latin typeface="Arial" panose="020B0604020202020204" pitchFamily="34" charset="0"/>
              </a:rPr>
            </a:br>
            <a:r>
              <a:rPr lang="en-US" sz="2900" dirty="0" smtClean="0">
                <a:latin typeface="Arial" panose="020B0604020202020204" pitchFamily="34" charset="0"/>
              </a:rPr>
              <a:t>Work </a:t>
            </a:r>
            <a:r>
              <a:rPr lang="en-US" sz="2900" dirty="0">
                <a:latin typeface="Arial" panose="020B0604020202020204" pitchFamily="34" charset="0"/>
              </a:rPr>
              <a:t>out </a:t>
            </a:r>
            <a:r>
              <a:rPr lang="en-US" sz="2900" i="1" dirty="0">
                <a:latin typeface="Arial" panose="020B0604020202020204" pitchFamily="34" charset="0"/>
              </a:rPr>
              <a:t>V</a:t>
            </a:r>
            <a:r>
              <a:rPr lang="en-US" sz="2900" dirty="0">
                <a:latin typeface="Arial" panose="020B0604020202020204" pitchFamily="34" charset="0"/>
              </a:rPr>
              <a:t>, in volts, </a:t>
            </a:r>
            <a:r>
              <a:rPr lang="en-US" sz="2900" dirty="0" smtClean="0">
                <a:latin typeface="Arial" panose="020B0604020202020204" pitchFamily="34" charset="0"/>
              </a:rPr>
              <a:t/>
            </a:r>
            <a:br>
              <a:rPr lang="en-US" sz="2900" dirty="0" smtClean="0">
                <a:latin typeface="Arial" panose="020B0604020202020204" pitchFamily="34" charset="0"/>
              </a:rPr>
            </a:br>
            <a:r>
              <a:rPr lang="en-US" sz="2900" dirty="0" smtClean="0">
                <a:latin typeface="Arial" panose="020B0604020202020204" pitchFamily="34" charset="0"/>
              </a:rPr>
              <a:t>when </a:t>
            </a:r>
            <a:r>
              <a:rPr lang="en-US" sz="2900" i="1" dirty="0" smtClean="0">
                <a:latin typeface="Arial" panose="020B0604020202020204" pitchFamily="34" charset="0"/>
              </a:rPr>
              <a:t>I</a:t>
            </a:r>
            <a:r>
              <a:rPr lang="en-US" sz="2900" dirty="0" smtClean="0">
                <a:latin typeface="Arial" panose="020B0604020202020204" pitchFamily="34" charset="0"/>
              </a:rPr>
              <a:t>= </a:t>
            </a:r>
            <a:r>
              <a:rPr lang="en-US" sz="2900" dirty="0">
                <a:latin typeface="Arial" panose="020B0604020202020204" pitchFamily="34" charset="0"/>
              </a:rPr>
              <a:t>5 amps </a:t>
            </a:r>
            <a:r>
              <a:rPr lang="en-US" sz="2900" dirty="0" smtClean="0">
                <a:latin typeface="Arial" panose="020B0604020202020204" pitchFamily="34" charset="0"/>
              </a:rPr>
              <a:t/>
            </a:r>
            <a:br>
              <a:rPr lang="en-US" sz="2900" dirty="0" smtClean="0">
                <a:latin typeface="Arial" panose="020B0604020202020204" pitchFamily="34" charset="0"/>
              </a:rPr>
            </a:br>
            <a:r>
              <a:rPr lang="en-US" sz="2900" dirty="0" smtClean="0">
                <a:latin typeface="Arial" panose="020B0604020202020204" pitchFamily="34" charset="0"/>
              </a:rPr>
              <a:t>and </a:t>
            </a:r>
            <a:r>
              <a:rPr lang="en-US" sz="2900" i="1" dirty="0" smtClean="0">
                <a:latin typeface="Arial" panose="020B0604020202020204" pitchFamily="34" charset="0"/>
              </a:rPr>
              <a:t>R</a:t>
            </a:r>
            <a:r>
              <a:rPr lang="en-US" sz="2900" dirty="0" smtClean="0">
                <a:latin typeface="Arial" panose="020B0604020202020204" pitchFamily="34" charset="0"/>
              </a:rPr>
              <a:t> </a:t>
            </a:r>
            <a:r>
              <a:rPr lang="en-US" sz="2900" dirty="0">
                <a:latin typeface="Arial" panose="020B0604020202020204" pitchFamily="34" charset="0"/>
              </a:rPr>
              <a:t>= 12 ohms</a:t>
            </a:r>
            <a:r>
              <a:rPr lang="en-US" sz="2900" dirty="0" smtClean="0">
                <a:latin typeface="Arial" panose="020B0604020202020204" pitchFamily="34" charset="0"/>
              </a:rPr>
              <a:t>.</a:t>
            </a:r>
          </a:p>
          <a:p>
            <a:pPr marL="457200" indent="-457200">
              <a:buClr>
                <a:srgbClr val="C00000"/>
              </a:buClr>
              <a:buFont typeface="+mj-lt"/>
              <a:buAutoNum type="arabicPeriod" startAt="5"/>
            </a:pPr>
            <a:r>
              <a:rPr lang="en-US" sz="2900" dirty="0"/>
              <a:t>Use the formula </a:t>
            </a:r>
            <a:r>
              <a:rPr lang="en-US" sz="2900" dirty="0" smtClean="0"/>
              <a:t/>
            </a:r>
            <a:br>
              <a:rPr lang="en-US" sz="2900" dirty="0" smtClean="0"/>
            </a:br>
            <a:r>
              <a:rPr lang="en-US" sz="2900" dirty="0" smtClean="0"/>
              <a:t>E</a:t>
            </a:r>
            <a:r>
              <a:rPr lang="en-US" sz="2900" dirty="0"/>
              <a:t>= </a:t>
            </a:r>
            <a:r>
              <a:rPr lang="en-US" sz="2900" dirty="0" smtClean="0"/>
              <a:t>½ mv</a:t>
            </a:r>
            <a:r>
              <a:rPr lang="en-US" sz="2900" baseline="30000" dirty="0" smtClean="0"/>
              <a:t>2</a:t>
            </a:r>
            <a:r>
              <a:rPr lang="en-US" sz="2900" dirty="0" smtClean="0"/>
              <a:t> to work </a:t>
            </a:r>
            <a:r>
              <a:rPr lang="en-US" sz="2900" dirty="0"/>
              <a:t>out </a:t>
            </a:r>
            <a:r>
              <a:rPr lang="en-US" sz="2900" i="1" dirty="0" smtClean="0"/>
              <a:t>E</a:t>
            </a:r>
            <a:r>
              <a:rPr lang="en-US" sz="2900" dirty="0" smtClean="0"/>
              <a:t> </a:t>
            </a:r>
            <a:r>
              <a:rPr lang="en-US" sz="2900" dirty="0"/>
              <a:t>(in joules, J) when</a:t>
            </a:r>
          </a:p>
          <a:p>
            <a:pPr marL="857250" indent="-400050">
              <a:buClr>
                <a:srgbClr val="C00000"/>
              </a:buClr>
              <a:buFont typeface="+mj-lt"/>
              <a:buAutoNum type="alphaLcPeriod"/>
            </a:pPr>
            <a:r>
              <a:rPr lang="en-US" sz="2900" i="1" dirty="0" smtClean="0"/>
              <a:t>m</a:t>
            </a:r>
            <a:r>
              <a:rPr lang="en-US" sz="2900" dirty="0" smtClean="0"/>
              <a:t> </a:t>
            </a:r>
            <a:r>
              <a:rPr lang="en-US" sz="2900" dirty="0"/>
              <a:t>= 4 kg, </a:t>
            </a:r>
            <a:r>
              <a:rPr lang="en-US" sz="2900" i="1" dirty="0"/>
              <a:t>v</a:t>
            </a:r>
            <a:r>
              <a:rPr lang="en-US" sz="2900" dirty="0"/>
              <a:t> = 5 m/s</a:t>
            </a:r>
          </a:p>
          <a:p>
            <a:pPr marL="857250" indent="-400050">
              <a:buClr>
                <a:srgbClr val="C00000"/>
              </a:buClr>
              <a:buFont typeface="+mj-lt"/>
              <a:buAutoNum type="alphaLcPeriod"/>
            </a:pPr>
            <a:r>
              <a:rPr lang="en-US" sz="2900" i="1" dirty="0" smtClean="0"/>
              <a:t>m</a:t>
            </a:r>
            <a:r>
              <a:rPr lang="en-US" sz="2900" dirty="0" smtClean="0"/>
              <a:t> </a:t>
            </a:r>
            <a:r>
              <a:rPr lang="en-US" sz="2900" dirty="0"/>
              <a:t>= 6 kg, </a:t>
            </a:r>
            <a:r>
              <a:rPr lang="en-US" sz="2900" i="1" dirty="0"/>
              <a:t>v</a:t>
            </a:r>
            <a:r>
              <a:rPr lang="en-US" sz="2900" dirty="0"/>
              <a:t> = 10 m/s</a:t>
            </a:r>
          </a:p>
        </p:txBody>
      </p:sp>
      <p:pic>
        <p:nvPicPr>
          <p:cNvPr id="3" name="Picture 2"/>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4102765" y="3068960"/>
            <a:ext cx="1401148" cy="151216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3558187782"/>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2.7 – Algebra – Using Expressions and Formulae</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14</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247328" y="1229851"/>
                <a:ext cx="5256584" cy="5367944"/>
              </a:xfrm>
              <a:prstGeom prst="rect">
                <a:avLst/>
              </a:prstGeom>
            </p:spPr>
            <p:txBody>
              <a:bodyPr wrap="square">
                <a:spAutoFit/>
              </a:bodyPr>
              <a:lstStyle/>
              <a:p>
                <a:pPr marL="514350" indent="-514350">
                  <a:buClr>
                    <a:srgbClr val="C00000"/>
                  </a:buClr>
                  <a:buFont typeface="+mj-lt"/>
                  <a:buAutoNum type="arabicPeriod" startAt="7"/>
                </a:pPr>
                <a:r>
                  <a:rPr lang="en-US" sz="2500" dirty="0" smtClean="0">
                    <a:latin typeface="Arial" panose="020B0604020202020204" pitchFamily="34" charset="0"/>
                    <a:cs typeface="Arial" panose="020B0604020202020204" pitchFamily="34" charset="0"/>
                  </a:rPr>
                  <a:t>The formula a = </a:t>
                </a:r>
                <a14:m>
                  <m:oMath xmlns:m="http://schemas.openxmlformats.org/officeDocument/2006/math">
                    <m:f>
                      <m:fPr>
                        <m:ctrlPr>
                          <a:rPr lang="en-US" sz="3200" i="1" dirty="0" smtClean="0">
                            <a:latin typeface="Cambria Math" panose="02040503050406030204" pitchFamily="18" charset="0"/>
                          </a:rPr>
                        </m:ctrlPr>
                      </m:fPr>
                      <m:num>
                        <m:r>
                          <a:rPr lang="en-US" sz="3200" b="0" i="1" dirty="0" smtClean="0">
                            <a:latin typeface="Cambria Math" panose="02040503050406030204" pitchFamily="18" charset="0"/>
                          </a:rPr>
                          <m:t>𝑣</m:t>
                        </m:r>
                        <m:r>
                          <a:rPr lang="en-US" sz="3200" b="0" i="1" dirty="0" smtClean="0">
                            <a:latin typeface="Cambria Math" panose="02040503050406030204" pitchFamily="18" charset="0"/>
                          </a:rPr>
                          <m:t> −</m:t>
                        </m:r>
                        <m:r>
                          <a:rPr lang="en-US" sz="3200" b="0" i="1" dirty="0" smtClean="0">
                            <a:latin typeface="Cambria Math" panose="02040503050406030204" pitchFamily="18" charset="0"/>
                          </a:rPr>
                          <m:t>𝑢</m:t>
                        </m:r>
                      </m:num>
                      <m:den>
                        <m:r>
                          <a:rPr lang="en-US" sz="3200" b="0" i="1" dirty="0" smtClean="0">
                            <a:latin typeface="Cambria Math" panose="02040503050406030204" pitchFamily="18" charset="0"/>
                          </a:rPr>
                          <m:t>𝑡</m:t>
                        </m:r>
                      </m:den>
                    </m:f>
                    <m:r>
                      <a:rPr lang="en-US" sz="3200" b="0" i="1" dirty="0" smtClean="0">
                        <a:latin typeface="Cambria Math" panose="02040503050406030204" pitchFamily="18" charset="0"/>
                      </a:rPr>
                      <m:t> </m:t>
                    </m:r>
                  </m:oMath>
                </a14:m>
                <a:r>
                  <a:rPr lang="en-US" sz="2500" dirty="0" smtClean="0">
                    <a:latin typeface="Arial" panose="020B0604020202020204" pitchFamily="34" charset="0"/>
                    <a:cs typeface="Arial" panose="020B0604020202020204" pitchFamily="34" charset="0"/>
                  </a:rPr>
                  <a:t>gives the acceleration </a:t>
                </a:r>
                <a:r>
                  <a:rPr lang="en-US" sz="2500" dirty="0">
                    <a:latin typeface="Arial" panose="020B0604020202020204" pitchFamily="34" charset="0"/>
                    <a:cs typeface="Arial" panose="020B0604020202020204" pitchFamily="34" charset="0"/>
                  </a:rPr>
                  <a:t>of an object </a:t>
                </a:r>
                <a:r>
                  <a:rPr lang="en-US" sz="2500" dirty="0" smtClean="0">
                    <a:latin typeface="Arial" panose="020B0604020202020204" pitchFamily="34" charset="0"/>
                    <a:cs typeface="Arial" panose="020B0604020202020204" pitchFamily="34" charset="0"/>
                  </a:rPr>
                  <a:t>where </a:t>
                </a:r>
                <a:r>
                  <a:rPr lang="en-US" sz="2500" i="1" dirty="0" smtClean="0">
                    <a:latin typeface="Arial" panose="020B0604020202020204" pitchFamily="34" charset="0"/>
                    <a:cs typeface="Arial" panose="020B0604020202020204" pitchFamily="34" charset="0"/>
                  </a:rPr>
                  <a:t>a</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acceleration (</a:t>
                </a:r>
                <a:r>
                  <a:rPr lang="en-US" sz="2500" dirty="0" smtClean="0">
                    <a:latin typeface="Arial" panose="020B0604020202020204" pitchFamily="34" charset="0"/>
                    <a:cs typeface="Arial" panose="020B0604020202020204" pitchFamily="34" charset="0"/>
                  </a:rPr>
                  <a:t>m/s</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u</a:t>
                </a:r>
                <a:r>
                  <a:rPr lang="en-US" sz="2500" dirty="0">
                    <a:latin typeface="Arial" panose="020B0604020202020204" pitchFamily="34" charset="0"/>
                    <a:cs typeface="Arial" panose="020B0604020202020204" pitchFamily="34" charset="0"/>
                  </a:rPr>
                  <a:t> = initial </a:t>
                </a:r>
                <a:r>
                  <a:rPr lang="en-US" sz="2500" dirty="0" smtClean="0">
                    <a:latin typeface="Arial" panose="020B0604020202020204" pitchFamily="34" charset="0"/>
                    <a:cs typeface="Arial" panose="020B0604020202020204" pitchFamily="34" charset="0"/>
                  </a:rPr>
                  <a:t>velocity (m/s</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v</a:t>
                </a:r>
                <a:r>
                  <a:rPr lang="en-US" sz="2500" dirty="0">
                    <a:latin typeface="Arial" panose="020B0604020202020204" pitchFamily="34" charset="0"/>
                    <a:cs typeface="Arial" panose="020B0604020202020204" pitchFamily="34" charset="0"/>
                  </a:rPr>
                  <a:t> = final velocity (m/s) and </a:t>
                </a:r>
                <a:r>
                  <a:rPr lang="en-US" sz="2500" i="1" dirty="0">
                    <a:latin typeface="Arial" panose="020B0604020202020204" pitchFamily="34" charset="0"/>
                    <a:cs typeface="Arial" panose="020B0604020202020204" pitchFamily="34" charset="0"/>
                  </a:rPr>
                  <a:t>t</a:t>
                </a:r>
                <a:r>
                  <a:rPr lang="en-US" sz="2500" dirty="0">
                    <a:latin typeface="Arial" panose="020B0604020202020204" pitchFamily="34" charset="0"/>
                    <a:cs typeface="Arial" panose="020B0604020202020204" pitchFamily="34" charset="0"/>
                  </a:rPr>
                  <a:t> = time (s</a:t>
                </a:r>
                <a:r>
                  <a:rPr lang="en-US" sz="2500" dirty="0" smtClean="0">
                    <a:latin typeface="Arial" panose="020B0604020202020204" pitchFamily="34" charset="0"/>
                    <a:cs typeface="Arial" panose="020B0604020202020204" pitchFamily="34" charset="0"/>
                  </a:rPr>
                  <a:t>).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Work </a:t>
                </a:r>
                <a:r>
                  <a:rPr lang="en-US" sz="2500" dirty="0">
                    <a:latin typeface="Arial" panose="020B0604020202020204" pitchFamily="34" charset="0"/>
                    <a:cs typeface="Arial" panose="020B0604020202020204" pitchFamily="34" charset="0"/>
                  </a:rPr>
                  <a:t>out the value of a when</a:t>
                </a:r>
              </a:p>
              <a:p>
                <a:pPr marL="914400" indent="-457200">
                  <a:buClr>
                    <a:srgbClr val="C00000"/>
                  </a:buClr>
                  <a:buFont typeface="+mj-lt"/>
                  <a:buAutoNum type="alphaLcPeriod"/>
                </a:pPr>
                <a:r>
                  <a:rPr lang="en-US" sz="2500" i="1" dirty="0" smtClean="0">
                    <a:latin typeface="Arial" panose="020B0604020202020204" pitchFamily="34" charset="0"/>
                    <a:cs typeface="Arial" panose="020B0604020202020204" pitchFamily="34" charset="0"/>
                  </a:rPr>
                  <a:t>u</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15 m/s, </a:t>
                </a:r>
                <a:r>
                  <a:rPr lang="en-US" sz="2500" i="1" dirty="0">
                    <a:latin typeface="Arial" panose="020B0604020202020204" pitchFamily="34" charset="0"/>
                    <a:cs typeface="Arial" panose="020B0604020202020204" pitchFamily="34" charset="0"/>
                  </a:rPr>
                  <a:t>v</a:t>
                </a:r>
                <a:r>
                  <a:rPr lang="en-US" sz="2500" dirty="0">
                    <a:latin typeface="Arial" panose="020B0604020202020204" pitchFamily="34" charset="0"/>
                    <a:cs typeface="Arial" panose="020B0604020202020204" pitchFamily="34" charset="0"/>
                  </a:rPr>
                  <a:t> = 60 m/s,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i="1" dirty="0" smtClean="0">
                    <a:latin typeface="Arial" panose="020B0604020202020204" pitchFamily="34" charset="0"/>
                    <a:cs typeface="Arial" panose="020B0604020202020204" pitchFamily="34" charset="0"/>
                  </a:rPr>
                  <a:t>t </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5 s</a:t>
                </a:r>
              </a:p>
              <a:p>
                <a:pPr marL="914400" indent="-457200">
                  <a:buClr>
                    <a:srgbClr val="C00000"/>
                  </a:buClr>
                  <a:buFont typeface="+mj-lt"/>
                  <a:buAutoNum type="alphaLcPeriod"/>
                </a:pPr>
                <a:r>
                  <a:rPr lang="en-US" sz="2500" i="1" dirty="0" smtClean="0">
                    <a:latin typeface="Arial" panose="020B0604020202020204" pitchFamily="34" charset="0"/>
                    <a:cs typeface="Arial" panose="020B0604020202020204" pitchFamily="34" charset="0"/>
                  </a:rPr>
                  <a:t>u</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10 m/s, </a:t>
                </a:r>
                <a:r>
                  <a:rPr lang="en-US" sz="2500" i="1" dirty="0">
                    <a:latin typeface="Arial" panose="020B0604020202020204" pitchFamily="34" charset="0"/>
                    <a:cs typeface="Arial" panose="020B0604020202020204" pitchFamily="34" charset="0"/>
                  </a:rPr>
                  <a:t>v</a:t>
                </a:r>
                <a:r>
                  <a:rPr lang="en-US" sz="2500" dirty="0">
                    <a:latin typeface="Arial" panose="020B0604020202020204" pitchFamily="34" charset="0"/>
                    <a:cs typeface="Arial" panose="020B0604020202020204" pitchFamily="34" charset="0"/>
                  </a:rPr>
                  <a:t> = 46 m/s,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i="1" dirty="0" smtClean="0">
                    <a:latin typeface="Arial" panose="020B0604020202020204" pitchFamily="34" charset="0"/>
                    <a:cs typeface="Arial" panose="020B0604020202020204" pitchFamily="34" charset="0"/>
                  </a:rPr>
                  <a:t>t</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6 s</a:t>
                </a:r>
              </a:p>
              <a:p>
                <a:pPr marL="514350" indent="-514350">
                  <a:buClr>
                    <a:srgbClr val="C00000"/>
                  </a:buClr>
                  <a:buFont typeface="+mj-lt"/>
                  <a:buAutoNum type="arabicPeriod" startAt="8"/>
                </a:pPr>
                <a:r>
                  <a:rPr lang="en-US" sz="2500" dirty="0" smtClean="0">
                    <a:latin typeface="Arial" panose="020B0604020202020204" pitchFamily="34" charset="0"/>
                    <a:cs typeface="Arial" panose="020B0604020202020204" pitchFamily="34" charset="0"/>
                  </a:rPr>
                  <a:t>Use </a:t>
                </a:r>
                <a:r>
                  <a:rPr lang="en-US" sz="2500" dirty="0">
                    <a:latin typeface="Arial" panose="020B0604020202020204" pitchFamily="34" charset="0"/>
                    <a:cs typeface="Arial" panose="020B0604020202020204" pitchFamily="34" charset="0"/>
                  </a:rPr>
                  <a:t>the formula </a:t>
                </a:r>
                <a:r>
                  <a:rPr lang="en-US" sz="2500" i="1" dirty="0" smtClean="0">
                    <a:latin typeface="Arial" panose="020B0604020202020204" pitchFamily="34" charset="0"/>
                    <a:cs typeface="Arial" panose="020B0604020202020204" pitchFamily="34" charset="0"/>
                  </a:rPr>
                  <a:t>u</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i="1" dirty="0" smtClean="0">
                    <a:latin typeface="Arial" panose="020B0604020202020204" pitchFamily="34" charset="0"/>
                    <a:cs typeface="Arial" panose="020B0604020202020204" pitchFamily="34" charset="0"/>
                  </a:rPr>
                  <a:t>v</a:t>
                </a:r>
                <a:r>
                  <a:rPr lang="en-US" sz="2500" baseline="30000" dirty="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- 2</a:t>
                </a:r>
                <a:r>
                  <a:rPr lang="en-US" sz="2500" i="1" dirty="0">
                    <a:latin typeface="Arial" panose="020B0604020202020204" pitchFamily="34" charset="0"/>
                    <a:cs typeface="Arial" panose="020B0604020202020204" pitchFamily="34" charset="0"/>
                  </a:rPr>
                  <a:t>as</a:t>
                </a:r>
                <a:r>
                  <a:rPr lang="en-US" sz="2500" dirty="0">
                    <a:latin typeface="Arial" panose="020B0604020202020204" pitchFamily="34" charset="0"/>
                    <a:cs typeface="Arial" panose="020B0604020202020204" pitchFamily="34" charset="0"/>
                  </a:rPr>
                  <a:t> to work out </a:t>
                </a:r>
                <a:r>
                  <a:rPr lang="en-US" sz="2500" dirty="0" smtClean="0">
                    <a:latin typeface="Arial" panose="020B0604020202020204" pitchFamily="34" charset="0"/>
                    <a:cs typeface="Arial" panose="020B0604020202020204" pitchFamily="34" charset="0"/>
                  </a:rPr>
                  <a:t>the value </a:t>
                </a:r>
                <a:r>
                  <a:rPr lang="en-US" sz="2500" dirty="0">
                    <a:latin typeface="Arial" panose="020B0604020202020204" pitchFamily="34" charset="0"/>
                    <a:cs typeface="Arial" panose="020B0604020202020204" pitchFamily="34" charset="0"/>
                  </a:rPr>
                  <a:t>of </a:t>
                </a:r>
                <a:r>
                  <a:rPr lang="en-US" sz="2500" i="1" dirty="0">
                    <a:latin typeface="Arial" panose="020B0604020202020204" pitchFamily="34" charset="0"/>
                    <a:cs typeface="Arial" panose="020B0604020202020204" pitchFamily="34" charset="0"/>
                  </a:rPr>
                  <a:t>u</a:t>
                </a:r>
                <a:r>
                  <a:rPr lang="en-US" sz="2500" dirty="0">
                    <a:latin typeface="Arial" panose="020B0604020202020204" pitchFamily="34" charset="0"/>
                    <a:cs typeface="Arial" panose="020B0604020202020204" pitchFamily="34" charset="0"/>
                  </a:rPr>
                  <a:t> when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i="1" dirty="0" smtClean="0">
                    <a:latin typeface="Arial" panose="020B0604020202020204" pitchFamily="34" charset="0"/>
                    <a:cs typeface="Arial" panose="020B0604020202020204" pitchFamily="34" charset="0"/>
                  </a:rPr>
                  <a:t>v</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0 m/s, </a:t>
                </a:r>
                <a:r>
                  <a:rPr lang="en-US" sz="2500" i="1" dirty="0">
                    <a:latin typeface="Arial" panose="020B0604020202020204" pitchFamily="34" charset="0"/>
                    <a:cs typeface="Arial" panose="020B0604020202020204" pitchFamily="34" charset="0"/>
                  </a:rPr>
                  <a:t>a</a:t>
                </a:r>
                <a:r>
                  <a:rPr lang="en-US" sz="2500" dirty="0">
                    <a:latin typeface="Arial" panose="020B0604020202020204" pitchFamily="34" charset="0"/>
                    <a:cs typeface="Arial" panose="020B0604020202020204" pitchFamily="34" charset="0"/>
                  </a:rPr>
                  <a:t> = -</a:t>
                </a:r>
                <a:r>
                  <a:rPr lang="en-US" sz="2500" dirty="0" smtClean="0">
                    <a:latin typeface="Arial" panose="020B0604020202020204" pitchFamily="34" charset="0"/>
                    <a:cs typeface="Arial" panose="020B0604020202020204" pitchFamily="34" charset="0"/>
                  </a:rPr>
                  <a:t>4m/s</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and </a:t>
                </a:r>
                <a:r>
                  <a:rPr lang="en-US" sz="2500" i="1" dirty="0" smtClean="0">
                    <a:latin typeface="Arial" panose="020B0604020202020204" pitchFamily="34" charset="0"/>
                    <a:cs typeface="Arial" panose="020B0604020202020204" pitchFamily="34" charset="0"/>
                  </a:rPr>
                  <a:t>s</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8s</a:t>
                </a:r>
              </a:p>
            </p:txBody>
          </p:sp>
        </mc:Choice>
        <mc:Fallback xmlns="">
          <p:sp>
            <p:nvSpPr>
              <p:cNvPr id="2" name="Rectangle 1"/>
              <p:cNvSpPr>
                <a:spLocks noRot="1" noChangeAspect="1" noMove="1" noResize="1" noEditPoints="1" noAdjustHandles="1" noChangeArrowheads="1" noChangeShapeType="1" noTextEdit="1"/>
              </p:cNvSpPr>
              <p:nvPr/>
            </p:nvSpPr>
            <p:spPr>
              <a:xfrm>
                <a:off x="247328" y="1229851"/>
                <a:ext cx="5256584" cy="5367944"/>
              </a:xfrm>
              <a:prstGeom prst="rect">
                <a:avLst/>
              </a:prstGeom>
              <a:blipFill rotWithShape="0">
                <a:blip r:embed="rId4"/>
                <a:stretch>
                  <a:fillRect l="-1740" r="-812" b="-1818"/>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229409195"/>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2.7 – Algebra – Using Expressions and Formulae</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14</a:t>
            </a:r>
            <a:endParaRPr lang="en-GB" sz="1400" b="1" dirty="0">
              <a:latin typeface="Calibri" panose="020F0502020204030204" pitchFamily="34" charset="0"/>
            </a:endParaRPr>
          </a:p>
        </p:txBody>
      </p:sp>
      <p:grpSp>
        <p:nvGrpSpPr>
          <p:cNvPr id="5" name="Group 4"/>
          <p:cNvGrpSpPr/>
          <p:nvPr/>
        </p:nvGrpSpPr>
        <p:grpSpPr>
          <a:xfrm>
            <a:off x="243512" y="1196752"/>
            <a:ext cx="5264592" cy="5296268"/>
            <a:chOff x="3483872" y="1089031"/>
            <a:chExt cx="5264592" cy="5296268"/>
          </a:xfrm>
        </p:grpSpPr>
        <p:sp>
          <p:nvSpPr>
            <p:cNvPr id="6" name="Round Diagonal Corner Rectangle 5"/>
            <p:cNvSpPr/>
            <p:nvPr/>
          </p:nvSpPr>
          <p:spPr>
            <a:xfrm>
              <a:off x="3491880" y="1089031"/>
              <a:ext cx="5256584" cy="5296268"/>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9 – Exam-Style Questions</a:t>
              </a:r>
              <a:endParaRPr lang="en-US" sz="2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563888" y="1666250"/>
                  <a:ext cx="5176568" cy="4719049"/>
                </a:xfrm>
                <a:prstGeom prst="rect">
                  <a:avLst/>
                </a:prstGeom>
              </p:spPr>
              <p:txBody>
                <a:bodyPr wrap="square">
                  <a:spAutoFit/>
                </a:bodyPr>
                <a:lstStyle/>
                <a:p>
                  <a:pPr>
                    <a:spcAft>
                      <a:spcPts val="600"/>
                    </a:spcAft>
                    <a:tabLst>
                      <a:tab pos="4972050" algn="r"/>
                    </a:tabLst>
                  </a:pPr>
                  <a:r>
                    <a:rPr lang="en-US" sz="2400" dirty="0" smtClean="0"/>
                    <a:t>The selling price, S, of an item in a shop</a:t>
                  </a:r>
                </a:p>
                <a:p>
                  <a:pPr>
                    <a:spcAft>
                      <a:spcPts val="600"/>
                    </a:spcAft>
                    <a:tabLst>
                      <a:tab pos="4972050" algn="r"/>
                    </a:tabLst>
                  </a:pPr>
                  <a:r>
                    <a:rPr lang="en-US" sz="2400" dirty="0"/>
                    <a:t>can be worked out using the </a:t>
                  </a:r>
                  <a:r>
                    <a:rPr lang="en-US" sz="2400" dirty="0" smtClean="0"/>
                    <a:t>formula </a:t>
                  </a:r>
                  <a:br>
                    <a:rPr lang="en-US" sz="2400" dirty="0" smtClean="0"/>
                  </a:br>
                  <a:r>
                    <a:rPr lang="en-US" sz="2400" i="1" dirty="0" smtClean="0"/>
                    <a:t>S</a:t>
                  </a:r>
                  <a:r>
                    <a:rPr lang="en-US" sz="2400" dirty="0" smtClean="0"/>
                    <a:t> </a:t>
                  </a:r>
                  <a:r>
                    <a:rPr lang="en-US" sz="2400" dirty="0"/>
                    <a:t>= </a:t>
                  </a: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7</m:t>
                          </m:r>
                          <m:r>
                            <a:rPr lang="en-US" sz="3200" b="0" i="1" smtClean="0">
                              <a:latin typeface="Cambria Math" panose="02040503050406030204" pitchFamily="18" charset="0"/>
                            </a:rPr>
                            <m:t>𝐶</m:t>
                          </m:r>
                        </m:num>
                        <m:den>
                          <m:r>
                            <a:rPr lang="en-US" sz="3200" b="0" i="1" smtClean="0">
                              <a:latin typeface="Cambria Math" panose="02040503050406030204" pitchFamily="18" charset="0"/>
                            </a:rPr>
                            <m:t>5</m:t>
                          </m:r>
                        </m:den>
                      </m:f>
                    </m:oMath>
                  </a14:m>
                  <a:r>
                    <a:rPr lang="en-US" sz="2400" dirty="0" smtClean="0"/>
                    <a:t> + </a:t>
                  </a:r>
                  <a:r>
                    <a:rPr lang="en-US" sz="2400" dirty="0"/>
                    <a:t>4 where C is the cost price,</a:t>
                  </a:r>
                </a:p>
                <a:p>
                  <a:pPr marL="342900" indent="-342900">
                    <a:spcAft>
                      <a:spcPts val="600"/>
                    </a:spcAft>
                    <a:buClr>
                      <a:srgbClr val="C00000"/>
                    </a:buClr>
                    <a:buFont typeface="+mj-lt"/>
                    <a:buAutoNum type="alphaLcPeriod"/>
                    <a:tabLst>
                      <a:tab pos="4972050" algn="r"/>
                    </a:tabLst>
                  </a:pPr>
                  <a:r>
                    <a:rPr lang="en-US" sz="2400" dirty="0"/>
                    <a:t>Work out S when C = £15. 	</a:t>
                  </a:r>
                  <a:r>
                    <a:rPr lang="en-US" sz="2400" dirty="0" smtClean="0"/>
                    <a:t>	</a:t>
                  </a:r>
                  <a:r>
                    <a:rPr lang="en-US" sz="2400" b="1" dirty="0" smtClean="0"/>
                    <a:t>(</a:t>
                  </a:r>
                  <a:r>
                    <a:rPr lang="en-US" sz="2400" b="1" dirty="0"/>
                    <a:t>2 marks)</a:t>
                  </a:r>
                </a:p>
                <a:p>
                  <a:pPr marL="342900" indent="-342900">
                    <a:spcAft>
                      <a:spcPts val="600"/>
                    </a:spcAft>
                    <a:buClr>
                      <a:srgbClr val="C00000"/>
                    </a:buClr>
                    <a:buFont typeface="+mj-lt"/>
                    <a:buAutoNum type="alphaLcPeriod"/>
                    <a:tabLst>
                      <a:tab pos="4972050" algn="r"/>
                    </a:tabLst>
                  </a:pPr>
                  <a:r>
                    <a:rPr lang="en-US" sz="2400" dirty="0" smtClean="0"/>
                    <a:t>Which </a:t>
                  </a:r>
                  <a:r>
                    <a:rPr lang="en-US" sz="2400" dirty="0"/>
                    <a:t>is cheaper to buy, an item </a:t>
                  </a:r>
                  <a:r>
                    <a:rPr lang="en-US" sz="2400" dirty="0" smtClean="0"/>
                    <a:t>with a </a:t>
                  </a:r>
                  <a:r>
                    <a:rPr lang="en-US" sz="2400" dirty="0"/>
                    <a:t>selling price of £32 or an item with </a:t>
                  </a:r>
                  <a:r>
                    <a:rPr lang="en-US" sz="2400" dirty="0" smtClean="0"/>
                    <a:t>a cost </a:t>
                  </a:r>
                  <a:r>
                    <a:rPr lang="en-US" sz="2400" dirty="0"/>
                    <a:t>price of £</a:t>
                  </a:r>
                  <a:r>
                    <a:rPr lang="en-US" sz="2400" dirty="0" smtClean="0"/>
                    <a:t>22?</a:t>
                  </a:r>
                  <a:br>
                    <a:rPr lang="en-US" sz="2400" dirty="0" smtClean="0"/>
                  </a:br>
                  <a:r>
                    <a:rPr lang="en-US" sz="2400" dirty="0" smtClean="0"/>
                    <a:t>Give </a:t>
                  </a:r>
                  <a:r>
                    <a:rPr lang="en-US" sz="2400" dirty="0"/>
                    <a:t>reasons for your answer. </a:t>
                  </a:r>
                  <a:r>
                    <a:rPr lang="en-US" sz="2400" dirty="0" smtClean="0"/>
                    <a:t/>
                  </a:r>
                  <a:br>
                    <a:rPr lang="en-US" sz="2400" dirty="0" smtClean="0"/>
                  </a:br>
                  <a:r>
                    <a:rPr lang="en-US" sz="2400" dirty="0" smtClean="0"/>
                    <a:t>	</a:t>
                  </a:r>
                  <a:r>
                    <a:rPr lang="en-US" sz="2400" b="1" dirty="0" smtClean="0"/>
                    <a:t>(</a:t>
                  </a:r>
                  <a:r>
                    <a:rPr lang="en-US" sz="2400" b="1" dirty="0"/>
                    <a:t>2 marks)</a:t>
                  </a:r>
                </a:p>
              </p:txBody>
            </p:sp>
          </mc:Choice>
          <mc:Fallback xmlns="">
            <p:sp>
              <p:nvSpPr>
                <p:cNvPr id="8" name="Rectangle 7"/>
                <p:cNvSpPr>
                  <a:spLocks noRot="1" noChangeAspect="1" noMove="1" noResize="1" noEditPoints="1" noAdjustHandles="1" noChangeArrowheads="1" noChangeShapeType="1" noTextEdit="1"/>
                </p:cNvSpPr>
                <p:nvPr/>
              </p:nvSpPr>
              <p:spPr>
                <a:xfrm>
                  <a:off x="3563888" y="1666250"/>
                  <a:ext cx="5176568" cy="4719049"/>
                </a:xfrm>
                <a:prstGeom prst="rect">
                  <a:avLst/>
                </a:prstGeom>
                <a:blipFill rotWithShape="0">
                  <a:blip r:embed="rId4"/>
                  <a:stretch>
                    <a:fillRect l="-1767" t="-904" r="-2002" b="-2067"/>
                  </a:stretch>
                </a:blipFill>
              </p:spPr>
              <p:txBody>
                <a:bodyPr/>
                <a:lstStyle/>
                <a:p>
                  <a:r>
                    <a:rPr lang="en-US">
                      <a:noFill/>
                    </a:rPr>
                    <a:t> </a:t>
                  </a:r>
                </a:p>
              </p:txBody>
            </p:sp>
          </mc:Fallback>
        </mc:AlternateContent>
      </p:gr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1861166734"/>
      </p:ext>
    </p:extLst>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2.7 – Algebra – Using Expressions and Formulae</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14</a:t>
            </a:r>
            <a:endParaRPr lang="en-GB" sz="1400" b="1" dirty="0">
              <a:latin typeface="Calibri" panose="020F0502020204030204" pitchFamily="34" charset="0"/>
            </a:endParaRPr>
          </a:p>
        </p:txBody>
      </p:sp>
      <p:sp>
        <p:nvSpPr>
          <p:cNvPr id="2" name="Rectangle 1"/>
          <p:cNvSpPr/>
          <p:nvPr/>
        </p:nvSpPr>
        <p:spPr>
          <a:xfrm>
            <a:off x="247328" y="1229851"/>
            <a:ext cx="5256584" cy="5478423"/>
          </a:xfrm>
          <a:prstGeom prst="rect">
            <a:avLst/>
          </a:prstGeom>
        </p:spPr>
        <p:txBody>
          <a:bodyPr wrap="square">
            <a:spAutoFit/>
          </a:bodyPr>
          <a:lstStyle/>
          <a:p>
            <a:pPr marL="514350" indent="-514350">
              <a:buClr>
                <a:srgbClr val="C00000"/>
              </a:buClr>
              <a:buFont typeface="+mj-lt"/>
              <a:buAutoNum type="arabicPeriod" startAt="10"/>
            </a:pPr>
            <a:r>
              <a:rPr lang="en-US" sz="2500" b="1" dirty="0">
                <a:solidFill>
                  <a:srgbClr val="FF0000"/>
                </a:solidFill>
                <a:latin typeface="Arial" panose="020B0604020202020204" pitchFamily="34" charset="0"/>
                <a:cs typeface="Arial" panose="020B0604020202020204" pitchFamily="34" charset="0"/>
              </a:rPr>
              <a:t>P</a:t>
            </a:r>
            <a:r>
              <a:rPr lang="en-US" sz="2500" dirty="0">
                <a:latin typeface="Arial" panose="020B0604020202020204" pitchFamily="34" charset="0"/>
                <a:cs typeface="Arial" panose="020B0604020202020204" pitchFamily="34" charset="0"/>
              </a:rPr>
              <a:t> To cook a joint of lamb takes 20 </a:t>
            </a:r>
            <a:r>
              <a:rPr lang="en-US" sz="2500" dirty="0" smtClean="0">
                <a:latin typeface="Arial" panose="020B0604020202020204" pitchFamily="34" charset="0"/>
                <a:cs typeface="Arial" panose="020B0604020202020204" pitchFamily="34" charset="0"/>
              </a:rPr>
              <a:t>minutes per </a:t>
            </a:r>
            <a:r>
              <a:rPr lang="en-US" sz="2500" dirty="0">
                <a:latin typeface="Arial" panose="020B0604020202020204" pitchFamily="34" charset="0"/>
                <a:cs typeface="Arial" panose="020B0604020202020204" pitchFamily="34" charset="0"/>
              </a:rPr>
              <a:t>kg plus an extra 30 minutes.</a:t>
            </a:r>
          </a:p>
          <a:p>
            <a:pPr marL="914400" indent="-400050">
              <a:buClr>
                <a:srgbClr val="C00000"/>
              </a:buClr>
              <a:buFont typeface="+mj-lt"/>
              <a:buAutoNum type="alphaLcPeriod"/>
            </a:pPr>
            <a:r>
              <a:rPr lang="en-US" sz="2500" dirty="0">
                <a:latin typeface="Arial" panose="020B0604020202020204" pitchFamily="34" charset="0"/>
                <a:cs typeface="Arial" panose="020B0604020202020204" pitchFamily="34" charset="0"/>
              </a:rPr>
              <a:t>a Flow long does it take to cook a 3.5 kg </a:t>
            </a:r>
            <a:r>
              <a:rPr lang="en-US" sz="2500" dirty="0" smtClean="0">
                <a:latin typeface="Arial" panose="020B0604020202020204" pitchFamily="34" charset="0"/>
                <a:cs typeface="Arial" panose="020B0604020202020204" pitchFamily="34" charset="0"/>
              </a:rPr>
              <a:t>joint of </a:t>
            </a:r>
            <a:r>
              <a:rPr lang="en-US" sz="2500" dirty="0">
                <a:latin typeface="Arial" panose="020B0604020202020204" pitchFamily="34" charset="0"/>
                <a:cs typeface="Arial" panose="020B0604020202020204" pitchFamily="34" charset="0"/>
              </a:rPr>
              <a:t>lamb?</a:t>
            </a:r>
          </a:p>
          <a:p>
            <a:pPr marL="914400" indent="-400050">
              <a:buClr>
                <a:srgbClr val="C00000"/>
              </a:buClr>
              <a:buFont typeface="+mj-lt"/>
              <a:buAutoNum type="alphaLcPeriod"/>
            </a:pPr>
            <a:r>
              <a:rPr lang="en-US" sz="2500" dirty="0" smtClean="0">
                <a:latin typeface="Arial" panose="020B0604020202020204" pitchFamily="34" charset="0"/>
                <a:cs typeface="Arial" panose="020B0604020202020204" pitchFamily="34" charset="0"/>
              </a:rPr>
              <a:t>Write </a:t>
            </a:r>
            <a:r>
              <a:rPr lang="en-US" sz="2500" dirty="0">
                <a:latin typeface="Arial" panose="020B0604020202020204" pitchFamily="34" charset="0"/>
                <a:cs typeface="Arial" panose="020B0604020202020204" pitchFamily="34" charset="0"/>
              </a:rPr>
              <a:t>a formula for the number of </a:t>
            </a:r>
            <a:r>
              <a:rPr lang="en-US" sz="2500" dirty="0" smtClean="0">
                <a:latin typeface="Arial" panose="020B0604020202020204" pitchFamily="34" charset="0"/>
                <a:cs typeface="Arial" panose="020B0604020202020204" pitchFamily="34" charset="0"/>
              </a:rPr>
              <a:t>minutes, </a:t>
            </a:r>
            <a:r>
              <a:rPr lang="en-US" sz="2500" i="1" dirty="0" smtClean="0">
                <a:latin typeface="Arial" panose="020B0604020202020204" pitchFamily="34" charset="0"/>
                <a:cs typeface="Arial" panose="020B0604020202020204" pitchFamily="34" charset="0"/>
              </a:rPr>
              <a:t>M</a:t>
            </a:r>
            <a:r>
              <a:rPr lang="en-US" sz="2500" dirty="0">
                <a:latin typeface="Arial" panose="020B0604020202020204" pitchFamily="34" charset="0"/>
                <a:cs typeface="Arial" panose="020B0604020202020204" pitchFamily="34" charset="0"/>
              </a:rPr>
              <a:t>, it takes to cook a joint of lamb </a:t>
            </a:r>
            <a:r>
              <a:rPr lang="en-US" sz="2500" dirty="0" smtClean="0">
                <a:latin typeface="Arial" panose="020B0604020202020204" pitchFamily="34" charset="0"/>
                <a:cs typeface="Arial" panose="020B0604020202020204" pitchFamily="34" charset="0"/>
              </a:rPr>
              <a:t>that weighs </a:t>
            </a:r>
            <a:r>
              <a:rPr lang="en-US" sz="2500" i="1" dirty="0">
                <a:latin typeface="Arial" panose="020B0604020202020204" pitchFamily="34" charset="0"/>
                <a:cs typeface="Arial" panose="020B0604020202020204" pitchFamily="34" charset="0"/>
              </a:rPr>
              <a:t>w</a:t>
            </a:r>
            <a:r>
              <a:rPr lang="en-US" sz="2500" dirty="0">
                <a:latin typeface="Arial" panose="020B0604020202020204" pitchFamily="34" charset="0"/>
                <a:cs typeface="Arial" panose="020B0604020202020204" pitchFamily="34" charset="0"/>
              </a:rPr>
              <a:t> kg.</a:t>
            </a:r>
          </a:p>
          <a:p>
            <a:pPr marL="914400" indent="-400050">
              <a:buClr>
                <a:srgbClr val="C00000"/>
              </a:buClr>
              <a:buFont typeface="+mj-lt"/>
              <a:buAutoNum type="alphaLcPeriod"/>
            </a:pPr>
            <a:r>
              <a:rPr lang="en-US" sz="2500" dirty="0" smtClean="0">
                <a:latin typeface="Arial" panose="020B0604020202020204" pitchFamily="34" charset="0"/>
                <a:cs typeface="Arial" panose="020B0604020202020204" pitchFamily="34" charset="0"/>
              </a:rPr>
              <a:t>Use </a:t>
            </a:r>
            <a:r>
              <a:rPr lang="en-US" sz="2500" dirty="0">
                <a:latin typeface="Arial" panose="020B0604020202020204" pitchFamily="34" charset="0"/>
                <a:cs typeface="Arial" panose="020B0604020202020204" pitchFamily="34" charset="0"/>
              </a:rPr>
              <a:t>your formula to find </a:t>
            </a:r>
            <a:r>
              <a:rPr lang="en-US" sz="2500" i="1" dirty="0" smtClean="0">
                <a:latin typeface="Arial" panose="020B0604020202020204" pitchFamily="34" charset="0"/>
                <a:cs typeface="Arial" panose="020B0604020202020204" pitchFamily="34" charset="0"/>
              </a:rPr>
              <a:t>M</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when </a:t>
            </a:r>
            <a:r>
              <a:rPr lang="en-US" sz="2500" i="1" dirty="0">
                <a:latin typeface="Arial" panose="020B0604020202020204" pitchFamily="34" charset="0"/>
                <a:cs typeface="Arial" panose="020B0604020202020204" pitchFamily="34" charset="0"/>
              </a:rPr>
              <a:t>w</a:t>
            </a:r>
            <a:r>
              <a:rPr lang="en-US" sz="2500" dirty="0">
                <a:latin typeface="Arial" panose="020B0604020202020204" pitchFamily="34" charset="0"/>
                <a:cs typeface="Arial" panose="020B0604020202020204" pitchFamily="34" charset="0"/>
              </a:rPr>
              <a:t> = 5.</a:t>
            </a:r>
          </a:p>
          <a:p>
            <a:pPr marL="914400" indent="-400050">
              <a:buClr>
                <a:srgbClr val="C00000"/>
              </a:buClr>
              <a:buFont typeface="+mj-lt"/>
              <a:buAutoNum type="alphaLcPeriod"/>
            </a:pPr>
            <a:r>
              <a:rPr lang="en-US" sz="2500" dirty="0" smtClean="0">
                <a:latin typeface="Arial" panose="020B0604020202020204" pitchFamily="34" charset="0"/>
                <a:cs typeface="Arial" panose="020B0604020202020204" pitchFamily="34" charset="0"/>
              </a:rPr>
              <a:t>What </a:t>
            </a:r>
            <a:r>
              <a:rPr lang="en-US" sz="2500" dirty="0">
                <a:latin typeface="Arial" panose="020B0604020202020204" pitchFamily="34" charset="0"/>
                <a:cs typeface="Arial" panose="020B0604020202020204" pitchFamily="34" charset="0"/>
              </a:rPr>
              <a:t>time should you put a 2.5 kg joint </a:t>
            </a:r>
            <a:r>
              <a:rPr lang="en-US" sz="2500" dirty="0" smtClean="0">
                <a:latin typeface="Arial" panose="020B0604020202020204" pitchFamily="34" charset="0"/>
                <a:cs typeface="Arial" panose="020B0604020202020204" pitchFamily="34" charset="0"/>
              </a:rPr>
              <a:t>of lamb </a:t>
            </a:r>
            <a:r>
              <a:rPr lang="en-US" sz="2500" dirty="0">
                <a:latin typeface="Arial" panose="020B0604020202020204" pitchFamily="34" charset="0"/>
                <a:cs typeface="Arial" panose="020B0604020202020204" pitchFamily="34" charset="0"/>
              </a:rPr>
              <a:t>in the oven to be ready for 6 pm?</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3718940818"/>
      </p:ext>
    </p:extLst>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 – Algebra – Problem Solving</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14</a:t>
            </a:r>
            <a:endParaRPr lang="en-GB" sz="1400" b="1" dirty="0">
              <a:latin typeface="Calibri" panose="020F0502020204030204" pitchFamily="34" charset="0"/>
            </a:endParaRPr>
          </a:p>
        </p:txBody>
      </p:sp>
      <p:sp>
        <p:nvSpPr>
          <p:cNvPr id="2" name="Rectangle 1"/>
          <p:cNvSpPr/>
          <p:nvPr/>
        </p:nvSpPr>
        <p:spPr>
          <a:xfrm>
            <a:off x="247328" y="1229851"/>
            <a:ext cx="5256584" cy="2431435"/>
          </a:xfrm>
          <a:prstGeom prst="rect">
            <a:avLst/>
          </a:prstGeom>
        </p:spPr>
        <p:txBody>
          <a:bodyPr wrap="square">
            <a:spAutoFit/>
          </a:bodyPr>
          <a:lstStyle/>
          <a:p>
            <a:pPr>
              <a:buClr>
                <a:srgbClr val="C00000"/>
              </a:buClr>
            </a:pPr>
            <a:r>
              <a:rPr lang="en-US" sz="1900" b="1" dirty="0" smtClean="0">
                <a:latin typeface="Arial" panose="020B0604020202020204" pitchFamily="34" charset="0"/>
                <a:cs typeface="Arial" panose="020B0604020202020204" pitchFamily="34" charset="0"/>
              </a:rPr>
              <a:t>Solve </a:t>
            </a:r>
            <a:r>
              <a:rPr lang="en-US" sz="1900" b="1" dirty="0">
                <a:latin typeface="Arial" panose="020B0604020202020204" pitchFamily="34" charset="0"/>
                <a:cs typeface="Arial" panose="020B0604020202020204" pitchFamily="34" charset="0"/>
              </a:rPr>
              <a:t>problems using these strategies </a:t>
            </a:r>
            <a:r>
              <a:rPr lang="en-US" sz="1900" b="1" dirty="0" smtClean="0">
                <a:latin typeface="Arial" panose="020B0604020202020204" pitchFamily="34" charset="0"/>
                <a:cs typeface="Arial" panose="020B0604020202020204" pitchFamily="34" charset="0"/>
              </a:rPr>
              <a:t>where appropriate:</a:t>
            </a:r>
          </a:p>
          <a:p>
            <a:pPr marL="342900" indent="-342900">
              <a:buClr>
                <a:srgbClr val="C00000"/>
              </a:buClr>
              <a:buFont typeface="Arial" panose="020B0604020202020204" pitchFamily="34" charset="0"/>
              <a:buChar char="•"/>
            </a:pPr>
            <a:r>
              <a:rPr lang="en-US" sz="1900" b="1" dirty="0" smtClean="0">
                <a:latin typeface="Arial" panose="020B0604020202020204" pitchFamily="34" charset="0"/>
                <a:cs typeface="Arial" panose="020B0604020202020204" pitchFamily="34" charset="0"/>
              </a:rPr>
              <a:t>Use pictures</a:t>
            </a:r>
          </a:p>
          <a:p>
            <a:pPr marL="342900" indent="-342900">
              <a:buClr>
                <a:srgbClr val="C00000"/>
              </a:buClr>
              <a:buFont typeface="Arial" panose="020B0604020202020204" pitchFamily="34" charset="0"/>
              <a:buChar char="•"/>
            </a:pPr>
            <a:r>
              <a:rPr lang="en-US" sz="1900" b="1" dirty="0" smtClean="0">
                <a:latin typeface="Arial" panose="020B0604020202020204" pitchFamily="34" charset="0"/>
                <a:cs typeface="Arial" panose="020B0604020202020204" pitchFamily="34" charset="0"/>
              </a:rPr>
              <a:t>Use </a:t>
            </a:r>
            <a:r>
              <a:rPr lang="en-US" sz="1900" b="1" dirty="0">
                <a:latin typeface="Arial" panose="020B0604020202020204" pitchFamily="34" charset="0"/>
                <a:cs typeface="Arial" panose="020B0604020202020204" pitchFamily="34" charset="0"/>
              </a:rPr>
              <a:t>smaller numbers.</a:t>
            </a:r>
          </a:p>
          <a:p>
            <a:pPr marL="457200" indent="-457200">
              <a:buClr>
                <a:srgbClr val="C00000"/>
              </a:buClr>
              <a:buFont typeface="+mj-lt"/>
              <a:buAutoNum type="arabicPeriod"/>
            </a:pPr>
            <a:r>
              <a:rPr lang="en-US" sz="1900" b="1" dirty="0" smtClean="0">
                <a:solidFill>
                  <a:srgbClr val="FF0000"/>
                </a:solidFill>
                <a:latin typeface="Arial" panose="020B0604020202020204" pitchFamily="34" charset="0"/>
                <a:cs typeface="Arial" panose="020B0604020202020204" pitchFamily="34" charset="0"/>
              </a:rPr>
              <a:t>R</a:t>
            </a:r>
            <a:r>
              <a:rPr lang="en-US" sz="1900" dirty="0" smtClean="0">
                <a:latin typeface="Arial" panose="020B0604020202020204" pitchFamily="34" charset="0"/>
                <a:cs typeface="Arial" panose="020B0604020202020204" pitchFamily="34" charset="0"/>
              </a:rPr>
              <a:t> </a:t>
            </a:r>
            <a:r>
              <a:rPr lang="en-US" sz="1900" b="1" dirty="0">
                <a:solidFill>
                  <a:srgbClr val="C00000"/>
                </a:solidFill>
                <a:latin typeface="Arial" panose="020B0604020202020204" pitchFamily="34" charset="0"/>
                <a:cs typeface="Arial" panose="020B0604020202020204" pitchFamily="34" charset="0"/>
              </a:rPr>
              <a:t>a</a:t>
            </a:r>
            <a:r>
              <a:rPr lang="en-US" sz="1900" dirty="0">
                <a:latin typeface="Arial" panose="020B0604020202020204" pitchFamily="34" charset="0"/>
                <a:cs typeface="Arial" panose="020B0604020202020204" pitchFamily="34" charset="0"/>
              </a:rPr>
              <a:t> Using </a:t>
            </a:r>
            <a:r>
              <a:rPr lang="en-US" sz="1900" i="1" dirty="0">
                <a:latin typeface="Arial" panose="020B0604020202020204" pitchFamily="34" charset="0"/>
                <a:cs typeface="Arial" panose="020B0604020202020204" pitchFamily="34" charset="0"/>
              </a:rPr>
              <a:t>p</a:t>
            </a:r>
            <a:r>
              <a:rPr lang="en-US" sz="1900" dirty="0">
                <a:latin typeface="Arial" panose="020B0604020202020204" pitchFamily="34" charset="0"/>
                <a:cs typeface="Arial" panose="020B0604020202020204" pitchFamily="34" charset="0"/>
              </a:rPr>
              <a:t> = 5, show that </a:t>
            </a:r>
            <a:r>
              <a:rPr lang="en-US" sz="1900" dirty="0" smtClean="0">
                <a:latin typeface="Arial" panose="020B0604020202020204" pitchFamily="34" charset="0"/>
                <a:cs typeface="Arial" panose="020B0604020202020204" pitchFamily="34" charset="0"/>
              </a:rPr>
              <a:t>2</a:t>
            </a:r>
            <a:r>
              <a:rPr lang="en-US" sz="1900" i="1" dirty="0" smtClean="0">
                <a:latin typeface="Arial" panose="020B0604020202020204" pitchFamily="34" charset="0"/>
                <a:cs typeface="Arial" panose="020B0604020202020204" pitchFamily="34" charset="0"/>
              </a:rPr>
              <a:t>p</a:t>
            </a:r>
            <a:r>
              <a:rPr lang="en-US" sz="1900" baseline="30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is not </a:t>
            </a:r>
            <a:r>
              <a:rPr lang="en-US" sz="1900" dirty="0" smtClean="0">
                <a:latin typeface="Arial" panose="020B0604020202020204" pitchFamily="34" charset="0"/>
                <a:cs typeface="Arial" panose="020B0604020202020204" pitchFamily="34" charset="0"/>
              </a:rPr>
              <a:t>the same </a:t>
            </a:r>
            <a:r>
              <a:rPr lang="en-US" sz="1900" dirty="0">
                <a:latin typeface="Arial" panose="020B0604020202020204" pitchFamily="34" charset="0"/>
                <a:cs typeface="Arial" panose="020B0604020202020204" pitchFamily="34" charset="0"/>
              </a:rPr>
              <a:t>as (</a:t>
            </a:r>
            <a:r>
              <a:rPr lang="en-US" sz="1900" dirty="0" smtClean="0">
                <a:latin typeface="Arial" panose="020B0604020202020204" pitchFamily="34" charset="0"/>
                <a:cs typeface="Arial" panose="020B0604020202020204" pitchFamily="34" charset="0"/>
              </a:rPr>
              <a:t>2</a:t>
            </a:r>
            <a:r>
              <a:rPr lang="en-US" sz="1900" i="1" dirty="0" smtClean="0">
                <a:latin typeface="Arial" panose="020B0604020202020204" pitchFamily="34" charset="0"/>
                <a:cs typeface="Arial" panose="020B0604020202020204" pitchFamily="34" charset="0"/>
              </a:rPr>
              <a:t>p</a:t>
            </a:r>
            <a:r>
              <a:rPr lang="en-US" sz="1900" dirty="0" smtClean="0">
                <a:latin typeface="Arial" panose="020B0604020202020204" pitchFamily="34" charset="0"/>
                <a:cs typeface="Arial" panose="020B0604020202020204" pitchFamily="34" charset="0"/>
              </a:rPr>
              <a:t>)</a:t>
            </a:r>
            <a:r>
              <a:rPr lang="en-US" sz="1900" baseline="30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a:t>
            </a:r>
          </a:p>
          <a:p>
            <a:pPr marL="914400" indent="-457200">
              <a:buClr>
                <a:srgbClr val="C00000"/>
              </a:buClr>
              <a:buFont typeface="+mj-lt"/>
              <a:buAutoNum type="alphaLcPeriod" startAt="2"/>
            </a:pPr>
            <a:r>
              <a:rPr lang="en-US" sz="1900" dirty="0" smtClean="0">
                <a:latin typeface="Arial" panose="020B0604020202020204" pitchFamily="34" charset="0"/>
                <a:cs typeface="Arial" panose="020B0604020202020204" pitchFamily="34" charset="0"/>
              </a:rPr>
              <a:t>2</a:t>
            </a:r>
            <a:r>
              <a:rPr lang="en-US" sz="1900" i="1" dirty="0" smtClean="0">
                <a:latin typeface="Arial" panose="020B0604020202020204" pitchFamily="34" charset="0"/>
                <a:cs typeface="Arial" panose="020B0604020202020204" pitchFamily="34" charset="0"/>
              </a:rPr>
              <a:t>p</a:t>
            </a:r>
            <a:r>
              <a:rPr lang="en-US" sz="1900" baseline="30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can be the same as (</a:t>
            </a:r>
            <a:r>
              <a:rPr lang="en-US" sz="1900" dirty="0" smtClean="0">
                <a:latin typeface="Arial" panose="020B0604020202020204" pitchFamily="34" charset="0"/>
                <a:cs typeface="Arial" panose="020B0604020202020204" pitchFamily="34" charset="0"/>
              </a:rPr>
              <a:t>2</a:t>
            </a:r>
            <a:r>
              <a:rPr lang="en-US" sz="1900" i="1" dirty="0" smtClean="0">
                <a:latin typeface="Arial" panose="020B0604020202020204" pitchFamily="34" charset="0"/>
                <a:cs typeface="Arial" panose="020B0604020202020204" pitchFamily="34" charset="0"/>
              </a:rPr>
              <a:t>p</a:t>
            </a:r>
            <a:r>
              <a:rPr lang="en-US" sz="1900" dirty="0" smtClean="0">
                <a:latin typeface="Arial" panose="020B0604020202020204" pitchFamily="34" charset="0"/>
                <a:cs typeface="Arial" panose="020B0604020202020204" pitchFamily="34" charset="0"/>
              </a:rPr>
              <a:t>)</a:t>
            </a:r>
            <a:r>
              <a:rPr lang="en-US" sz="1900" baseline="30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What does </a:t>
            </a:r>
            <a:r>
              <a:rPr lang="en-US" sz="1900" i="1" dirty="0" smtClean="0">
                <a:latin typeface="Arial" panose="020B0604020202020204" pitchFamily="34" charset="0"/>
                <a:cs typeface="Arial" panose="020B0604020202020204" pitchFamily="34" charset="0"/>
              </a:rPr>
              <a:t>p</a:t>
            </a:r>
            <a:r>
              <a:rPr lang="en-US" sz="1900" dirty="0" smtClean="0">
                <a:latin typeface="Arial" panose="020B0604020202020204" pitchFamily="34" charset="0"/>
                <a:cs typeface="Arial" panose="020B0604020202020204" pitchFamily="34" charset="0"/>
              </a:rPr>
              <a:t> have </a:t>
            </a:r>
            <a:r>
              <a:rPr lang="en-US" sz="1900" dirty="0">
                <a:latin typeface="Arial" panose="020B0604020202020204" pitchFamily="34" charset="0"/>
                <a:cs typeface="Arial" panose="020B0604020202020204" pitchFamily="34" charset="0"/>
              </a:rPr>
              <a:t>to be for this to be true?</a:t>
            </a:r>
          </a:p>
        </p:txBody>
      </p:sp>
      <p:grpSp>
        <p:nvGrpSpPr>
          <p:cNvPr id="5" name="Group 4"/>
          <p:cNvGrpSpPr/>
          <p:nvPr/>
        </p:nvGrpSpPr>
        <p:grpSpPr>
          <a:xfrm>
            <a:off x="243512" y="3717032"/>
            <a:ext cx="5264592" cy="2880321"/>
            <a:chOff x="3483872" y="1089031"/>
            <a:chExt cx="5264592" cy="2880321"/>
          </a:xfrm>
        </p:grpSpPr>
        <p:sp>
          <p:nvSpPr>
            <p:cNvPr id="6" name="Round Diagonal Corner Rectangle 5"/>
            <p:cNvSpPr/>
            <p:nvPr/>
          </p:nvSpPr>
          <p:spPr>
            <a:xfrm>
              <a:off x="3491880" y="1089032"/>
              <a:ext cx="5256584" cy="2880320"/>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7" name="Round Diagonal Corner Rectangle 6"/>
            <p:cNvSpPr/>
            <p:nvPr/>
          </p:nvSpPr>
          <p:spPr>
            <a:xfrm>
              <a:off x="3483872" y="1089031"/>
              <a:ext cx="5256584" cy="360040"/>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smtClean="0">
                  <a:solidFill>
                    <a:srgbClr val="C00000"/>
                  </a:solidFill>
                  <a:latin typeface="Arial" panose="020B0604020202020204" pitchFamily="34" charset="0"/>
                  <a:cs typeface="Arial" panose="020B0604020202020204" pitchFamily="34" charset="0"/>
                </a:rPr>
                <a:t>2 – Exam-Style Questions</a:t>
              </a:r>
              <a:endParaRPr lang="en-US" sz="21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3563888" y="1522527"/>
              <a:ext cx="5176568" cy="2446824"/>
            </a:xfrm>
            <a:prstGeom prst="rect">
              <a:avLst/>
            </a:prstGeom>
          </p:spPr>
          <p:txBody>
            <a:bodyPr wrap="square">
              <a:spAutoFit/>
            </a:bodyPr>
            <a:lstStyle/>
            <a:p>
              <a:pPr>
                <a:spcAft>
                  <a:spcPts val="600"/>
                </a:spcAft>
                <a:tabLst>
                  <a:tab pos="4972050" algn="r"/>
                </a:tabLst>
              </a:pPr>
              <a:r>
                <a:rPr lang="en-US" sz="1900" dirty="0"/>
                <a:t>Pat has x cards.</a:t>
              </a:r>
            </a:p>
            <a:p>
              <a:pPr>
                <a:spcAft>
                  <a:spcPts val="600"/>
                </a:spcAft>
                <a:tabLst>
                  <a:tab pos="4972050" algn="r"/>
                </a:tabLst>
              </a:pPr>
              <a:r>
                <a:rPr lang="en-US" sz="1900" dirty="0"/>
                <a:t>Jim has 4 more cards than Pat.</a:t>
              </a:r>
            </a:p>
            <a:p>
              <a:pPr marL="457200" indent="-457200">
                <a:spcAft>
                  <a:spcPts val="600"/>
                </a:spcAft>
                <a:buClr>
                  <a:srgbClr val="C00000"/>
                </a:buClr>
                <a:buFont typeface="+mj-lt"/>
                <a:buAutoNum type="alphaLcPeriod"/>
                <a:tabLst>
                  <a:tab pos="4972050" algn="r"/>
                </a:tabLst>
              </a:pPr>
              <a:r>
                <a:rPr lang="en-US" sz="1900" dirty="0"/>
                <a:t>a Write down an expression, in terms of </a:t>
              </a:r>
              <a:r>
                <a:rPr lang="en-US" sz="1900" dirty="0" smtClean="0"/>
                <a:t>x, for </a:t>
              </a:r>
              <a:r>
                <a:rPr lang="en-US" sz="1900" dirty="0"/>
                <a:t>the number of cards Jim has. </a:t>
              </a:r>
              <a:r>
                <a:rPr lang="en-US" sz="1900" dirty="0" smtClean="0"/>
                <a:t>	</a:t>
              </a:r>
              <a:r>
                <a:rPr lang="en-US" sz="1900" b="1" dirty="0" smtClean="0"/>
                <a:t>(</a:t>
              </a:r>
              <a:r>
                <a:rPr lang="en-US" sz="1900" b="1" dirty="0"/>
                <a:t>1 mark)</a:t>
              </a:r>
            </a:p>
            <a:p>
              <a:pPr>
                <a:spcAft>
                  <a:spcPts val="600"/>
                </a:spcAft>
                <a:buClr>
                  <a:srgbClr val="C00000"/>
                </a:buClr>
                <a:tabLst>
                  <a:tab pos="4972050" algn="r"/>
                </a:tabLst>
              </a:pPr>
              <a:r>
                <a:rPr lang="en-US" sz="1900" dirty="0"/>
                <a:t>Lex has 2 times as many cards as Pat.</a:t>
              </a:r>
            </a:p>
            <a:p>
              <a:pPr marL="457200" indent="-457200">
                <a:spcAft>
                  <a:spcPts val="600"/>
                </a:spcAft>
                <a:buClr>
                  <a:srgbClr val="C00000"/>
                </a:buClr>
                <a:buFont typeface="+mj-lt"/>
                <a:buAutoNum type="alphaLcPeriod" startAt="2"/>
                <a:tabLst>
                  <a:tab pos="4972050" algn="r"/>
                </a:tabLst>
              </a:pPr>
              <a:r>
                <a:rPr lang="en-US" sz="1900" dirty="0" smtClean="0"/>
                <a:t>Write </a:t>
              </a:r>
              <a:r>
                <a:rPr lang="en-US" sz="1900" dirty="0"/>
                <a:t>down an expression, in terms of </a:t>
              </a:r>
              <a:r>
                <a:rPr lang="en-US" sz="1900" dirty="0" smtClean="0"/>
                <a:t>x, for </a:t>
              </a:r>
              <a:r>
                <a:rPr lang="en-US" sz="1900" dirty="0"/>
                <a:t>the number of cards Lex has. (1 mark)</a:t>
              </a:r>
              <a:endParaRPr lang="en-US" sz="1900" b="1" dirty="0"/>
            </a:p>
          </p:txBody>
        </p:sp>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1418231167"/>
      </p:ext>
    </p:extLst>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 – Algebra – Problem Solving</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a:t>
            </a:r>
            <a:endParaRPr lang="en-GB" sz="1400" b="1" dirty="0">
              <a:latin typeface="Calibri" panose="020F0502020204030204" pitchFamily="34" charset="0"/>
            </a:endParaRPr>
          </a:p>
        </p:txBody>
      </p:sp>
      <p:sp>
        <p:nvSpPr>
          <p:cNvPr id="2" name="Rectangle 1"/>
          <p:cNvSpPr/>
          <p:nvPr/>
        </p:nvSpPr>
        <p:spPr>
          <a:xfrm>
            <a:off x="247328" y="1229851"/>
            <a:ext cx="5256584" cy="4154984"/>
          </a:xfrm>
          <a:prstGeom prst="rect">
            <a:avLst/>
          </a:prstGeom>
        </p:spPr>
        <p:txBody>
          <a:bodyPr wrap="square">
            <a:spAutoFit/>
          </a:bodyPr>
          <a:lstStyle/>
          <a:p>
            <a:pPr marL="457200" indent="-457200">
              <a:buClr>
                <a:srgbClr val="C00000"/>
              </a:buClr>
              <a:buFont typeface="+mj-lt"/>
              <a:buAutoNum type="arabicPeriod" startAt="3"/>
            </a:pPr>
            <a:r>
              <a:rPr lang="en-US" sz="2200" b="1" dirty="0" smtClean="0">
                <a:solidFill>
                  <a:srgbClr val="FF0000"/>
                </a:solidFill>
                <a:latin typeface="Arial" panose="020B0604020202020204" pitchFamily="34" charset="0"/>
                <a:cs typeface="Arial" panose="020B0604020202020204" pitchFamily="34" charset="0"/>
              </a:rPr>
              <a:t>P</a:t>
            </a:r>
            <a:r>
              <a:rPr lang="en-US" sz="2200" dirty="0" smtClean="0">
                <a:latin typeface="Arial" panose="020B0604020202020204" pitchFamily="34" charset="0"/>
                <a:cs typeface="Arial" panose="020B0604020202020204" pitchFamily="34" charset="0"/>
              </a:rPr>
              <a:t> A </a:t>
            </a:r>
            <a:r>
              <a:rPr lang="en-US" sz="2200" dirty="0">
                <a:latin typeface="Arial" panose="020B0604020202020204" pitchFamily="34" charset="0"/>
                <a:cs typeface="Arial" panose="020B0604020202020204" pitchFamily="34" charset="0"/>
              </a:rPr>
              <a:t>factory makes nails. In one day, it </a:t>
            </a:r>
            <a:r>
              <a:rPr lang="en-US" sz="2200" dirty="0" smtClean="0">
                <a:latin typeface="Arial" panose="020B0604020202020204" pitchFamily="34" charset="0"/>
                <a:cs typeface="Arial" panose="020B0604020202020204" pitchFamily="34" charset="0"/>
              </a:rPr>
              <a:t>makes 26,280 </a:t>
            </a:r>
            <a:r>
              <a:rPr lang="en-US" sz="2200" dirty="0">
                <a:latin typeface="Arial" panose="020B0604020202020204" pitchFamily="34" charset="0"/>
                <a:cs typeface="Arial" panose="020B0604020202020204" pitchFamily="34" charset="0"/>
              </a:rPr>
              <a:t>nails. Nine conveyors put the nails </a:t>
            </a:r>
            <a:r>
              <a:rPr lang="en-US" sz="2200" dirty="0" smtClean="0">
                <a:latin typeface="Arial" panose="020B0604020202020204" pitchFamily="34" charset="0"/>
                <a:cs typeface="Arial" panose="020B0604020202020204" pitchFamily="34" charset="0"/>
              </a:rPr>
              <a:t>into boxes</a:t>
            </a:r>
            <a:r>
              <a:rPr lang="en-US" sz="2200" dirty="0">
                <a:latin typeface="Arial" panose="020B0604020202020204" pitchFamily="34" charset="0"/>
                <a:cs typeface="Arial" panose="020B0604020202020204" pitchFamily="34" charset="0"/>
              </a:rPr>
              <a:t>, each </a:t>
            </a:r>
            <a:r>
              <a:rPr lang="en-US" sz="2200" dirty="0" smtClean="0">
                <a:latin typeface="Arial" panose="020B0604020202020204" pitchFamily="34" charset="0"/>
                <a:cs typeface="Arial" panose="020B0604020202020204" pitchFamily="34" charset="0"/>
              </a:rPr>
              <a:t>containing 40 nails,</a:t>
            </a:r>
          </a:p>
          <a:p>
            <a:pPr marL="800100"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How many boxes does each conveyor produce in one day?</a:t>
            </a:r>
          </a:p>
          <a:p>
            <a:pPr marL="800100"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Write an expression for the number of boxes produced by each conveyor when the factory makes n nails and puts them into boxes containing </a:t>
            </a:r>
            <a:r>
              <a:rPr lang="en-US" sz="2200" i="1" dirty="0" smtClean="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nails using </a:t>
            </a:r>
            <a:r>
              <a:rPr lang="en-US" sz="2200" i="1" dirty="0" smtClean="0">
                <a:latin typeface="Arial" panose="020B0604020202020204" pitchFamily="34" charset="0"/>
                <a:cs typeface="Arial" panose="020B0604020202020204" pitchFamily="34" charset="0"/>
              </a:rPr>
              <a:t>c </a:t>
            </a:r>
            <a:r>
              <a:rPr lang="en-US" sz="2200" dirty="0" smtClean="0">
                <a:latin typeface="Arial" panose="020B0604020202020204" pitchFamily="34" charset="0"/>
                <a:cs typeface="Arial" panose="020B0604020202020204" pitchFamily="34" charset="0"/>
              </a:rPr>
              <a:t>conveyors.</a:t>
            </a:r>
            <a:endParaRPr lang="en-US" sz="2200" dirty="0">
              <a:latin typeface="Arial" panose="020B0604020202020204" pitchFamily="34" charset="0"/>
              <a:cs typeface="Arial" panose="020B0604020202020204" pitchFamily="34" charset="0"/>
            </a:endParaRPr>
          </a:p>
        </p:txBody>
      </p:sp>
      <p:sp>
        <p:nvSpPr>
          <p:cNvPr id="9" name="Rectangle 8"/>
          <p:cNvSpPr/>
          <p:nvPr/>
        </p:nvSpPr>
        <p:spPr>
          <a:xfrm flipH="1">
            <a:off x="277537" y="5384834"/>
            <a:ext cx="5204539" cy="114050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smtClean="0">
                <a:solidFill>
                  <a:srgbClr val="C00000"/>
                </a:solidFill>
                <a:latin typeface="Arial" panose="020B0604020202020204" pitchFamily="34" charset="0"/>
                <a:cs typeface="Arial" panose="020B0604020202020204" pitchFamily="34" charset="0"/>
              </a:rPr>
              <a:t>Q3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 Read each sentence, one at a </a:t>
            </a:r>
            <a:r>
              <a:rPr lang="en-US" sz="2100" dirty="0" smtClean="0">
                <a:solidFill>
                  <a:schemeClr val="tx1"/>
                </a:solidFill>
                <a:latin typeface="Arial" panose="020B0604020202020204" pitchFamily="34" charset="0"/>
                <a:cs typeface="Arial" panose="020B0604020202020204" pitchFamily="34" charset="0"/>
              </a:rPr>
              <a:t>time. Replace </a:t>
            </a:r>
            <a:r>
              <a:rPr lang="en-US" sz="2100" dirty="0">
                <a:solidFill>
                  <a:schemeClr val="tx1"/>
                </a:solidFill>
                <a:latin typeface="Arial" panose="020B0604020202020204" pitchFamily="34" charset="0"/>
                <a:cs typeface="Arial" panose="020B0604020202020204" pitchFamily="34" charset="0"/>
              </a:rPr>
              <a:t>each number with a smaller </a:t>
            </a:r>
            <a:r>
              <a:rPr lang="en-US" sz="2100" dirty="0" smtClean="0">
                <a:solidFill>
                  <a:schemeClr val="tx1"/>
                </a:solidFill>
                <a:latin typeface="Arial" panose="020B0604020202020204" pitchFamily="34" charset="0"/>
                <a:cs typeface="Arial" panose="020B0604020202020204" pitchFamily="34" charset="0"/>
              </a:rPr>
              <a:t>number and </a:t>
            </a:r>
            <a:r>
              <a:rPr lang="en-US" sz="2100" dirty="0">
                <a:solidFill>
                  <a:schemeClr val="tx1"/>
                </a:solidFill>
                <a:latin typeface="Arial" panose="020B0604020202020204" pitchFamily="34" charset="0"/>
                <a:cs typeface="Arial" panose="020B0604020202020204" pitchFamily="34" charset="0"/>
              </a:rPr>
              <a:t>draw a picture to represent it.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12211914"/>
      </p:ext>
    </p:extLst>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 – Algebra – Problem Solving</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a:t>
            </a:r>
            <a:endParaRPr lang="en-GB" sz="1400" b="1" dirty="0">
              <a:latin typeface="Calibri" panose="020F0502020204030204" pitchFamily="34" charset="0"/>
            </a:endParaRPr>
          </a:p>
        </p:txBody>
      </p:sp>
      <p:sp>
        <p:nvSpPr>
          <p:cNvPr id="2" name="Rectangle 1"/>
          <p:cNvSpPr/>
          <p:nvPr/>
        </p:nvSpPr>
        <p:spPr>
          <a:xfrm>
            <a:off x="247328" y="1229851"/>
            <a:ext cx="5256584" cy="5262979"/>
          </a:xfrm>
          <a:prstGeom prst="rect">
            <a:avLst/>
          </a:prstGeom>
        </p:spPr>
        <p:txBody>
          <a:bodyPr wrap="square">
            <a:spAutoFit/>
          </a:bodyPr>
          <a:lstStyle/>
          <a:p>
            <a:pPr marL="457200" indent="-457200">
              <a:buClr>
                <a:srgbClr val="C00000"/>
              </a:buClr>
              <a:buFont typeface="+mj-lt"/>
              <a:buAutoNum type="arabicPeriod" startAt="4"/>
            </a:pP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Andy and Liam are going out for the </a:t>
            </a:r>
            <a:r>
              <a:rPr lang="en-US" sz="2400" dirty="0" smtClean="0">
                <a:latin typeface="Arial" panose="020B0604020202020204" pitchFamily="34" charset="0"/>
                <a:cs typeface="Arial" panose="020B0604020202020204" pitchFamily="34" charset="0"/>
              </a:rPr>
              <a:t>day. Their </a:t>
            </a:r>
            <a:r>
              <a:rPr lang="en-US" sz="2400" dirty="0">
                <a:latin typeface="Arial" panose="020B0604020202020204" pitchFamily="34" charset="0"/>
                <a:cs typeface="Arial" panose="020B0604020202020204" pitchFamily="34" charset="0"/>
              </a:rPr>
              <a:t>mum gave Andy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pence. She gave </a:t>
            </a:r>
            <a:r>
              <a:rPr lang="en-US" sz="2400" dirty="0" smtClean="0">
                <a:latin typeface="Arial" panose="020B0604020202020204" pitchFamily="34" charset="0"/>
                <a:cs typeface="Arial" panose="020B0604020202020204" pitchFamily="34" charset="0"/>
              </a:rPr>
              <a:t>Liam 50p </a:t>
            </a:r>
            <a:r>
              <a:rPr lang="en-US" sz="2400" dirty="0">
                <a:latin typeface="Arial" panose="020B0604020202020204" pitchFamily="34" charset="0"/>
                <a:cs typeface="Arial" panose="020B0604020202020204" pitchFamily="34" charset="0"/>
              </a:rPr>
              <a:t>more. Their dad gave Andy 70p and </a:t>
            </a:r>
            <a:r>
              <a:rPr lang="en-US" sz="2400" dirty="0" smtClean="0">
                <a:latin typeface="Arial" panose="020B0604020202020204" pitchFamily="34" charset="0"/>
                <a:cs typeface="Arial" panose="020B0604020202020204" pitchFamily="34" charset="0"/>
              </a:rPr>
              <a:t>Liam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pence.</a:t>
            </a:r>
            <a:endParaRPr lang="en-US" sz="240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pPr>
            <a:r>
              <a:rPr lang="en-US" sz="2400" dirty="0">
                <a:latin typeface="Arial" panose="020B0604020202020204" pitchFamily="34" charset="0"/>
                <a:cs typeface="Arial" panose="020B0604020202020204" pitchFamily="34" charset="0"/>
              </a:rPr>
              <a:t>Write an expression for the </a:t>
            </a:r>
            <a:r>
              <a:rPr lang="en-US" sz="2400" dirty="0" smtClean="0">
                <a:latin typeface="Arial" panose="020B0604020202020204" pitchFamily="34" charset="0"/>
                <a:cs typeface="Arial" panose="020B0604020202020204" pitchFamily="34" charset="0"/>
              </a:rPr>
              <a:t>difference between </a:t>
            </a:r>
            <a:r>
              <a:rPr lang="en-US" sz="2400" dirty="0">
                <a:latin typeface="Arial" panose="020B0604020202020204" pitchFamily="34" charset="0"/>
                <a:cs typeface="Arial" panose="020B0604020202020204" pitchFamily="34" charset="0"/>
              </a:rPr>
              <a:t>their amounts of money,</a:t>
            </a:r>
          </a:p>
          <a:p>
            <a:pPr marL="800100" indent="-342900">
              <a:buClr>
                <a:srgbClr val="C00000"/>
              </a:buClr>
              <a:buFont typeface="+mj-lt"/>
              <a:buAutoNum type="alphaLcPeriod"/>
            </a:pPr>
            <a:r>
              <a:rPr lang="en-US" sz="2400" dirty="0" smtClean="0">
                <a:latin typeface="Arial" panose="020B0604020202020204" pitchFamily="34" charset="0"/>
                <a:cs typeface="Arial" panose="020B0604020202020204" pitchFamily="34" charset="0"/>
              </a:rPr>
              <a:t>Can </a:t>
            </a:r>
            <a:r>
              <a:rPr lang="en-US" sz="2400" dirty="0">
                <a:latin typeface="Arial" panose="020B0604020202020204" pitchFamily="34" charset="0"/>
                <a:cs typeface="Arial" panose="020B0604020202020204" pitchFamily="34" charset="0"/>
              </a:rPr>
              <a:t>you tell who has more from </a:t>
            </a:r>
            <a:r>
              <a:rPr lang="en-US" sz="2400" dirty="0" smtClean="0">
                <a:latin typeface="Arial" panose="020B0604020202020204" pitchFamily="34" charset="0"/>
                <a:cs typeface="Arial" panose="020B0604020202020204" pitchFamily="34" charset="0"/>
              </a:rPr>
              <a:t>the information </a:t>
            </a:r>
            <a:r>
              <a:rPr lang="en-US" sz="2400" dirty="0">
                <a:latin typeface="Arial" panose="020B0604020202020204" pitchFamily="34" charset="0"/>
                <a:cs typeface="Arial" panose="020B0604020202020204" pitchFamily="34" charset="0"/>
              </a:rPr>
              <a:t>given? Explain your answer,</a:t>
            </a:r>
          </a:p>
          <a:p>
            <a:pPr marL="800100" indent="-342900">
              <a:buClr>
                <a:srgbClr val="C00000"/>
              </a:buClr>
              <a:buFont typeface="+mj-lt"/>
              <a:buAutoNum type="alphaLcPeriod"/>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much does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have to be for them </a:t>
            </a:r>
            <a:r>
              <a:rPr lang="en-US" sz="2400" dirty="0" smtClean="0">
                <a:latin typeface="Arial" panose="020B0604020202020204" pitchFamily="34" charset="0"/>
                <a:cs typeface="Arial" panose="020B0604020202020204" pitchFamily="34" charset="0"/>
              </a:rPr>
              <a:t>to have </a:t>
            </a:r>
            <a:r>
              <a:rPr lang="en-US" sz="2400" dirty="0">
                <a:latin typeface="Arial" panose="020B0604020202020204" pitchFamily="34" charset="0"/>
                <a:cs typeface="Arial" panose="020B0604020202020204" pitchFamily="34" charset="0"/>
              </a:rPr>
              <a:t>the same amount of money?</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2498425920"/>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 – Algebra – Problem Solving</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a:t>
            </a:r>
            <a:endParaRPr lang="en-GB" sz="1400" b="1" dirty="0">
              <a:latin typeface="Calibri" panose="020F0502020204030204" pitchFamily="34" charset="0"/>
            </a:endParaRPr>
          </a:p>
        </p:txBody>
      </p:sp>
      <p:sp>
        <p:nvSpPr>
          <p:cNvPr id="2" name="Rectangle 1"/>
          <p:cNvSpPr/>
          <p:nvPr/>
        </p:nvSpPr>
        <p:spPr>
          <a:xfrm>
            <a:off x="247328" y="1229851"/>
            <a:ext cx="5256584" cy="5361468"/>
          </a:xfrm>
          <a:prstGeom prst="rect">
            <a:avLst/>
          </a:prstGeom>
        </p:spPr>
        <p:txBody>
          <a:bodyPr wrap="square">
            <a:spAutoFit/>
          </a:bodyPr>
          <a:lstStyle/>
          <a:p>
            <a:pPr marL="342900" indent="-342900">
              <a:buClr>
                <a:srgbClr val="C00000"/>
              </a:buClr>
              <a:buFont typeface="+mj-lt"/>
              <a:buAutoNum type="arabicPeriod" startAt="5"/>
            </a:pPr>
            <a:r>
              <a:rPr lang="en-US" sz="2140" dirty="0" smtClean="0">
                <a:latin typeface="Arial" panose="020B0604020202020204" pitchFamily="34" charset="0"/>
                <a:cs typeface="Arial" panose="020B0604020202020204" pitchFamily="34" charset="0"/>
              </a:rPr>
              <a:t>A </a:t>
            </a:r>
            <a:r>
              <a:rPr lang="en-US" sz="2140" dirty="0">
                <a:latin typeface="Arial" panose="020B0604020202020204" pitchFamily="34" charset="0"/>
                <a:cs typeface="Arial" panose="020B0604020202020204" pitchFamily="34" charset="0"/>
              </a:rPr>
              <a:t>spring is </a:t>
            </a:r>
            <a:r>
              <a:rPr lang="en-US" sz="2140" i="1" dirty="0" smtClean="0">
                <a:latin typeface="Arial" panose="020B0604020202020204" pitchFamily="34" charset="0"/>
                <a:cs typeface="Arial" panose="020B0604020202020204" pitchFamily="34" charset="0"/>
              </a:rPr>
              <a:t>s </a:t>
            </a:r>
            <a:r>
              <a:rPr lang="en-US" sz="2140" dirty="0" smtClean="0">
                <a:latin typeface="Arial" panose="020B0604020202020204" pitchFamily="34" charset="0"/>
                <a:cs typeface="Arial" panose="020B0604020202020204" pitchFamily="34" charset="0"/>
              </a:rPr>
              <a:t>cm </a:t>
            </a:r>
            <a:r>
              <a:rPr lang="en-US" sz="2140" dirty="0">
                <a:latin typeface="Arial" panose="020B0604020202020204" pitchFamily="34" charset="0"/>
                <a:cs typeface="Arial" panose="020B0604020202020204" pitchFamily="34" charset="0"/>
              </a:rPr>
              <a:t>long. It stretches </a:t>
            </a:r>
            <a:r>
              <a:rPr lang="en-US" sz="2140" i="1" dirty="0">
                <a:latin typeface="Arial" panose="020B0604020202020204" pitchFamily="34" charset="0"/>
                <a:cs typeface="Arial" panose="020B0604020202020204" pitchFamily="34" charset="0"/>
              </a:rPr>
              <a:t>e</a:t>
            </a:r>
            <a:r>
              <a:rPr lang="en-US" sz="2140" dirty="0">
                <a:latin typeface="Arial" panose="020B0604020202020204" pitchFamily="34" charset="0"/>
                <a:cs typeface="Arial" panose="020B0604020202020204" pitchFamily="34" charset="0"/>
              </a:rPr>
              <a:t> cm </a:t>
            </a:r>
            <a:r>
              <a:rPr lang="en-US" sz="2140" dirty="0" smtClean="0">
                <a:latin typeface="Arial" panose="020B0604020202020204" pitchFamily="34" charset="0"/>
                <a:cs typeface="Arial" panose="020B0604020202020204" pitchFamily="34" charset="0"/>
              </a:rPr>
              <a:t>for each </a:t>
            </a:r>
            <a:r>
              <a:rPr lang="en-US" sz="2140" dirty="0">
                <a:latin typeface="Arial" panose="020B0604020202020204" pitchFamily="34" charset="0"/>
                <a:cs typeface="Arial" panose="020B0604020202020204" pitchFamily="34" charset="0"/>
              </a:rPr>
              <a:t>50g weight attached to it.</a:t>
            </a:r>
          </a:p>
          <a:p>
            <a:pPr marL="742950" indent="-342900">
              <a:buClr>
                <a:srgbClr val="C00000"/>
              </a:buClr>
              <a:buFont typeface="+mj-lt"/>
              <a:buAutoNum type="alphaLcPeriod"/>
            </a:pPr>
            <a:r>
              <a:rPr lang="en-US" sz="2140" dirty="0" smtClean="0">
                <a:latin typeface="Arial" panose="020B0604020202020204" pitchFamily="34" charset="0"/>
                <a:cs typeface="Arial" panose="020B0604020202020204" pitchFamily="34" charset="0"/>
              </a:rPr>
              <a:t>How </a:t>
            </a:r>
            <a:r>
              <a:rPr lang="en-US" sz="2140" dirty="0">
                <a:latin typeface="Arial" panose="020B0604020202020204" pitchFamily="34" charset="0"/>
                <a:cs typeface="Arial" panose="020B0604020202020204" pitchFamily="34" charset="0"/>
              </a:rPr>
              <a:t>long does the spring get when </a:t>
            </a:r>
            <a:r>
              <a:rPr lang="en-US" sz="2140" dirty="0" smtClean="0">
                <a:latin typeface="Arial" panose="020B0604020202020204" pitchFamily="34" charset="0"/>
                <a:cs typeface="Arial" panose="020B0604020202020204" pitchFamily="34" charset="0"/>
              </a:rPr>
              <a:t>200g is </a:t>
            </a:r>
            <a:r>
              <a:rPr lang="en-US" sz="2140" dirty="0">
                <a:latin typeface="Arial" panose="020B0604020202020204" pitchFamily="34" charset="0"/>
                <a:cs typeface="Arial" panose="020B0604020202020204" pitchFamily="34" charset="0"/>
              </a:rPr>
              <a:t>attached to it?</a:t>
            </a:r>
          </a:p>
          <a:p>
            <a:pPr marL="742950" indent="-342900">
              <a:buClr>
                <a:srgbClr val="C00000"/>
              </a:buClr>
              <a:buFont typeface="+mj-lt"/>
              <a:buAutoNum type="alphaLcPeriod"/>
            </a:pPr>
            <a:r>
              <a:rPr lang="en-US" sz="2140" dirty="0" smtClean="0">
                <a:latin typeface="Arial" panose="020B0604020202020204" pitchFamily="34" charset="0"/>
                <a:cs typeface="Arial" panose="020B0604020202020204" pitchFamily="34" charset="0"/>
              </a:rPr>
              <a:t>How </a:t>
            </a:r>
            <a:r>
              <a:rPr lang="en-US" sz="2140" dirty="0">
                <a:latin typeface="Arial" panose="020B0604020202020204" pitchFamily="34" charset="0"/>
                <a:cs typeface="Arial" panose="020B0604020202020204" pitchFamily="34" charset="0"/>
              </a:rPr>
              <a:t>long does it get when </a:t>
            </a:r>
            <a:r>
              <a:rPr lang="en-US" sz="2140" i="1" dirty="0" smtClean="0">
                <a:latin typeface="Arial" panose="020B0604020202020204" pitchFamily="34" charset="0"/>
                <a:cs typeface="Arial" panose="020B0604020202020204" pitchFamily="34" charset="0"/>
              </a:rPr>
              <a:t>w </a:t>
            </a:r>
            <a:r>
              <a:rPr lang="en-US" sz="2140" dirty="0" smtClean="0">
                <a:latin typeface="Arial" panose="020B0604020202020204" pitchFamily="34" charset="0"/>
                <a:cs typeface="Arial" panose="020B0604020202020204" pitchFamily="34" charset="0"/>
              </a:rPr>
              <a:t>g </a:t>
            </a:r>
            <a:r>
              <a:rPr lang="en-US" sz="2140" dirty="0">
                <a:latin typeface="Arial" panose="020B0604020202020204" pitchFamily="34" charset="0"/>
                <a:cs typeface="Arial" panose="020B0604020202020204" pitchFamily="34" charset="0"/>
              </a:rPr>
              <a:t>is </a:t>
            </a:r>
            <a:r>
              <a:rPr lang="en-US" sz="2140" dirty="0" smtClean="0">
                <a:latin typeface="Arial" panose="020B0604020202020204" pitchFamily="34" charset="0"/>
                <a:cs typeface="Arial" panose="020B0604020202020204" pitchFamily="34" charset="0"/>
              </a:rPr>
              <a:t>attached to </a:t>
            </a:r>
            <a:r>
              <a:rPr lang="en-US" sz="2140" dirty="0">
                <a:latin typeface="Arial" panose="020B0604020202020204" pitchFamily="34" charset="0"/>
                <a:cs typeface="Arial" panose="020B0604020202020204" pitchFamily="34" charset="0"/>
              </a:rPr>
              <a:t>it?</a:t>
            </a:r>
          </a:p>
          <a:p>
            <a:pPr marL="342900" indent="-342900">
              <a:buClr>
                <a:srgbClr val="C00000"/>
              </a:buClr>
              <a:buFont typeface="+mj-lt"/>
              <a:buAutoNum type="arabicPeriod" startAt="6"/>
            </a:pPr>
            <a:r>
              <a:rPr lang="en-US" sz="2140" dirty="0" smtClean="0">
                <a:latin typeface="Arial" panose="020B0604020202020204" pitchFamily="34" charset="0"/>
                <a:cs typeface="Arial" panose="020B0604020202020204" pitchFamily="34" charset="0"/>
              </a:rPr>
              <a:t>To </a:t>
            </a:r>
            <a:r>
              <a:rPr lang="en-US" sz="2140" dirty="0">
                <a:latin typeface="Arial" panose="020B0604020202020204" pitchFamily="34" charset="0"/>
                <a:cs typeface="Arial" panose="020B0604020202020204" pitchFamily="34" charset="0"/>
              </a:rPr>
              <a:t>calculate the final velocity </a:t>
            </a:r>
            <a:r>
              <a:rPr lang="en-US" sz="2140" dirty="0" smtClean="0">
                <a:latin typeface="Arial" panose="020B0604020202020204" pitchFamily="34" charset="0"/>
                <a:cs typeface="Arial" panose="020B0604020202020204" pitchFamily="34" charset="0"/>
              </a:rPr>
              <a:t>(</a:t>
            </a:r>
            <a:r>
              <a:rPr lang="en-US" sz="2140" i="1" dirty="0" smtClean="0">
                <a:latin typeface="Arial" panose="020B0604020202020204" pitchFamily="34" charset="0"/>
                <a:cs typeface="Arial" panose="020B0604020202020204" pitchFamily="34" charset="0"/>
              </a:rPr>
              <a:t>v</a:t>
            </a:r>
            <a:r>
              <a:rPr lang="en-US" sz="2140" dirty="0">
                <a:latin typeface="Arial" panose="020B0604020202020204" pitchFamily="34" charset="0"/>
                <a:cs typeface="Arial" panose="020B0604020202020204" pitchFamily="34" charset="0"/>
              </a:rPr>
              <a:t>) of an </a:t>
            </a:r>
            <a:r>
              <a:rPr lang="en-US" sz="2140" dirty="0" smtClean="0">
                <a:latin typeface="Arial" panose="020B0604020202020204" pitchFamily="34" charset="0"/>
                <a:cs typeface="Arial" panose="020B0604020202020204" pitchFamily="34" charset="0"/>
              </a:rPr>
              <a:t>object, you </a:t>
            </a:r>
            <a:r>
              <a:rPr lang="en-US" sz="2140" dirty="0">
                <a:latin typeface="Arial" panose="020B0604020202020204" pitchFamily="34" charset="0"/>
                <a:cs typeface="Arial" panose="020B0604020202020204" pitchFamily="34" charset="0"/>
              </a:rPr>
              <a:t>multiply the acceleration (</a:t>
            </a:r>
            <a:r>
              <a:rPr lang="en-US" sz="2140" i="1" dirty="0">
                <a:latin typeface="Arial" panose="020B0604020202020204" pitchFamily="34" charset="0"/>
                <a:cs typeface="Arial" panose="020B0604020202020204" pitchFamily="34" charset="0"/>
              </a:rPr>
              <a:t>a</a:t>
            </a:r>
            <a:r>
              <a:rPr lang="en-US" sz="2140" dirty="0">
                <a:latin typeface="Arial" panose="020B0604020202020204" pitchFamily="34" charset="0"/>
                <a:cs typeface="Arial" panose="020B0604020202020204" pitchFamily="34" charset="0"/>
              </a:rPr>
              <a:t>) by the </a:t>
            </a:r>
            <a:r>
              <a:rPr lang="en-US" sz="2140" dirty="0" smtClean="0">
                <a:latin typeface="Arial" panose="020B0604020202020204" pitchFamily="34" charset="0"/>
                <a:cs typeface="Arial" panose="020B0604020202020204" pitchFamily="34" charset="0"/>
              </a:rPr>
              <a:t>time taken </a:t>
            </a:r>
            <a:r>
              <a:rPr lang="en-US" sz="2140" dirty="0">
                <a:latin typeface="Arial" panose="020B0604020202020204" pitchFamily="34" charset="0"/>
                <a:cs typeface="Arial" panose="020B0604020202020204" pitchFamily="34" charset="0"/>
              </a:rPr>
              <a:t>(£) and then add the </a:t>
            </a:r>
            <a:r>
              <a:rPr lang="en-US" sz="2140" dirty="0" smtClean="0">
                <a:latin typeface="Arial" panose="020B0604020202020204" pitchFamily="34" charset="0"/>
                <a:cs typeface="Arial" panose="020B0604020202020204" pitchFamily="34" charset="0"/>
              </a:rPr>
              <a:t>initial velocity </a:t>
            </a:r>
            <a:r>
              <a:rPr lang="en-US" sz="2140" dirty="0">
                <a:latin typeface="Arial" panose="020B0604020202020204" pitchFamily="34" charset="0"/>
                <a:cs typeface="Arial" panose="020B0604020202020204" pitchFamily="34" charset="0"/>
              </a:rPr>
              <a:t>(</a:t>
            </a:r>
            <a:r>
              <a:rPr lang="en-US" sz="2140" i="1" dirty="0">
                <a:latin typeface="Arial" panose="020B0604020202020204" pitchFamily="34" charset="0"/>
                <a:cs typeface="Arial" panose="020B0604020202020204" pitchFamily="34" charset="0"/>
              </a:rPr>
              <a:t>u</a:t>
            </a:r>
            <a:r>
              <a:rPr lang="en-US" sz="2140" dirty="0">
                <a:latin typeface="Arial" panose="020B0604020202020204" pitchFamily="34" charset="0"/>
                <a:cs typeface="Arial" panose="020B0604020202020204" pitchFamily="34" charset="0"/>
              </a:rPr>
              <a:t>).</a:t>
            </a:r>
          </a:p>
          <a:p>
            <a:pPr marL="742950" indent="-342900">
              <a:buClr>
                <a:srgbClr val="C00000"/>
              </a:buClr>
              <a:buFont typeface="+mj-lt"/>
              <a:buAutoNum type="alphaLcPeriod"/>
            </a:pPr>
            <a:r>
              <a:rPr lang="en-US" sz="2140" dirty="0" smtClean="0">
                <a:latin typeface="Arial" panose="020B0604020202020204" pitchFamily="34" charset="0"/>
                <a:cs typeface="Arial" panose="020B0604020202020204" pitchFamily="34" charset="0"/>
              </a:rPr>
              <a:t>Write </a:t>
            </a:r>
            <a:r>
              <a:rPr lang="en-US" sz="2140" dirty="0">
                <a:latin typeface="Arial" panose="020B0604020202020204" pitchFamily="34" charset="0"/>
                <a:cs typeface="Arial" panose="020B0604020202020204" pitchFamily="34" charset="0"/>
              </a:rPr>
              <a:t>the formula for calculating </a:t>
            </a:r>
            <a:r>
              <a:rPr lang="en-US" sz="2140" dirty="0" smtClean="0">
                <a:latin typeface="Arial" panose="020B0604020202020204" pitchFamily="34" charset="0"/>
                <a:cs typeface="Arial" panose="020B0604020202020204" pitchFamily="34" charset="0"/>
              </a:rPr>
              <a:t>final velocity </a:t>
            </a:r>
            <a:r>
              <a:rPr lang="en-US" sz="2140" dirty="0">
                <a:latin typeface="Arial" panose="020B0604020202020204" pitchFamily="34" charset="0"/>
                <a:cs typeface="Arial" panose="020B0604020202020204" pitchFamily="34" charset="0"/>
              </a:rPr>
              <a:t>(</a:t>
            </a:r>
            <a:r>
              <a:rPr lang="en-US" sz="2140" i="1" dirty="0">
                <a:latin typeface="Arial" panose="020B0604020202020204" pitchFamily="34" charset="0"/>
                <a:cs typeface="Arial" panose="020B0604020202020204" pitchFamily="34" charset="0"/>
              </a:rPr>
              <a:t>v</a:t>
            </a:r>
            <a:r>
              <a:rPr lang="en-US" sz="2140" dirty="0">
                <a:latin typeface="Arial" panose="020B0604020202020204" pitchFamily="34" charset="0"/>
                <a:cs typeface="Arial" panose="020B0604020202020204" pitchFamily="34" charset="0"/>
              </a:rPr>
              <a:t>) in terms of </a:t>
            </a:r>
            <a:r>
              <a:rPr lang="en-US" sz="2140" i="1" dirty="0">
                <a:latin typeface="Arial" panose="020B0604020202020204" pitchFamily="34" charset="0"/>
                <a:cs typeface="Arial" panose="020B0604020202020204" pitchFamily="34" charset="0"/>
              </a:rPr>
              <a:t>a</a:t>
            </a:r>
            <a:r>
              <a:rPr lang="en-US" sz="2140" dirty="0">
                <a:latin typeface="Arial" panose="020B0604020202020204" pitchFamily="34" charset="0"/>
                <a:cs typeface="Arial" panose="020B0604020202020204" pitchFamily="34" charset="0"/>
              </a:rPr>
              <a:t>, </a:t>
            </a:r>
            <a:r>
              <a:rPr lang="en-US" sz="2140" i="1" dirty="0">
                <a:latin typeface="Arial" panose="020B0604020202020204" pitchFamily="34" charset="0"/>
                <a:cs typeface="Arial" panose="020B0604020202020204" pitchFamily="34" charset="0"/>
              </a:rPr>
              <a:t>t</a:t>
            </a:r>
            <a:r>
              <a:rPr lang="en-US" sz="2140" dirty="0">
                <a:latin typeface="Arial" panose="020B0604020202020204" pitchFamily="34" charset="0"/>
                <a:cs typeface="Arial" panose="020B0604020202020204" pitchFamily="34" charset="0"/>
              </a:rPr>
              <a:t> and </a:t>
            </a:r>
            <a:r>
              <a:rPr lang="en-US" sz="2140" i="1" dirty="0">
                <a:latin typeface="Arial" panose="020B0604020202020204" pitchFamily="34" charset="0"/>
                <a:cs typeface="Arial" panose="020B0604020202020204" pitchFamily="34" charset="0"/>
              </a:rPr>
              <a:t>u</a:t>
            </a:r>
            <a:r>
              <a:rPr lang="en-US" sz="2140" dirty="0">
                <a:latin typeface="Arial" panose="020B0604020202020204" pitchFamily="34" charset="0"/>
                <a:cs typeface="Arial" panose="020B0604020202020204" pitchFamily="34" charset="0"/>
              </a:rPr>
              <a:t>.</a:t>
            </a:r>
          </a:p>
          <a:p>
            <a:pPr marL="742950" indent="-342900">
              <a:buClr>
                <a:srgbClr val="C00000"/>
              </a:buClr>
              <a:buFont typeface="+mj-lt"/>
              <a:buAutoNum type="alphaLcPeriod"/>
            </a:pPr>
            <a:r>
              <a:rPr lang="en-US" sz="2140" dirty="0" smtClean="0">
                <a:latin typeface="Arial" panose="020B0604020202020204" pitchFamily="34" charset="0"/>
                <a:cs typeface="Arial" panose="020B0604020202020204" pitchFamily="34" charset="0"/>
              </a:rPr>
              <a:t>Use </a:t>
            </a:r>
            <a:r>
              <a:rPr lang="en-US" sz="2140" dirty="0">
                <a:latin typeface="Arial" panose="020B0604020202020204" pitchFamily="34" charset="0"/>
                <a:cs typeface="Arial" panose="020B0604020202020204" pitchFamily="34" charset="0"/>
              </a:rPr>
              <a:t>your formula to work out </a:t>
            </a:r>
            <a:r>
              <a:rPr lang="en-US" sz="2140" i="1" dirty="0">
                <a:latin typeface="Arial" panose="020B0604020202020204" pitchFamily="34" charset="0"/>
                <a:cs typeface="Arial" panose="020B0604020202020204" pitchFamily="34" charset="0"/>
              </a:rPr>
              <a:t>v</a:t>
            </a:r>
            <a:r>
              <a:rPr lang="en-US" sz="2140" dirty="0">
                <a:latin typeface="Arial" panose="020B0604020202020204" pitchFamily="34" charset="0"/>
                <a:cs typeface="Arial" panose="020B0604020202020204" pitchFamily="34" charset="0"/>
              </a:rPr>
              <a:t> </a:t>
            </a:r>
            <a:r>
              <a:rPr lang="en-US" sz="2140" dirty="0" smtClean="0">
                <a:latin typeface="Arial" panose="020B0604020202020204" pitchFamily="34" charset="0"/>
                <a:cs typeface="Arial" panose="020B0604020202020204" pitchFamily="34" charset="0"/>
              </a:rPr>
              <a:t>when </a:t>
            </a:r>
            <a:r>
              <a:rPr lang="en-US" sz="2140" i="1" dirty="0" smtClean="0">
                <a:latin typeface="Arial" panose="020B0604020202020204" pitchFamily="34" charset="0"/>
                <a:cs typeface="Arial" panose="020B0604020202020204" pitchFamily="34" charset="0"/>
              </a:rPr>
              <a:t>u</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13 m/s, </a:t>
            </a:r>
            <a:r>
              <a:rPr lang="en-US" sz="2140" i="1" dirty="0">
                <a:latin typeface="Arial" panose="020B0604020202020204" pitchFamily="34" charset="0"/>
                <a:cs typeface="Arial" panose="020B0604020202020204" pitchFamily="34" charset="0"/>
              </a:rPr>
              <a:t>a</a:t>
            </a:r>
            <a:r>
              <a:rPr lang="en-US" sz="2140" dirty="0">
                <a:latin typeface="Arial" panose="020B0604020202020204" pitchFamily="34" charset="0"/>
                <a:cs typeface="Arial" panose="020B0604020202020204" pitchFamily="34" charset="0"/>
              </a:rPr>
              <a:t> = -2 </a:t>
            </a:r>
            <a:r>
              <a:rPr lang="en-US" sz="2140" dirty="0" smtClean="0">
                <a:latin typeface="Arial" panose="020B0604020202020204" pitchFamily="34" charset="0"/>
                <a:cs typeface="Arial" panose="020B0604020202020204" pitchFamily="34" charset="0"/>
              </a:rPr>
              <a:t>m/s</a:t>
            </a:r>
            <a:r>
              <a:rPr lang="en-US" sz="2140" baseline="30000" dirty="0" smtClean="0">
                <a:latin typeface="Arial" panose="020B0604020202020204" pitchFamily="34" charset="0"/>
                <a:cs typeface="Arial" panose="020B0604020202020204" pitchFamily="34" charset="0"/>
              </a:rPr>
              <a:t>2</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and </a:t>
            </a:r>
            <a:r>
              <a:rPr lang="en-US" sz="2140" i="1" dirty="0">
                <a:latin typeface="Arial" panose="020B0604020202020204" pitchFamily="34" charset="0"/>
                <a:cs typeface="Arial" panose="020B0604020202020204" pitchFamily="34" charset="0"/>
              </a:rPr>
              <a:t>t</a:t>
            </a:r>
            <a:r>
              <a:rPr lang="en-US" sz="2140" dirty="0">
                <a:latin typeface="Arial" panose="020B0604020202020204" pitchFamily="34" charset="0"/>
                <a:cs typeface="Arial" panose="020B0604020202020204" pitchFamily="34" charset="0"/>
              </a:rPr>
              <a:t> = 5 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14699021"/>
      </p:ext>
    </p:extLst>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 – Algebra – Problem Solving</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a:t>
            </a:r>
            <a:endParaRPr lang="en-GB" sz="1400" b="1" dirty="0">
              <a:latin typeface="Calibri" panose="020F0502020204030204" pitchFamily="34" charset="0"/>
            </a:endParaRPr>
          </a:p>
        </p:txBody>
      </p:sp>
      <p:sp>
        <p:nvSpPr>
          <p:cNvPr id="2" name="Rectangle 1"/>
          <p:cNvSpPr/>
          <p:nvPr/>
        </p:nvSpPr>
        <p:spPr>
          <a:xfrm>
            <a:off x="247328" y="1229851"/>
            <a:ext cx="5256584" cy="5693866"/>
          </a:xfrm>
          <a:prstGeom prst="rect">
            <a:avLst/>
          </a:prstGeom>
        </p:spPr>
        <p:txBody>
          <a:bodyPr wrap="square">
            <a:spAutoFit/>
          </a:bodyPr>
          <a:lstStyle/>
          <a:p>
            <a:pPr marL="457200" indent="-457200">
              <a:buClr>
                <a:srgbClr val="C00000"/>
              </a:buClr>
              <a:buFont typeface="+mj-lt"/>
              <a:buAutoNum type="arabicPeriod" startAt="7"/>
            </a:pPr>
            <a:r>
              <a:rPr lang="en-US" sz="2700" dirty="0">
                <a:latin typeface="Arial" panose="020B0604020202020204" pitchFamily="34" charset="0"/>
                <a:cs typeface="Arial" panose="020B0604020202020204" pitchFamily="34" charset="0"/>
              </a:rPr>
              <a:t>Henry has </a:t>
            </a:r>
            <a:r>
              <a:rPr lang="en-US" sz="2700" i="1" dirty="0">
                <a:latin typeface="Arial" panose="020B0604020202020204" pitchFamily="34" charset="0"/>
                <a:cs typeface="Arial" panose="020B0604020202020204" pitchFamily="34" charset="0"/>
              </a:rPr>
              <a:t>p</a:t>
            </a:r>
            <a:r>
              <a:rPr lang="en-US" sz="2700" dirty="0">
                <a:latin typeface="Arial" panose="020B0604020202020204" pitchFamily="34" charset="0"/>
                <a:cs typeface="Arial" panose="020B0604020202020204" pitchFamily="34" charset="0"/>
              </a:rPr>
              <a:t> friends. They each give him £</a:t>
            </a:r>
            <a:r>
              <a:rPr lang="en-US" sz="2700" i="1" dirty="0" smtClean="0">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to </a:t>
            </a:r>
            <a:r>
              <a:rPr lang="en-US" sz="2700" dirty="0">
                <a:latin typeface="Arial" panose="020B0604020202020204" pitchFamily="34" charset="0"/>
                <a:cs typeface="Arial" panose="020B0604020202020204" pitchFamily="34" charset="0"/>
              </a:rPr>
              <a:t>buy a ball for the group. He gives them </a:t>
            </a:r>
            <a:r>
              <a:rPr lang="en-US" sz="2700" dirty="0" smtClean="0">
                <a:latin typeface="Arial" panose="020B0604020202020204" pitchFamily="34" charset="0"/>
                <a:cs typeface="Arial" panose="020B0604020202020204" pitchFamily="34" charset="0"/>
              </a:rPr>
              <a:t>£</a:t>
            </a:r>
            <a:r>
              <a:rPr lang="en-US" sz="2700" i="1" dirty="0" smtClean="0">
                <a:latin typeface="Arial" panose="020B0604020202020204" pitchFamily="34" charset="0"/>
                <a:cs typeface="Arial" panose="020B0604020202020204" pitchFamily="34" charset="0"/>
              </a:rPr>
              <a:t>k </a:t>
            </a:r>
            <a:r>
              <a:rPr lang="en-US" sz="2700" dirty="0" smtClean="0">
                <a:latin typeface="Arial" panose="020B0604020202020204" pitchFamily="34" charset="0"/>
                <a:cs typeface="Arial" panose="020B0604020202020204" pitchFamily="34" charset="0"/>
              </a:rPr>
              <a:t>change </a:t>
            </a:r>
            <a:r>
              <a:rPr lang="en-US" sz="2700" dirty="0">
                <a:latin typeface="Arial" panose="020B0604020202020204" pitchFamily="34" charset="0"/>
                <a:cs typeface="Arial" panose="020B0604020202020204" pitchFamily="34" charset="0"/>
              </a:rPr>
              <a:t>each.</a:t>
            </a:r>
          </a:p>
          <a:p>
            <a:pPr marL="914400" indent="-457200">
              <a:buClr>
                <a:srgbClr val="C00000"/>
              </a:buClr>
              <a:buFont typeface="+mj-lt"/>
              <a:buAutoNum type="alphaLcPeriod"/>
            </a:pPr>
            <a:r>
              <a:rPr lang="en-US" sz="2700" dirty="0" smtClean="0">
                <a:latin typeface="Arial" panose="020B0604020202020204" pitchFamily="34" charset="0"/>
                <a:cs typeface="Arial" panose="020B0604020202020204" pitchFamily="34" charset="0"/>
              </a:rPr>
              <a:t>Write </a:t>
            </a:r>
            <a:r>
              <a:rPr lang="en-US" sz="2700" dirty="0">
                <a:latin typeface="Arial" panose="020B0604020202020204" pitchFamily="34" charset="0"/>
                <a:cs typeface="Arial" panose="020B0604020202020204" pitchFamily="34" charset="0"/>
              </a:rPr>
              <a:t>an expression in terms of </a:t>
            </a:r>
            <a:r>
              <a:rPr lang="en-US" sz="2700" i="1" dirty="0">
                <a:latin typeface="Arial" panose="020B0604020202020204" pitchFamily="34" charset="0"/>
                <a:cs typeface="Arial" panose="020B0604020202020204" pitchFamily="34" charset="0"/>
              </a:rPr>
              <a:t>b</a:t>
            </a:r>
            <a:r>
              <a:rPr lang="en-US" sz="2700" dirty="0">
                <a:latin typeface="Arial" panose="020B0604020202020204" pitchFamily="34" charset="0"/>
                <a:cs typeface="Arial" panose="020B0604020202020204" pitchFamily="34" charset="0"/>
              </a:rPr>
              <a:t>, </a:t>
            </a:r>
            <a:r>
              <a:rPr lang="en-US" sz="2700" i="1" dirty="0">
                <a:latin typeface="Arial" panose="020B0604020202020204" pitchFamily="34" charset="0"/>
                <a:cs typeface="Arial" panose="020B0604020202020204" pitchFamily="34" charset="0"/>
              </a:rPr>
              <a:t>k</a:t>
            </a:r>
            <a:r>
              <a:rPr lang="en-US" sz="2700" dirty="0">
                <a:latin typeface="Arial" panose="020B0604020202020204" pitchFamily="34" charset="0"/>
                <a:cs typeface="Arial" panose="020B0604020202020204" pitchFamily="34" charset="0"/>
              </a:rPr>
              <a:t> and </a:t>
            </a:r>
            <a:r>
              <a:rPr lang="en-US" sz="2700" i="1" dirty="0" smtClean="0">
                <a:latin typeface="Arial" panose="020B0604020202020204" pitchFamily="34" charset="0"/>
                <a:cs typeface="Arial" panose="020B0604020202020204" pitchFamily="34" charset="0"/>
              </a:rPr>
              <a:t>p </a:t>
            </a:r>
            <a:r>
              <a:rPr lang="en-US" sz="2700" dirty="0" smtClean="0">
                <a:latin typeface="Arial" panose="020B0604020202020204" pitchFamily="34" charset="0"/>
                <a:cs typeface="Arial" panose="020B0604020202020204" pitchFamily="34" charset="0"/>
              </a:rPr>
              <a:t>for </a:t>
            </a:r>
            <a:r>
              <a:rPr lang="en-US" sz="2700" dirty="0">
                <a:latin typeface="Arial" panose="020B0604020202020204" pitchFamily="34" charset="0"/>
                <a:cs typeface="Arial" panose="020B0604020202020204" pitchFamily="34" charset="0"/>
              </a:rPr>
              <a:t>the cost of the ball.</a:t>
            </a:r>
          </a:p>
          <a:p>
            <a:pPr marL="914400" indent="-457200">
              <a:buClr>
                <a:srgbClr val="C00000"/>
              </a:buClr>
              <a:buFont typeface="+mj-lt"/>
              <a:buAutoNum type="alphaLcPeriod"/>
            </a:pPr>
            <a:r>
              <a:rPr lang="en-US" sz="2700" dirty="0" smtClean="0">
                <a:latin typeface="Arial" panose="020B0604020202020204" pitchFamily="34" charset="0"/>
                <a:cs typeface="Arial" panose="020B0604020202020204" pitchFamily="34" charset="0"/>
              </a:rPr>
              <a:t>Use </a:t>
            </a:r>
            <a:r>
              <a:rPr lang="en-US" sz="2700" dirty="0">
                <a:latin typeface="Arial" panose="020B0604020202020204" pitchFamily="34" charset="0"/>
                <a:cs typeface="Arial" panose="020B0604020202020204" pitchFamily="34" charset="0"/>
              </a:rPr>
              <a:t>your expression to calculate the </a:t>
            </a:r>
            <a:r>
              <a:rPr lang="en-US" sz="2700" dirty="0" smtClean="0">
                <a:latin typeface="Arial" panose="020B0604020202020204" pitchFamily="34" charset="0"/>
                <a:cs typeface="Arial" panose="020B0604020202020204" pitchFamily="34" charset="0"/>
              </a:rPr>
              <a:t>cost of </a:t>
            </a:r>
            <a:r>
              <a:rPr lang="en-US" sz="2700" dirty="0">
                <a:latin typeface="Arial" panose="020B0604020202020204" pitchFamily="34" charset="0"/>
                <a:cs typeface="Arial" panose="020B0604020202020204" pitchFamily="34" charset="0"/>
              </a:rPr>
              <a:t>the ball if there are 8 friends who </a:t>
            </a:r>
            <a:r>
              <a:rPr lang="en-US" sz="2700" dirty="0" smtClean="0">
                <a:latin typeface="Arial" panose="020B0604020202020204" pitchFamily="34" charset="0"/>
                <a:cs typeface="Arial" panose="020B0604020202020204" pitchFamily="34" charset="0"/>
              </a:rPr>
              <a:t>each give </a:t>
            </a:r>
            <a:r>
              <a:rPr lang="en-US" sz="2700" dirty="0">
                <a:latin typeface="Arial" panose="020B0604020202020204" pitchFamily="34" charset="0"/>
                <a:cs typeface="Arial" panose="020B0604020202020204" pitchFamily="34" charset="0"/>
              </a:rPr>
              <a:t>him £5 and </a:t>
            </a:r>
            <a:r>
              <a:rPr lang="en-US" sz="2700" dirty="0" smtClean="0">
                <a:latin typeface="Arial" panose="020B0604020202020204" pitchFamily="34" charset="0"/>
                <a:cs typeface="Arial" panose="020B0604020202020204" pitchFamily="34" charset="0"/>
              </a:rPr>
              <a:t>he </a:t>
            </a:r>
            <a:r>
              <a:rPr lang="en-US" sz="2700" dirty="0">
                <a:latin typeface="Arial" panose="020B0604020202020204" pitchFamily="34" charset="0"/>
                <a:cs typeface="Arial" panose="020B0604020202020204" pitchFamily="34" charset="0"/>
              </a:rPr>
              <a:t>gives them £</a:t>
            </a:r>
            <a:r>
              <a:rPr lang="en-US" sz="2700" dirty="0" smtClean="0">
                <a:latin typeface="Arial" panose="020B0604020202020204" pitchFamily="34" charset="0"/>
                <a:cs typeface="Arial" panose="020B0604020202020204" pitchFamily="34" charset="0"/>
              </a:rPr>
              <a:t>2.24 change </a:t>
            </a:r>
            <a:r>
              <a:rPr lang="en-US" sz="2700" dirty="0">
                <a:latin typeface="Arial" panose="020B0604020202020204" pitchFamily="34" charset="0"/>
                <a:cs typeface="Arial" panose="020B0604020202020204" pitchFamily="34" charset="0"/>
              </a:rPr>
              <a:t>each.</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620052585"/>
      </p:ext>
    </p:extLst>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 – Algebra – Problem Solving</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a:t>
            </a:r>
            <a:endParaRPr lang="en-GB" sz="1400" b="1" dirty="0">
              <a:latin typeface="Calibri" panose="020F0502020204030204" pitchFamily="34" charset="0"/>
            </a:endParaRPr>
          </a:p>
        </p:txBody>
      </p:sp>
      <p:sp>
        <p:nvSpPr>
          <p:cNvPr id="2" name="Rectangle 1"/>
          <p:cNvSpPr/>
          <p:nvPr/>
        </p:nvSpPr>
        <p:spPr>
          <a:xfrm>
            <a:off x="247328" y="1229851"/>
            <a:ext cx="5256584" cy="5262979"/>
          </a:xfrm>
          <a:prstGeom prst="rect">
            <a:avLst/>
          </a:prstGeom>
        </p:spPr>
        <p:txBody>
          <a:bodyPr wrap="square">
            <a:spAutoFit/>
          </a:bodyPr>
          <a:lstStyle/>
          <a:p>
            <a:pPr marL="400050" indent="-400050">
              <a:buClr>
                <a:srgbClr val="C00000"/>
              </a:buClr>
              <a:buFont typeface="+mj-lt"/>
              <a:buAutoNum type="arabicPeriod" startAt="8"/>
            </a:pPr>
            <a:r>
              <a:rPr lang="en-US" sz="2100" dirty="0">
                <a:latin typeface="Arial" panose="020B0604020202020204" pitchFamily="34" charset="0"/>
                <a:cs typeface="Arial" panose="020B0604020202020204" pitchFamily="34" charset="0"/>
              </a:rPr>
              <a:t>A farmer is enclosing a square field with </a:t>
            </a:r>
            <a:r>
              <a:rPr lang="en-US" sz="2100" dirty="0" smtClean="0">
                <a:latin typeface="Arial" panose="020B0604020202020204" pitchFamily="34" charset="0"/>
                <a:cs typeface="Arial" panose="020B0604020202020204" pitchFamily="34" charset="0"/>
              </a:rPr>
              <a:t>area 318,096 </a:t>
            </a:r>
            <a:r>
              <a:rPr lang="en-US" sz="2100" dirty="0">
                <a:latin typeface="Arial" panose="020B0604020202020204" pitchFamily="34" charset="0"/>
                <a:cs typeface="Arial" panose="020B0604020202020204" pitchFamily="34" charset="0"/>
              </a:rPr>
              <a:t>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He wants to put the fence </a:t>
            </a:r>
            <a:r>
              <a:rPr lang="en-US" sz="2100" dirty="0" smtClean="0">
                <a:latin typeface="Arial" panose="020B0604020202020204" pitchFamily="34" charset="0"/>
                <a:cs typeface="Arial" panose="020B0604020202020204" pitchFamily="34" charset="0"/>
              </a:rPr>
              <a:t>posts 2m </a:t>
            </a:r>
            <a:r>
              <a:rPr lang="en-US" sz="2100" dirty="0">
                <a:latin typeface="Arial" panose="020B0604020202020204" pitchFamily="34" charset="0"/>
                <a:cs typeface="Arial" panose="020B0604020202020204" pitchFamily="34" charset="0"/>
              </a:rPr>
              <a:t>apart.</a:t>
            </a:r>
          </a:p>
          <a:p>
            <a:pPr marL="742950"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many fence posts will he need?</a:t>
            </a:r>
          </a:p>
          <a:p>
            <a:pPr marL="742950"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fencing comes in rolls of 120 </a:t>
            </a:r>
            <a:r>
              <a:rPr lang="en-US" sz="2100" dirty="0" smtClean="0">
                <a:latin typeface="Arial" panose="020B0604020202020204" pitchFamily="34" charset="0"/>
                <a:cs typeface="Arial" panose="020B0604020202020204" pitchFamily="34" charset="0"/>
              </a:rPr>
              <a:t>m. How </a:t>
            </a:r>
            <a:r>
              <a:rPr lang="en-US" sz="2100" dirty="0">
                <a:latin typeface="Arial" panose="020B0604020202020204" pitchFamily="34" charset="0"/>
                <a:cs typeface="Arial" panose="020B0604020202020204" pitchFamily="34" charset="0"/>
              </a:rPr>
              <a:t>many rolls does he need?</a:t>
            </a:r>
          </a:p>
          <a:p>
            <a:pPr marL="742950" indent="-342900">
              <a:buClr>
                <a:srgbClr val="C00000"/>
              </a:buClr>
              <a:buFont typeface="+mj-lt"/>
              <a:buAutoNum type="alphaLcPeriod"/>
            </a:pPr>
            <a:r>
              <a:rPr lang="en-US" sz="2100" b="1" dirty="0" err="1" smtClean="0">
                <a:solidFill>
                  <a:srgbClr val="C00000"/>
                </a:solidFill>
                <a:latin typeface="Arial" panose="020B0604020202020204" pitchFamily="34" charset="0"/>
                <a:cs typeface="Arial" panose="020B0604020202020204" pitchFamily="34" charset="0"/>
              </a:rPr>
              <a:t>i</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Write an expression for the number </a:t>
            </a:r>
            <a:r>
              <a:rPr lang="en-US" sz="2100" dirty="0" smtClean="0">
                <a:latin typeface="Arial" panose="020B0604020202020204" pitchFamily="34" charset="0"/>
                <a:cs typeface="Arial" panose="020B0604020202020204" pitchFamily="34" charset="0"/>
              </a:rPr>
              <a:t>of fence </a:t>
            </a:r>
            <a:r>
              <a:rPr lang="en-US" sz="2100" dirty="0">
                <a:latin typeface="Arial" panose="020B0604020202020204" pitchFamily="34" charset="0"/>
                <a:cs typeface="Arial" panose="020B0604020202020204" pitchFamily="34" charset="0"/>
              </a:rPr>
              <a:t>posts he needs for a field </a:t>
            </a:r>
            <a:r>
              <a:rPr lang="en-US" sz="2100" dirty="0" smtClean="0">
                <a:latin typeface="Arial" panose="020B0604020202020204" pitchFamily="34" charset="0"/>
                <a:cs typeface="Arial" panose="020B0604020202020204" pitchFamily="34" charset="0"/>
              </a:rPr>
              <a:t>with Area </a:t>
            </a:r>
            <a:r>
              <a:rPr lang="en-US" sz="2100" i="1" dirty="0" smtClean="0">
                <a:latin typeface="Arial" panose="020B0604020202020204" pitchFamily="34" charset="0"/>
                <a:cs typeface="Arial" panose="020B0604020202020204" pitchFamily="34" charset="0"/>
              </a:rPr>
              <a:t>A</a:t>
            </a:r>
            <a:r>
              <a:rPr lang="en-US" sz="2100" dirty="0" smtClean="0">
                <a:latin typeface="Arial" panose="020B0604020202020204" pitchFamily="34" charset="0"/>
                <a:cs typeface="Arial" panose="020B0604020202020204" pitchFamily="34" charset="0"/>
              </a:rPr>
              <a:t> m</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ii </a:t>
            </a:r>
            <a:r>
              <a:rPr lang="en-US" sz="2100" dirty="0">
                <a:latin typeface="Arial" panose="020B0604020202020204" pitchFamily="34" charset="0"/>
                <a:cs typeface="Arial" panose="020B0604020202020204" pitchFamily="34" charset="0"/>
              </a:rPr>
              <a:t>How will your expression change if </a:t>
            </a:r>
            <a:r>
              <a:rPr lang="en-US" sz="2100" dirty="0" smtClean="0">
                <a:latin typeface="Arial" panose="020B0604020202020204" pitchFamily="34" charset="0"/>
                <a:cs typeface="Arial" panose="020B0604020202020204" pitchFamily="34" charset="0"/>
              </a:rPr>
              <a:t>the farmer </a:t>
            </a:r>
            <a:r>
              <a:rPr lang="en-US" sz="2100" dirty="0">
                <a:latin typeface="Arial" panose="020B0604020202020204" pitchFamily="34" charset="0"/>
                <a:cs typeface="Arial" panose="020B0604020202020204" pitchFamily="34" charset="0"/>
              </a:rPr>
              <a:t>decides to put the fence </a:t>
            </a:r>
            <a:r>
              <a:rPr lang="en-US" sz="2100" dirty="0" smtClean="0">
                <a:latin typeface="Arial" panose="020B0604020202020204" pitchFamily="34" charset="0"/>
                <a:cs typeface="Arial" panose="020B0604020202020204" pitchFamily="34" charset="0"/>
              </a:rPr>
              <a:t>posts 3m </a:t>
            </a:r>
            <a:r>
              <a:rPr lang="en-US" sz="2100" dirty="0">
                <a:latin typeface="Arial" panose="020B0604020202020204" pitchFamily="34" charset="0"/>
                <a:cs typeface="Arial" panose="020B0604020202020204" pitchFamily="34" charset="0"/>
              </a:rPr>
              <a:t>apart?</a:t>
            </a:r>
          </a:p>
          <a:p>
            <a:pPr marL="742950"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Write </a:t>
            </a:r>
            <a:r>
              <a:rPr lang="en-US" sz="2100" dirty="0">
                <a:latin typeface="Arial" panose="020B0604020202020204" pitchFamily="34" charset="0"/>
                <a:cs typeface="Arial" panose="020B0604020202020204" pitchFamily="34" charset="0"/>
              </a:rPr>
              <a:t>an expression for number of rolls </a:t>
            </a:r>
            <a:r>
              <a:rPr lang="en-US" sz="2100" dirty="0" smtClean="0">
                <a:latin typeface="Arial" panose="020B0604020202020204" pitchFamily="34" charset="0"/>
                <a:cs typeface="Arial" panose="020B0604020202020204" pitchFamily="34" charset="0"/>
              </a:rPr>
              <a:t>of fencing </a:t>
            </a:r>
            <a:r>
              <a:rPr lang="en-US" sz="2100" dirty="0">
                <a:latin typeface="Arial" panose="020B0604020202020204" pitchFamily="34" charset="0"/>
                <a:cs typeface="Arial" panose="020B0604020202020204" pitchFamily="34" charset="0"/>
              </a:rPr>
              <a:t>he needs for a field with area </a:t>
            </a:r>
            <a:r>
              <a:rPr lang="en-US" sz="2100" i="1" dirty="0">
                <a:latin typeface="Arial" panose="020B0604020202020204" pitchFamily="34" charset="0"/>
                <a:cs typeface="Arial" panose="020B0604020202020204" pitchFamily="34" charset="0"/>
              </a:rPr>
              <a:t>A</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m</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if </a:t>
            </a:r>
            <a:r>
              <a:rPr lang="en-US" sz="2100" dirty="0">
                <a:latin typeface="Arial" panose="020B0604020202020204" pitchFamily="34" charset="0"/>
                <a:cs typeface="Arial" panose="020B0604020202020204" pitchFamily="34" charset="0"/>
              </a:rPr>
              <a:t>the fencing comes in rolls </a:t>
            </a:r>
            <a:r>
              <a:rPr lang="en-US" sz="2100" dirty="0" smtClean="0">
                <a:latin typeface="Arial" panose="020B0604020202020204" pitchFamily="34" charset="0"/>
                <a:cs typeface="Arial" panose="020B0604020202020204" pitchFamily="34" charset="0"/>
              </a:rPr>
              <a:t>of </a:t>
            </a:r>
            <a:r>
              <a:rPr lang="en-US" sz="2100" i="1" dirty="0" smtClean="0">
                <a:latin typeface="Arial" panose="020B0604020202020204" pitchFamily="34" charset="0"/>
                <a:cs typeface="Arial" panose="020B0604020202020204" pitchFamily="34" charset="0"/>
              </a:rPr>
              <a:t>f </a:t>
            </a:r>
            <a:r>
              <a:rPr lang="en-US" sz="2100" dirty="0" smtClean="0">
                <a:latin typeface="Arial" panose="020B0604020202020204" pitchFamily="34" charset="0"/>
                <a:cs typeface="Arial" panose="020B0604020202020204" pitchFamily="34" charset="0"/>
              </a:rPr>
              <a:t>m</a:t>
            </a:r>
            <a:r>
              <a:rPr lang="en-US" sz="21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243737995"/>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Decimal Numbers</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a:t>
            </a:r>
            <a:endParaRPr lang="en-GB" sz="1400" b="1" dirty="0">
              <a:latin typeface="Calibri" panose="020F0502020204030204" pitchFamily="34" charset="0"/>
            </a:endParaRPr>
          </a:p>
        </p:txBody>
      </p:sp>
      <p:sp>
        <p:nvSpPr>
          <p:cNvPr id="6" name="Rectangle 5"/>
          <p:cNvSpPr/>
          <p:nvPr/>
        </p:nvSpPr>
        <p:spPr>
          <a:xfrm>
            <a:off x="179512" y="1124744"/>
            <a:ext cx="30931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1.2 – Decimal Numbers</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48340" y="1700808"/>
            <a:ext cx="5270986" cy="439248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3501008"/>
            <a:ext cx="540797" cy="55129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5321" y="4509120"/>
            <a:ext cx="551298" cy="540797"/>
          </a:xfrm>
          <a:prstGeom prst="rect">
            <a:avLst/>
          </a:prstGeom>
        </p:spPr>
      </p:pic>
    </p:spTree>
    <p:extLst>
      <p:ext uri="{BB962C8B-B14F-4D97-AF65-F5344CB8AC3E}">
        <p14:creationId xmlns:p14="http://schemas.microsoft.com/office/powerpoint/2010/main" val="2746049274"/>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 – Algebra – Problem Solving</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a:t>
            </a:r>
            <a:endParaRPr lang="en-GB" sz="1400" b="1" dirty="0">
              <a:latin typeface="Calibri" panose="020F0502020204030204" pitchFamily="34" charset="0"/>
            </a:endParaRPr>
          </a:p>
        </p:txBody>
      </p:sp>
      <p:sp>
        <p:nvSpPr>
          <p:cNvPr id="2" name="Rectangle 1"/>
          <p:cNvSpPr/>
          <p:nvPr/>
        </p:nvSpPr>
        <p:spPr>
          <a:xfrm>
            <a:off x="247328" y="1229851"/>
            <a:ext cx="5256584" cy="5632311"/>
          </a:xfrm>
          <a:prstGeom prst="rect">
            <a:avLst/>
          </a:prstGeom>
        </p:spPr>
        <p:txBody>
          <a:bodyPr wrap="square">
            <a:spAutoFit/>
          </a:bodyPr>
          <a:lstStyle/>
          <a:p>
            <a:pPr marL="342900" indent="-342900">
              <a:buClr>
                <a:srgbClr val="C00000"/>
              </a:buClr>
              <a:buFont typeface="+mj-lt"/>
              <a:buAutoNum type="arabicPeriod" startAt="9"/>
            </a:pPr>
            <a:r>
              <a:rPr lang="en-US" sz="1950" dirty="0">
                <a:latin typeface="Arial" panose="020B0604020202020204" pitchFamily="34" charset="0"/>
                <a:cs typeface="Arial" panose="020B0604020202020204" pitchFamily="34" charset="0"/>
              </a:rPr>
              <a:t>Seema is knitting a scarf. In each row, </a:t>
            </a:r>
            <a:r>
              <a:rPr lang="en-US" sz="1950" dirty="0" smtClean="0">
                <a:latin typeface="Arial" panose="020B0604020202020204" pitchFamily="34" charset="0"/>
                <a:cs typeface="Arial" panose="020B0604020202020204" pitchFamily="34" charset="0"/>
              </a:rPr>
              <a:t>she knits </a:t>
            </a:r>
            <a:r>
              <a:rPr lang="en-US" sz="1950" dirty="0">
                <a:latin typeface="Arial" panose="020B0604020202020204" pitchFamily="34" charset="0"/>
                <a:cs typeface="Arial" panose="020B0604020202020204" pitchFamily="34" charset="0"/>
              </a:rPr>
              <a:t>5 plain stitches then 3 purl </a:t>
            </a:r>
            <a:r>
              <a:rPr lang="en-US" sz="1950" dirty="0" smtClean="0">
                <a:latin typeface="Arial" panose="020B0604020202020204" pitchFamily="34" charset="0"/>
                <a:cs typeface="Arial" panose="020B0604020202020204" pitchFamily="34" charset="0"/>
              </a:rPr>
              <a:t>stitches, 5 </a:t>
            </a:r>
            <a:r>
              <a:rPr lang="en-US" sz="1950" dirty="0">
                <a:latin typeface="Arial" panose="020B0604020202020204" pitchFamily="34" charset="0"/>
                <a:cs typeface="Arial" panose="020B0604020202020204" pitchFamily="34" charset="0"/>
              </a:rPr>
              <a:t>plain then 3 purl, and so on. Each row </a:t>
            </a:r>
            <a:r>
              <a:rPr lang="en-US" sz="1950" dirty="0" smtClean="0">
                <a:latin typeface="Arial" panose="020B0604020202020204" pitchFamily="34" charset="0"/>
                <a:cs typeface="Arial" panose="020B0604020202020204" pitchFamily="34" charset="0"/>
              </a:rPr>
              <a:t>has this </a:t>
            </a:r>
            <a:r>
              <a:rPr lang="en-US" sz="1950" dirty="0">
                <a:latin typeface="Arial" panose="020B0604020202020204" pitchFamily="34" charset="0"/>
                <a:cs typeface="Arial" panose="020B0604020202020204" pitchFamily="34" charset="0"/>
              </a:rPr>
              <a:t>pattern 4 times,</a:t>
            </a:r>
          </a:p>
          <a:p>
            <a:pPr marL="685800" indent="-342900">
              <a:buClr>
                <a:srgbClr val="C00000"/>
              </a:buClr>
              <a:buFont typeface="+mj-lt"/>
              <a:buAutoNum type="alphaLcPeriod"/>
            </a:pPr>
            <a:r>
              <a:rPr lang="en-US" sz="1950" dirty="0">
                <a:latin typeface="Arial" panose="020B0604020202020204" pitchFamily="34" charset="0"/>
                <a:cs typeface="Arial" panose="020B0604020202020204" pitchFamily="34" charset="0"/>
              </a:rPr>
              <a:t>She knits 17 rows. How many </a:t>
            </a:r>
            <a:r>
              <a:rPr lang="en-US" sz="1950" dirty="0" smtClean="0">
                <a:latin typeface="Arial" panose="020B0604020202020204" pitchFamily="34" charset="0"/>
                <a:cs typeface="Arial" panose="020B0604020202020204" pitchFamily="34" charset="0"/>
              </a:rPr>
              <a:t>stitches is </a:t>
            </a:r>
            <a:r>
              <a:rPr lang="en-US" sz="1950" dirty="0">
                <a:latin typeface="Arial" panose="020B0604020202020204" pitchFamily="34" charset="0"/>
                <a:cs typeface="Arial" panose="020B0604020202020204" pitchFamily="34" charset="0"/>
              </a:rPr>
              <a:t>that?</a:t>
            </a:r>
          </a:p>
          <a:p>
            <a:pPr marL="685800" indent="-342900">
              <a:buClr>
                <a:srgbClr val="C00000"/>
              </a:buClr>
              <a:buFont typeface="+mj-lt"/>
              <a:buAutoNum type="alphaLcPeriod"/>
            </a:pPr>
            <a:r>
              <a:rPr lang="en-US" sz="1950" dirty="0" smtClean="0">
                <a:latin typeface="Arial" panose="020B0604020202020204" pitchFamily="34" charset="0"/>
                <a:cs typeface="Arial" panose="020B0604020202020204" pitchFamily="34" charset="0"/>
              </a:rPr>
              <a:t>How </a:t>
            </a:r>
            <a:r>
              <a:rPr lang="en-US" sz="1950" dirty="0">
                <a:latin typeface="Arial" panose="020B0604020202020204" pitchFamily="34" charset="0"/>
                <a:cs typeface="Arial" panose="020B0604020202020204" pitchFamily="34" charset="0"/>
              </a:rPr>
              <a:t>many stitches in a rows?</a:t>
            </a:r>
          </a:p>
          <a:p>
            <a:pPr marL="342900">
              <a:buClr>
                <a:srgbClr val="C00000"/>
              </a:buClr>
            </a:pPr>
            <a:r>
              <a:rPr lang="en-US" sz="1950" dirty="0">
                <a:latin typeface="Arial" panose="020B0604020202020204" pitchFamily="34" charset="0"/>
                <a:cs typeface="Arial" panose="020B0604020202020204" pitchFamily="34" charset="0"/>
              </a:rPr>
              <a:t>Different patterns can be made by </a:t>
            </a:r>
            <a:r>
              <a:rPr lang="en-US" sz="1950" dirty="0" smtClean="0">
                <a:latin typeface="Arial" panose="020B0604020202020204" pitchFamily="34" charset="0"/>
                <a:cs typeface="Arial" panose="020B0604020202020204" pitchFamily="34" charset="0"/>
              </a:rPr>
              <a:t>varying the </a:t>
            </a:r>
            <a:r>
              <a:rPr lang="en-US" sz="1950" dirty="0">
                <a:latin typeface="Arial" panose="020B0604020202020204" pitchFamily="34" charset="0"/>
                <a:cs typeface="Arial" panose="020B0604020202020204" pitchFamily="34" charset="0"/>
              </a:rPr>
              <a:t>numbers of plain and purl stitches. </a:t>
            </a:r>
            <a:r>
              <a:rPr lang="en-US" sz="1950" dirty="0" smtClean="0">
                <a:latin typeface="Arial" panose="020B0604020202020204" pitchFamily="34" charset="0"/>
                <a:cs typeface="Arial" panose="020B0604020202020204" pitchFamily="34" charset="0"/>
              </a:rPr>
              <a:t>Use </a:t>
            </a:r>
            <a:r>
              <a:rPr lang="en-US" sz="1950" i="1" dirty="0" smtClean="0">
                <a:latin typeface="Arial" panose="020B0604020202020204" pitchFamily="34" charset="0"/>
                <a:cs typeface="Arial" panose="020B0604020202020204" pitchFamily="34" charset="0"/>
              </a:rPr>
              <a:t>d</a:t>
            </a:r>
            <a:r>
              <a:rPr lang="en-US" sz="1950" dirty="0" smtClean="0">
                <a:latin typeface="Arial" panose="020B0604020202020204" pitchFamily="34" charset="0"/>
                <a:cs typeface="Arial" panose="020B0604020202020204" pitchFamily="34" charset="0"/>
              </a:rPr>
              <a:t> </a:t>
            </a:r>
            <a:r>
              <a:rPr lang="en-US" sz="1950" dirty="0">
                <a:latin typeface="Arial" panose="020B0604020202020204" pitchFamily="34" charset="0"/>
                <a:cs typeface="Arial" panose="020B0604020202020204" pitchFamily="34" charset="0"/>
              </a:rPr>
              <a:t>for the number of plain stitches, </a:t>
            </a:r>
            <a:r>
              <a:rPr lang="en-US" sz="1950" i="1" dirty="0">
                <a:latin typeface="Arial" panose="020B0604020202020204" pitchFamily="34" charset="0"/>
                <a:cs typeface="Arial" panose="020B0604020202020204" pitchFamily="34" charset="0"/>
              </a:rPr>
              <a:t>e</a:t>
            </a:r>
            <a:r>
              <a:rPr lang="en-US" sz="1950" dirty="0">
                <a:latin typeface="Arial" panose="020B0604020202020204" pitchFamily="34" charset="0"/>
                <a:cs typeface="Arial" panose="020B0604020202020204" pitchFamily="34" charset="0"/>
              </a:rPr>
              <a:t> for </a:t>
            </a:r>
            <a:r>
              <a:rPr lang="en-US" sz="1950" dirty="0" smtClean="0">
                <a:latin typeface="Arial" panose="020B0604020202020204" pitchFamily="34" charset="0"/>
                <a:cs typeface="Arial" panose="020B0604020202020204" pitchFamily="34" charset="0"/>
              </a:rPr>
              <a:t>the number </a:t>
            </a:r>
            <a:r>
              <a:rPr lang="en-US" sz="1950" dirty="0">
                <a:latin typeface="Arial" panose="020B0604020202020204" pitchFamily="34" charset="0"/>
                <a:cs typeface="Arial" panose="020B0604020202020204" pitchFamily="34" charset="0"/>
              </a:rPr>
              <a:t>of purl and </a:t>
            </a:r>
            <a:r>
              <a:rPr lang="en-US" sz="1950" i="1" dirty="0">
                <a:latin typeface="Arial" panose="020B0604020202020204" pitchFamily="34" charset="0"/>
                <a:cs typeface="Arial" panose="020B0604020202020204" pitchFamily="34" charset="0"/>
              </a:rPr>
              <a:t>r</a:t>
            </a:r>
            <a:r>
              <a:rPr lang="en-US" sz="1950" dirty="0">
                <a:latin typeface="Arial" panose="020B0604020202020204" pitchFamily="34" charset="0"/>
                <a:cs typeface="Arial" panose="020B0604020202020204" pitchFamily="34" charset="0"/>
              </a:rPr>
              <a:t> for the number of </a:t>
            </a:r>
            <a:r>
              <a:rPr lang="en-US" sz="1950" dirty="0" smtClean="0">
                <a:latin typeface="Arial" panose="020B0604020202020204" pitchFamily="34" charset="0"/>
                <a:cs typeface="Arial" panose="020B0604020202020204" pitchFamily="34" charset="0"/>
              </a:rPr>
              <a:t>times that </a:t>
            </a:r>
            <a:r>
              <a:rPr lang="en-US" sz="1950" dirty="0">
                <a:latin typeface="Arial" panose="020B0604020202020204" pitchFamily="34" charset="0"/>
                <a:cs typeface="Arial" panose="020B0604020202020204" pitchFamily="34" charset="0"/>
              </a:rPr>
              <a:t>the pattern is repeated in each row.</a:t>
            </a:r>
          </a:p>
          <a:p>
            <a:pPr marL="685800" indent="-342900">
              <a:buClr>
                <a:srgbClr val="C00000"/>
              </a:buClr>
              <a:buFont typeface="+mj-lt"/>
              <a:buAutoNum type="alphaLcPeriod" startAt="3"/>
            </a:pPr>
            <a:r>
              <a:rPr lang="en-US" sz="1950" dirty="0" smtClean="0">
                <a:latin typeface="Arial" panose="020B0604020202020204" pitchFamily="34" charset="0"/>
                <a:cs typeface="Arial" panose="020B0604020202020204" pitchFamily="34" charset="0"/>
              </a:rPr>
              <a:t>Write </a:t>
            </a:r>
            <a:r>
              <a:rPr lang="en-US" sz="1950" dirty="0">
                <a:latin typeface="Arial" panose="020B0604020202020204" pitchFamily="34" charset="0"/>
                <a:cs typeface="Arial" panose="020B0604020202020204" pitchFamily="34" charset="0"/>
              </a:rPr>
              <a:t>a formula for </a:t>
            </a:r>
            <a:r>
              <a:rPr lang="en-US" sz="1950" i="1" dirty="0">
                <a:latin typeface="Arial" panose="020B0604020202020204" pitchFamily="34" charset="0"/>
                <a:cs typeface="Arial" panose="020B0604020202020204" pitchFamily="34" charset="0"/>
              </a:rPr>
              <a:t>n</a:t>
            </a:r>
            <a:r>
              <a:rPr lang="en-US" sz="1950" dirty="0">
                <a:latin typeface="Arial" panose="020B0604020202020204" pitchFamily="34" charset="0"/>
                <a:cs typeface="Arial" panose="020B0604020202020204" pitchFamily="34" charset="0"/>
              </a:rPr>
              <a:t>, the number </a:t>
            </a:r>
            <a:r>
              <a:rPr lang="en-US" sz="1950" dirty="0" smtClean="0">
                <a:latin typeface="Arial" panose="020B0604020202020204" pitchFamily="34" charset="0"/>
                <a:cs typeface="Arial" panose="020B0604020202020204" pitchFamily="34" charset="0"/>
              </a:rPr>
              <a:t>of stitches </a:t>
            </a:r>
            <a:r>
              <a:rPr lang="en-US" sz="1950" dirty="0">
                <a:latin typeface="Arial" panose="020B0604020202020204" pitchFamily="34" charset="0"/>
                <a:cs typeface="Arial" panose="020B0604020202020204" pitchFamily="34" charset="0"/>
              </a:rPr>
              <a:t>in a rows.</a:t>
            </a:r>
          </a:p>
          <a:p>
            <a:pPr marL="685800" indent="-342900">
              <a:buClr>
                <a:srgbClr val="C00000"/>
              </a:buClr>
              <a:buFont typeface="+mj-lt"/>
              <a:buAutoNum type="alphaLcPeriod" startAt="3"/>
            </a:pPr>
            <a:r>
              <a:rPr lang="en-US" sz="1950" dirty="0" smtClean="0">
                <a:latin typeface="Arial" panose="020B0604020202020204" pitchFamily="34" charset="0"/>
                <a:cs typeface="Arial" panose="020B0604020202020204" pitchFamily="34" charset="0"/>
              </a:rPr>
              <a:t>Put </a:t>
            </a:r>
            <a:r>
              <a:rPr lang="en-US" sz="1950" dirty="0">
                <a:latin typeface="Arial" panose="020B0604020202020204" pitchFamily="34" charset="0"/>
                <a:cs typeface="Arial" panose="020B0604020202020204" pitchFamily="34" charset="0"/>
              </a:rPr>
              <a:t>the values for Seema's scarf into </a:t>
            </a:r>
            <a:r>
              <a:rPr lang="en-US" sz="1950" dirty="0" smtClean="0">
                <a:latin typeface="Arial" panose="020B0604020202020204" pitchFamily="34" charset="0"/>
                <a:cs typeface="Arial" panose="020B0604020202020204" pitchFamily="34" charset="0"/>
              </a:rPr>
              <a:t>your formula </a:t>
            </a:r>
            <a:r>
              <a:rPr lang="en-US" sz="1950" dirty="0">
                <a:latin typeface="Arial" panose="020B0604020202020204" pitchFamily="34" charset="0"/>
                <a:cs typeface="Arial" panose="020B0604020202020204" pitchFamily="34" charset="0"/>
              </a:rPr>
              <a:t>from part c. Do you get the </a:t>
            </a:r>
            <a:r>
              <a:rPr lang="en-US" sz="1950" dirty="0" smtClean="0">
                <a:latin typeface="Arial" panose="020B0604020202020204" pitchFamily="34" charset="0"/>
                <a:cs typeface="Arial" panose="020B0604020202020204" pitchFamily="34" charset="0"/>
              </a:rPr>
              <a:t>same answer </a:t>
            </a:r>
            <a:r>
              <a:rPr lang="en-US" sz="1950" dirty="0">
                <a:latin typeface="Arial" panose="020B0604020202020204" pitchFamily="34" charset="0"/>
                <a:cs typeface="Arial" panose="020B0604020202020204" pitchFamily="34" charset="0"/>
              </a:rPr>
              <a:t>as in part </a:t>
            </a:r>
            <a:r>
              <a:rPr lang="en-US" sz="1950" b="1" dirty="0">
                <a:latin typeface="Arial" panose="020B0604020202020204" pitchFamily="34" charset="0"/>
                <a:cs typeface="Arial" panose="020B0604020202020204" pitchFamily="34" charset="0"/>
              </a:rPr>
              <a:t>a</a:t>
            </a:r>
            <a:r>
              <a:rPr lang="en-US" sz="195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219959044"/>
      </p:ext>
    </p:extLst>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 – Algebra – Problem Solving</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a:t>
            </a:r>
            <a:endParaRPr lang="en-GB" sz="1400" b="1" dirty="0">
              <a:latin typeface="Calibri" panose="020F0502020204030204" pitchFamily="34" charset="0"/>
            </a:endParaRPr>
          </a:p>
        </p:txBody>
      </p:sp>
      <p:sp>
        <p:nvSpPr>
          <p:cNvPr id="2" name="Rectangle 1"/>
          <p:cNvSpPr/>
          <p:nvPr/>
        </p:nvSpPr>
        <p:spPr>
          <a:xfrm>
            <a:off x="247328" y="1229851"/>
            <a:ext cx="5256584" cy="5016758"/>
          </a:xfrm>
          <a:prstGeom prst="rect">
            <a:avLst/>
          </a:prstGeom>
        </p:spPr>
        <p:txBody>
          <a:bodyPr wrap="square">
            <a:spAutoFit/>
          </a:bodyPr>
          <a:lstStyle/>
          <a:p>
            <a:pPr marL="800100" indent="-800100">
              <a:buClr>
                <a:srgbClr val="C00000"/>
              </a:buClr>
              <a:buFont typeface="+mj-lt"/>
              <a:buAutoNum type="arabicPeriod" startAt="10"/>
            </a:pPr>
            <a:r>
              <a:rPr lang="en-US" sz="4000" b="1" dirty="0" smtClean="0">
                <a:solidFill>
                  <a:srgbClr val="FF0000"/>
                </a:solidFill>
                <a:latin typeface="Arial" panose="020B0604020202020204" pitchFamily="34" charset="0"/>
                <a:cs typeface="Arial" panose="020B0604020202020204" pitchFamily="34" charset="0"/>
              </a:rPr>
              <a:t>R</a:t>
            </a:r>
            <a:r>
              <a:rPr lang="en-US" sz="4000" dirty="0" smtClean="0">
                <a:latin typeface="Arial" panose="020B0604020202020204" pitchFamily="34" charset="0"/>
                <a:cs typeface="Arial" panose="020B0604020202020204" pitchFamily="34" charset="0"/>
              </a:rPr>
              <a:t> Two </a:t>
            </a:r>
            <a:r>
              <a:rPr lang="en-US" sz="4000" dirty="0">
                <a:latin typeface="Arial" panose="020B0604020202020204" pitchFamily="34" charset="0"/>
                <a:cs typeface="Arial" panose="020B0604020202020204" pitchFamily="34" charset="0"/>
              </a:rPr>
              <a:t>expressions have a highest </a:t>
            </a:r>
            <a:r>
              <a:rPr lang="en-US" sz="4000" dirty="0" smtClean="0">
                <a:latin typeface="Arial" panose="020B0604020202020204" pitchFamily="34" charset="0"/>
                <a:cs typeface="Arial" panose="020B0604020202020204" pitchFamily="34" charset="0"/>
              </a:rPr>
              <a:t>common factor </a:t>
            </a:r>
            <a:r>
              <a:rPr lang="en-US" sz="4000" dirty="0">
                <a:latin typeface="Arial" panose="020B0604020202020204" pitchFamily="34" charset="0"/>
                <a:cs typeface="Arial" panose="020B0604020202020204" pitchFamily="34" charset="0"/>
              </a:rPr>
              <a:t>of a and a lowest common </a:t>
            </a:r>
            <a:r>
              <a:rPr lang="en-US" sz="4000" dirty="0" smtClean="0">
                <a:latin typeface="Arial" panose="020B0604020202020204" pitchFamily="34" charset="0"/>
                <a:cs typeface="Arial" panose="020B0604020202020204" pitchFamily="34" charset="0"/>
              </a:rPr>
              <a:t>multiple of </a:t>
            </a:r>
            <a:r>
              <a:rPr lang="en-US" sz="4000" i="1" dirty="0" smtClean="0">
                <a:latin typeface="Arial" panose="020B0604020202020204" pitchFamily="34" charset="0"/>
                <a:cs typeface="Arial" panose="020B0604020202020204" pitchFamily="34" charset="0"/>
              </a:rPr>
              <a:t>a</a:t>
            </a:r>
            <a:r>
              <a:rPr lang="en-US" sz="4000" baseline="30000" dirty="0" smtClean="0">
                <a:latin typeface="Arial" panose="020B0604020202020204" pitchFamily="34" charset="0"/>
                <a:cs typeface="Arial" panose="020B0604020202020204" pitchFamily="34" charset="0"/>
              </a:rPr>
              <a:t>2</a:t>
            </a:r>
            <a:r>
              <a:rPr lang="en-US" sz="4000" i="1"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What </a:t>
            </a:r>
            <a:r>
              <a:rPr lang="en-US" sz="4000" dirty="0">
                <a:latin typeface="Arial" panose="020B0604020202020204" pitchFamily="34" charset="0"/>
                <a:cs typeface="Arial" panose="020B0604020202020204" pitchFamily="34" charset="0"/>
              </a:rPr>
              <a:t>could the expressions be?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1785094751"/>
      </p:ext>
    </p:extLst>
  </p:cSld>
  <p:clrMapOvr>
    <a:masterClrMapping/>
  </p:clrMapOvr>
  <p:transition advClick="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3.1 – Graphs, Tables &amp; Charts – Frequency Tables</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a:t>
            </a:r>
            <a:endParaRPr lang="en-GB" sz="1400" b="1" dirty="0">
              <a:latin typeface="Calibri" panose="020F0502020204030204" pitchFamily="34" charset="0"/>
            </a:endParaRPr>
          </a:p>
        </p:txBody>
      </p:sp>
      <p:sp>
        <p:nvSpPr>
          <p:cNvPr id="2" name="Rectangle 1"/>
          <p:cNvSpPr/>
          <p:nvPr/>
        </p:nvSpPr>
        <p:spPr>
          <a:xfrm>
            <a:off x="247328" y="1229851"/>
            <a:ext cx="5256584" cy="5516895"/>
          </a:xfrm>
          <a:prstGeom prst="rect">
            <a:avLst/>
          </a:prstGeom>
        </p:spPr>
        <p:txBody>
          <a:bodyPr wrap="square">
            <a:spAutoFit/>
          </a:bodyPr>
          <a:lstStyle/>
          <a:p>
            <a:pPr marL="514350" indent="-514350">
              <a:buClr>
                <a:srgbClr val="C00000"/>
              </a:buClr>
              <a:buFont typeface="+mj-lt"/>
              <a:buAutoNum type="arabicPeriod"/>
            </a:pPr>
            <a:r>
              <a:rPr lang="en-US" sz="2330" dirty="0" smtClean="0">
                <a:latin typeface="Arial" panose="020B0604020202020204" pitchFamily="34" charset="0"/>
                <a:cs typeface="Arial" panose="020B0604020202020204" pitchFamily="34" charset="0"/>
              </a:rPr>
              <a:t>A </a:t>
            </a:r>
            <a:r>
              <a:rPr lang="en-US" sz="2330" dirty="0">
                <a:latin typeface="Arial" panose="020B0604020202020204" pitchFamily="34" charset="0"/>
                <a:cs typeface="Arial" panose="020B0604020202020204" pitchFamily="34" charset="0"/>
              </a:rPr>
              <a:t>primary school teacher records the </a:t>
            </a:r>
            <a:r>
              <a:rPr lang="en-US" sz="2330" dirty="0" smtClean="0">
                <a:latin typeface="Arial" panose="020B0604020202020204" pitchFamily="34" charset="0"/>
                <a:cs typeface="Arial" panose="020B0604020202020204" pitchFamily="34" charset="0"/>
              </a:rPr>
              <a:t>number of </a:t>
            </a:r>
            <a:r>
              <a:rPr lang="en-US" sz="2330" dirty="0">
                <a:latin typeface="Arial" panose="020B0604020202020204" pitchFamily="34" charset="0"/>
                <a:cs typeface="Arial" panose="020B0604020202020204" pitchFamily="34" charset="0"/>
              </a:rPr>
              <a:t>pupils in each </a:t>
            </a:r>
            <a:r>
              <a:rPr lang="en-US" sz="2330" dirty="0" smtClean="0">
                <a:latin typeface="Arial" panose="020B0604020202020204" pitchFamily="34" charset="0"/>
                <a:cs typeface="Arial" panose="020B0604020202020204" pitchFamily="34" charset="0"/>
              </a:rPr>
              <a:t>class. She </a:t>
            </a:r>
            <a:r>
              <a:rPr lang="en-US" sz="2330" dirty="0">
                <a:latin typeface="Arial" panose="020B0604020202020204" pitchFamily="34" charset="0"/>
                <a:cs typeface="Arial" panose="020B0604020202020204" pitchFamily="34" charset="0"/>
              </a:rPr>
              <a:t>records the data in a table</a:t>
            </a:r>
            <a:r>
              <a:rPr lang="en-US" sz="2330" dirty="0" smtClean="0">
                <a:latin typeface="Arial" panose="020B0604020202020204" pitchFamily="34" charset="0"/>
                <a:cs typeface="Arial" panose="020B0604020202020204" pitchFamily="34" charset="0"/>
              </a:rPr>
              <a:t>.</a:t>
            </a:r>
            <a:br>
              <a:rPr lang="en-US" sz="233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330" dirty="0">
              <a:latin typeface="Arial" panose="020B0604020202020204" pitchFamily="34" charset="0"/>
              <a:cs typeface="Arial" panose="020B0604020202020204" pitchFamily="34" charset="0"/>
            </a:endParaRPr>
          </a:p>
          <a:p>
            <a:pPr>
              <a:buClr>
                <a:srgbClr val="C00000"/>
              </a:buClr>
            </a:pPr>
            <a:endParaRPr lang="en-US" sz="2330" dirty="0" smtClean="0">
              <a:latin typeface="Arial" panose="020B0604020202020204" pitchFamily="34" charset="0"/>
              <a:cs typeface="Arial" panose="020B0604020202020204" pitchFamily="34" charset="0"/>
            </a:endParaRPr>
          </a:p>
          <a:p>
            <a:pPr>
              <a:buClr>
                <a:srgbClr val="C00000"/>
              </a:buClr>
            </a:pPr>
            <a:endParaRPr lang="en-US" sz="2330" dirty="0">
              <a:latin typeface="Arial" panose="020B0604020202020204" pitchFamily="34" charset="0"/>
              <a:cs typeface="Arial" panose="020B0604020202020204" pitchFamily="34" charset="0"/>
            </a:endParaRPr>
          </a:p>
          <a:p>
            <a:pPr>
              <a:buClr>
                <a:srgbClr val="C00000"/>
              </a:buClr>
            </a:pPr>
            <a:endParaRPr lang="en-US" sz="2330" dirty="0" smtClean="0">
              <a:latin typeface="Arial" panose="020B0604020202020204" pitchFamily="34" charset="0"/>
              <a:cs typeface="Arial" panose="020B0604020202020204" pitchFamily="34" charset="0"/>
            </a:endParaRPr>
          </a:p>
          <a:p>
            <a:pPr>
              <a:buClr>
                <a:srgbClr val="C00000"/>
              </a:buClr>
            </a:pPr>
            <a:endParaRPr lang="en-US" sz="2330" dirty="0">
              <a:latin typeface="Arial" panose="020B0604020202020204" pitchFamily="34" charset="0"/>
              <a:cs typeface="Arial" panose="020B0604020202020204" pitchFamily="34" charset="0"/>
            </a:endParaRPr>
          </a:p>
          <a:p>
            <a:pPr>
              <a:buClr>
                <a:srgbClr val="C00000"/>
              </a:buClr>
            </a:pPr>
            <a:endParaRPr lang="en-US" sz="2330" dirty="0">
              <a:latin typeface="Arial" panose="020B0604020202020204" pitchFamily="34" charset="0"/>
              <a:cs typeface="Arial" panose="020B0604020202020204" pitchFamily="34" charset="0"/>
            </a:endParaRPr>
          </a:p>
          <a:p>
            <a:pPr marL="914400" indent="-400050">
              <a:buClr>
                <a:srgbClr val="C00000"/>
              </a:buClr>
              <a:buFont typeface="+mj-lt"/>
              <a:buAutoNum type="alphaLcPeriod"/>
            </a:pPr>
            <a:r>
              <a:rPr lang="en-US" sz="2330" dirty="0">
                <a:latin typeface="Arial" panose="020B0604020202020204" pitchFamily="34" charset="0"/>
                <a:cs typeface="Arial" panose="020B0604020202020204" pitchFamily="34" charset="0"/>
              </a:rPr>
              <a:t>Work out how many classes there are </a:t>
            </a:r>
            <a:r>
              <a:rPr lang="en-US" sz="2330" dirty="0" smtClean="0">
                <a:latin typeface="Arial" panose="020B0604020202020204" pitchFamily="34" charset="0"/>
                <a:cs typeface="Arial" panose="020B0604020202020204" pitchFamily="34" charset="0"/>
              </a:rPr>
              <a:t>in the </a:t>
            </a:r>
            <a:r>
              <a:rPr lang="en-US" sz="2330" dirty="0">
                <a:latin typeface="Arial" panose="020B0604020202020204" pitchFamily="34" charset="0"/>
                <a:cs typeface="Arial" panose="020B0604020202020204" pitchFamily="34" charset="0"/>
              </a:rPr>
              <a:t>school.</a:t>
            </a:r>
          </a:p>
          <a:p>
            <a:pPr marL="914400" indent="-400050">
              <a:buClr>
                <a:srgbClr val="C00000"/>
              </a:buClr>
              <a:buFont typeface="+mj-lt"/>
              <a:buAutoNum type="alphaLcPeriod"/>
            </a:pPr>
            <a:r>
              <a:rPr lang="en-US" sz="2330" dirty="0" smtClean="0">
                <a:latin typeface="Arial" panose="020B0604020202020204" pitchFamily="34" charset="0"/>
                <a:cs typeface="Arial" panose="020B0604020202020204" pitchFamily="34" charset="0"/>
              </a:rPr>
              <a:t>Work </a:t>
            </a:r>
            <a:r>
              <a:rPr lang="en-US" sz="2330" dirty="0">
                <a:latin typeface="Arial" panose="020B0604020202020204" pitchFamily="34" charset="0"/>
                <a:cs typeface="Arial" panose="020B0604020202020204" pitchFamily="34" charset="0"/>
              </a:rPr>
              <a:t>out the total number of pupils in </a:t>
            </a:r>
            <a:r>
              <a:rPr lang="en-US" sz="2330" dirty="0" smtClean="0">
                <a:latin typeface="Arial" panose="020B0604020202020204" pitchFamily="34" charset="0"/>
                <a:cs typeface="Arial" panose="020B0604020202020204" pitchFamily="34" charset="0"/>
              </a:rPr>
              <a:t>the school</a:t>
            </a:r>
            <a:r>
              <a:rPr lang="en-US" sz="2330" dirty="0">
                <a:latin typeface="Arial" panose="020B0604020202020204" pitchFamily="34"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1383255295"/>
              </p:ext>
            </p:extLst>
          </p:nvPr>
        </p:nvGraphicFramePr>
        <p:xfrm>
          <a:off x="274018" y="2780928"/>
          <a:ext cx="5229894" cy="2468880"/>
        </p:xfrm>
        <a:graphic>
          <a:graphicData uri="http://schemas.openxmlformats.org/drawingml/2006/table">
            <a:tbl>
              <a:tblPr firstRow="1" bandRow="1">
                <a:tableStyleId>{5C22544A-7EE6-4342-B048-85BDC9FD1C3A}</a:tableStyleId>
              </a:tblPr>
              <a:tblGrid>
                <a:gridCol w="2785814"/>
                <a:gridCol w="2444080"/>
              </a:tblGrid>
              <a:tr h="688965">
                <a:tc>
                  <a:txBody>
                    <a:bodyPr/>
                    <a:lstStyle/>
                    <a:p>
                      <a:r>
                        <a:rPr lang="en-US" sz="2200" dirty="0" smtClean="0">
                          <a:latin typeface="Arial" panose="020B0604020202020204" pitchFamily="34" charset="0"/>
                          <a:cs typeface="Arial" panose="020B0604020202020204" pitchFamily="34" charset="0"/>
                        </a:rPr>
                        <a:t>Number of pupils</a:t>
                      </a:r>
                      <a:r>
                        <a:rPr lang="en-US" sz="2200" baseline="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in a class</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Number of classes</a:t>
                      </a:r>
                      <a:endParaRPr lang="en-US" sz="2200" dirty="0">
                        <a:latin typeface="Arial" panose="020B0604020202020204" pitchFamily="34" charset="0"/>
                        <a:cs typeface="Arial" panose="020B0604020202020204" pitchFamily="34" charset="0"/>
                      </a:endParaRPr>
                    </a:p>
                  </a:txBody>
                  <a:tcPr/>
                </a:tc>
              </a:tr>
              <a:tr h="385821">
                <a:tc>
                  <a:txBody>
                    <a:bodyPr/>
                    <a:lstStyle/>
                    <a:p>
                      <a:pPr algn="ctr"/>
                      <a:r>
                        <a:rPr lang="en-US" sz="2200" dirty="0" smtClean="0">
                          <a:latin typeface="Arial" panose="020B0604020202020204" pitchFamily="34" charset="0"/>
                          <a:cs typeface="Arial" panose="020B0604020202020204" pitchFamily="34" charset="0"/>
                        </a:rPr>
                        <a:t>28</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4</a:t>
                      </a:r>
                      <a:endParaRPr lang="en-US" sz="2200" dirty="0">
                        <a:latin typeface="Arial" panose="020B0604020202020204" pitchFamily="34" charset="0"/>
                        <a:cs typeface="Arial" panose="020B0604020202020204" pitchFamily="34" charset="0"/>
                      </a:endParaRPr>
                    </a:p>
                  </a:txBody>
                  <a:tcPr/>
                </a:tc>
              </a:tr>
              <a:tr h="385821">
                <a:tc>
                  <a:txBody>
                    <a:bodyPr/>
                    <a:lstStyle/>
                    <a:p>
                      <a:pPr algn="ctr"/>
                      <a:r>
                        <a:rPr lang="en-US" sz="2200" dirty="0" smtClean="0">
                          <a:latin typeface="Arial" panose="020B0604020202020204" pitchFamily="34" charset="0"/>
                          <a:cs typeface="Arial" panose="020B0604020202020204" pitchFamily="34" charset="0"/>
                        </a:rPr>
                        <a:t>29</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1</a:t>
                      </a:r>
                      <a:endParaRPr lang="en-US" sz="2200" dirty="0">
                        <a:latin typeface="Arial" panose="020B0604020202020204" pitchFamily="34" charset="0"/>
                        <a:cs typeface="Arial" panose="020B0604020202020204" pitchFamily="34" charset="0"/>
                      </a:endParaRPr>
                    </a:p>
                  </a:txBody>
                  <a:tcPr/>
                </a:tc>
              </a:tr>
              <a:tr h="385821">
                <a:tc>
                  <a:txBody>
                    <a:bodyPr/>
                    <a:lstStyle/>
                    <a:p>
                      <a:pPr algn="ctr"/>
                      <a:r>
                        <a:rPr lang="en-US" sz="2200" dirty="0" smtClean="0">
                          <a:latin typeface="Arial" panose="020B0604020202020204" pitchFamily="34" charset="0"/>
                          <a:cs typeface="Arial" panose="020B0604020202020204" pitchFamily="34" charset="0"/>
                        </a:rPr>
                        <a:t>30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a:txBody>
                  <a:tcPr/>
                </a:tc>
              </a:tr>
              <a:tr h="385821">
                <a:tc>
                  <a:txBody>
                    <a:bodyPr/>
                    <a:lstStyle/>
                    <a:p>
                      <a:pPr algn="ctr"/>
                      <a:r>
                        <a:rPr lang="en-US" sz="2200" dirty="0" smtClean="0">
                          <a:latin typeface="Arial" panose="020B0604020202020204" pitchFamily="34" charset="0"/>
                          <a:cs typeface="Arial" panose="020B0604020202020204" pitchFamily="34" charset="0"/>
                        </a:rPr>
                        <a:t>31</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1101490240"/>
      </p:ext>
    </p:extLst>
  </p:cSld>
  <p:clrMapOvr>
    <a:masterClrMapping/>
  </p:clrMapOvr>
  <p:transition advClick="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3.1 – Graphs, Tables &amp; Charts – Frequency Tables</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a:t>
            </a:r>
            <a:endParaRPr lang="en-GB" sz="1400" b="1" dirty="0">
              <a:latin typeface="Calibri" panose="020F0502020204030204" pitchFamily="34" charset="0"/>
            </a:endParaRPr>
          </a:p>
        </p:txBody>
      </p:sp>
      <p:sp>
        <p:nvSpPr>
          <p:cNvPr id="2" name="Rectangle 1"/>
          <p:cNvSpPr/>
          <p:nvPr/>
        </p:nvSpPr>
        <p:spPr>
          <a:xfrm>
            <a:off x="247328" y="1229851"/>
            <a:ext cx="5256584" cy="4524315"/>
          </a:xfrm>
          <a:prstGeom prst="rect">
            <a:avLst/>
          </a:prstGeom>
        </p:spPr>
        <p:txBody>
          <a:bodyPr wrap="square">
            <a:spAutoFit/>
          </a:bodyPr>
          <a:lstStyle/>
          <a:p>
            <a:pPr marL="514350" indent="-514350">
              <a:buClr>
                <a:srgbClr val="C00000"/>
              </a:buClr>
              <a:buFont typeface="+mj-lt"/>
              <a:buAutoNum type="arabicPeriod" startAt="2"/>
            </a:pPr>
            <a:r>
              <a:rPr lang="en-US" sz="2800" dirty="0">
                <a:latin typeface="Arial" panose="020B0604020202020204" pitchFamily="34" charset="0"/>
                <a:cs typeface="Arial" panose="020B0604020202020204" pitchFamily="34" charset="0"/>
              </a:rPr>
              <a:t>A swimming pool records the ages of </a:t>
            </a:r>
            <a:r>
              <a:rPr lang="en-US" sz="2800" dirty="0" smtClean="0">
                <a:latin typeface="Arial" panose="020B0604020202020204" pitchFamily="34" charset="0"/>
                <a:cs typeface="Arial" panose="020B0604020202020204" pitchFamily="34" charset="0"/>
              </a:rPr>
              <a:t>people at </a:t>
            </a:r>
            <a:r>
              <a:rPr lang="en-US" sz="2800" dirty="0">
                <a:latin typeface="Arial" panose="020B0604020202020204" pitchFamily="34" charset="0"/>
                <a:cs typeface="Arial" panose="020B0604020202020204" pitchFamily="34" charset="0"/>
              </a:rPr>
              <a:t>an 11—18s' </a:t>
            </a:r>
            <a:r>
              <a:rPr lang="en-US" sz="2800" dirty="0" smtClean="0">
                <a:latin typeface="Arial" panose="020B0604020202020204" pitchFamily="34" charset="0"/>
                <a:cs typeface="Arial" panose="020B0604020202020204" pitchFamily="34" charset="0"/>
              </a:rPr>
              <a:t>evening.</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12,15</a:t>
            </a:r>
            <a:r>
              <a:rPr lang="en-US" sz="2800" dirty="0">
                <a:latin typeface="Arial" panose="020B0604020202020204" pitchFamily="34" charset="0"/>
                <a:cs typeface="Arial" panose="020B0604020202020204" pitchFamily="34" charset="0"/>
              </a:rPr>
              <a:t>, 17, 13, 14, 16, 16, 11, 11, 13, 15, 16, </a:t>
            </a:r>
            <a:r>
              <a:rPr lang="en-US" sz="2800" dirty="0" smtClean="0">
                <a:latin typeface="Arial" panose="020B0604020202020204" pitchFamily="34" charset="0"/>
                <a:cs typeface="Arial" panose="020B0604020202020204" pitchFamily="34" charset="0"/>
              </a:rPr>
              <a:t>15, 16</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17</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Copy </a:t>
            </a:r>
            <a:r>
              <a:rPr lang="en-US" sz="2800" dirty="0">
                <a:latin typeface="Arial" panose="020B0604020202020204" pitchFamily="34" charset="0"/>
                <a:cs typeface="Arial" panose="020B0604020202020204" pitchFamily="34" charset="0"/>
              </a:rPr>
              <a:t>and complete the grouped </a:t>
            </a:r>
            <a:r>
              <a:rPr lang="en-US" sz="2800" dirty="0" smtClean="0">
                <a:latin typeface="Arial" panose="020B0604020202020204" pitchFamily="34" charset="0"/>
                <a:cs typeface="Arial" panose="020B0604020202020204" pitchFamily="34" charset="0"/>
              </a:rPr>
              <a:t>frequency table</a:t>
            </a:r>
            <a:r>
              <a:rPr lang="en-US" sz="2800" dirty="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a:buClr>
                <a:srgbClr val="C00000"/>
              </a:buClr>
            </a:pPr>
            <a:endParaRPr lang="en-US" sz="2800" dirty="0" smtClean="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22325553"/>
              </p:ext>
            </p:extLst>
          </p:nvPr>
        </p:nvGraphicFramePr>
        <p:xfrm>
          <a:off x="274018" y="4353907"/>
          <a:ext cx="5229894" cy="2243445"/>
        </p:xfrm>
        <a:graphic>
          <a:graphicData uri="http://schemas.openxmlformats.org/drawingml/2006/table">
            <a:tbl>
              <a:tblPr firstRow="1" bandRow="1">
                <a:tableStyleId>{5C22544A-7EE6-4342-B048-85BDC9FD1C3A}</a:tableStyleId>
              </a:tblPr>
              <a:tblGrid>
                <a:gridCol w="2137742"/>
                <a:gridCol w="1008112"/>
                <a:gridCol w="2084040"/>
              </a:tblGrid>
              <a:tr h="688965">
                <a:tc>
                  <a:txBody>
                    <a:bodyPr/>
                    <a:lstStyle/>
                    <a:p>
                      <a:r>
                        <a:rPr lang="en-US" sz="2800" dirty="0" smtClean="0">
                          <a:latin typeface="Arial" panose="020B0604020202020204" pitchFamily="34" charset="0"/>
                          <a:cs typeface="Arial" panose="020B0604020202020204" pitchFamily="34" charset="0"/>
                        </a:rPr>
                        <a:t>Age (years)</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smtClean="0">
                          <a:latin typeface="Arial" panose="020B0604020202020204" pitchFamily="34" charset="0"/>
                          <a:cs typeface="Arial" panose="020B0604020202020204" pitchFamily="34" charset="0"/>
                        </a:rPr>
                        <a:t>Tally</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smtClean="0">
                          <a:latin typeface="Arial" panose="020B0604020202020204" pitchFamily="34" charset="0"/>
                          <a:cs typeface="Arial" panose="020B0604020202020204" pitchFamily="34" charset="0"/>
                        </a:rPr>
                        <a:t>Frequency</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5821">
                <a:tc>
                  <a:txBody>
                    <a:bodyPr/>
                    <a:lstStyle/>
                    <a:p>
                      <a:pPr algn="ctr"/>
                      <a:r>
                        <a:rPr lang="en-US" sz="2800" dirty="0" smtClean="0">
                          <a:latin typeface="Arial" panose="020B0604020202020204" pitchFamily="34" charset="0"/>
                          <a:cs typeface="Arial" panose="020B0604020202020204" pitchFamily="34" charset="0"/>
                        </a:rPr>
                        <a:t>11-12</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91">
                <a:tc>
                  <a:txBody>
                    <a:bodyPr/>
                    <a:lstStyle/>
                    <a:p>
                      <a:pPr algn="ctr"/>
                      <a:r>
                        <a:rPr lang="en-US" sz="2800" dirty="0" smtClean="0">
                          <a:latin typeface="Arial" panose="020B0604020202020204" pitchFamily="34" charset="0"/>
                          <a:cs typeface="Arial" panose="020B0604020202020204" pitchFamily="34" charset="0"/>
                        </a:rPr>
                        <a:t>13.14</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91">
                <a:tc>
                  <a:txBody>
                    <a:bodyPr/>
                    <a:lstStyle/>
                    <a:p>
                      <a:pPr algn="ctr"/>
                      <a:r>
                        <a:rPr lang="en-US" sz="2800" dirty="0" smtClean="0">
                          <a:latin typeface="Arial" panose="020B0604020202020204" pitchFamily="34" charset="0"/>
                          <a:cs typeface="Arial" panose="020B0604020202020204" pitchFamily="34" charset="0"/>
                        </a:rPr>
                        <a:t>Etc.</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2725373886"/>
      </p:ext>
    </p:extLst>
  </p:cSld>
  <p:clrMapOvr>
    <a:masterClrMapping/>
  </p:clrMapOvr>
  <p:transition advClick="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3.1 – Graphs, Tables &amp; Charts – Frequency Tables</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a:t>
            </a:r>
            <a:endParaRPr lang="en-GB" sz="1400" b="1" dirty="0">
              <a:latin typeface="Calibri" panose="020F0502020204030204" pitchFamily="34" charset="0"/>
            </a:endParaRPr>
          </a:p>
        </p:txBody>
      </p:sp>
      <p:sp>
        <p:nvSpPr>
          <p:cNvPr id="2" name="Rectangle 1"/>
          <p:cNvSpPr/>
          <p:nvPr/>
        </p:nvSpPr>
        <p:spPr>
          <a:xfrm>
            <a:off x="247328" y="1229851"/>
            <a:ext cx="5256584" cy="2062103"/>
          </a:xfrm>
          <a:prstGeom prst="rect">
            <a:avLst/>
          </a:prstGeom>
        </p:spPr>
        <p:txBody>
          <a:bodyPr wrap="square">
            <a:spAutoFit/>
          </a:bodyPr>
          <a:lstStyle/>
          <a:p>
            <a:pPr marL="514350" indent="-514350">
              <a:buClr>
                <a:srgbClr val="C00000"/>
              </a:buClr>
              <a:buFont typeface="+mj-lt"/>
              <a:buAutoNum type="arabicPeriod" startAt="3"/>
              <a:tabLst>
                <a:tab pos="3028950" algn="l"/>
              </a:tabLst>
            </a:pPr>
            <a:r>
              <a:rPr lang="en-US" sz="3200" dirty="0">
                <a:latin typeface="Arial" panose="020B0604020202020204" pitchFamily="34" charset="0"/>
                <a:cs typeface="Arial" panose="020B0604020202020204" pitchFamily="34" charset="0"/>
              </a:rPr>
              <a:t>For each inequality, list the numbers in </a:t>
            </a:r>
            <a:r>
              <a:rPr lang="en-US" sz="3200" dirty="0" smtClean="0">
                <a:latin typeface="Arial" panose="020B0604020202020204" pitchFamily="34" charset="0"/>
                <a:cs typeface="Arial" panose="020B0604020202020204" pitchFamily="34" charset="0"/>
              </a:rPr>
              <a:t>the cloud </a:t>
            </a:r>
            <a:r>
              <a:rPr lang="en-US" sz="3200" dirty="0">
                <a:latin typeface="Arial" panose="020B0604020202020204" pitchFamily="34" charset="0"/>
                <a:cs typeface="Arial" panose="020B0604020202020204" pitchFamily="34" charset="0"/>
              </a:rPr>
              <a:t>that </a:t>
            </a:r>
            <a:r>
              <a:rPr lang="en-US" sz="3200" dirty="0" smtClean="0">
                <a:latin typeface="Arial" panose="020B0604020202020204" pitchFamily="34" charset="0"/>
                <a:cs typeface="Arial" panose="020B0604020202020204" pitchFamily="34" charset="0"/>
              </a:rPr>
              <a:t>belong </a:t>
            </a:r>
            <a:r>
              <a:rPr lang="en-US" sz="3200" dirty="0">
                <a:latin typeface="Arial" panose="020B0604020202020204" pitchFamily="34" charset="0"/>
                <a:cs typeface="Arial" panose="020B0604020202020204" pitchFamily="34" charset="0"/>
              </a:rPr>
              <a:t>to </a:t>
            </a:r>
            <a:r>
              <a:rPr lang="en-US" sz="3200" dirty="0" smtClean="0">
                <a:latin typeface="Arial" panose="020B0604020202020204" pitchFamily="34" charset="0"/>
                <a:cs typeface="Arial" panose="020B0604020202020204" pitchFamily="34" charset="0"/>
              </a:rPr>
              <a:t>it.</a:t>
            </a:r>
            <a:br>
              <a:rPr lang="en-US" sz="3200" dirty="0" smtClean="0">
                <a:latin typeface="Arial" panose="020B0604020202020204" pitchFamily="34" charset="0"/>
                <a:cs typeface="Arial" panose="020B0604020202020204" pitchFamily="34" charset="0"/>
              </a:rPr>
            </a:br>
            <a:r>
              <a:rPr lang="en-US" sz="3200" b="1"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3 &lt; x </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l 0 </a:t>
            </a:r>
            <a:r>
              <a:rPr lang="en-US" sz="3200" dirty="0" smtClean="0">
                <a:latin typeface="Arial" panose="020B0604020202020204" pitchFamily="34" charset="0"/>
                <a:cs typeface="Arial" panose="020B0604020202020204" pitchFamily="34" charset="0"/>
              </a:rPr>
              <a:t>	</a:t>
            </a:r>
            <a:r>
              <a:rPr lang="en-US" sz="3200" b="1"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3 ≤</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x &lt; 9</a:t>
            </a:r>
            <a:endParaRPr lang="en-US" sz="32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251520" y="3718084"/>
            <a:ext cx="5269438" cy="273525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1219769527"/>
      </p:ext>
    </p:extLst>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3.1 – Graphs, Tables &amp; Charts – Frequency Tables</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a:t>
            </a:r>
            <a:endParaRPr lang="en-GB" sz="1400" b="1" dirty="0">
              <a:latin typeface="Calibri" panose="020F0502020204030204" pitchFamily="34" charset="0"/>
            </a:endParaRPr>
          </a:p>
        </p:txBody>
      </p:sp>
      <p:sp>
        <p:nvSpPr>
          <p:cNvPr id="2" name="Rectangle 1"/>
          <p:cNvSpPr/>
          <p:nvPr/>
        </p:nvSpPr>
        <p:spPr>
          <a:xfrm>
            <a:off x="247328" y="1229851"/>
            <a:ext cx="5256584" cy="2862322"/>
          </a:xfrm>
          <a:prstGeom prst="rect">
            <a:avLst/>
          </a:prstGeom>
        </p:spPr>
        <p:txBody>
          <a:bodyPr wrap="square">
            <a:spAutoFit/>
          </a:bodyPr>
          <a:lstStyle/>
          <a:p>
            <a:pPr marL="339725" indent="-339725">
              <a:buClr>
                <a:srgbClr val="C00000"/>
              </a:buClr>
              <a:buFont typeface="+mj-lt"/>
              <a:buAutoNum type="arabicPeriod" startAt="4"/>
              <a:tabLst>
                <a:tab pos="3028950" algn="l"/>
              </a:tabLst>
            </a:pPr>
            <a:r>
              <a:rPr lang="en-US" sz="2000" dirty="0">
                <a:latin typeface="Arial" panose="020B0604020202020204" pitchFamily="34" charset="0"/>
                <a:cs typeface="Arial" panose="020B0604020202020204" pitchFamily="34" charset="0"/>
              </a:rPr>
              <a:t>A Pilates instructor records the ages </a:t>
            </a:r>
            <a:r>
              <a:rPr lang="en-US" sz="2000" dirty="0" smtClean="0">
                <a:latin typeface="Arial" panose="020B0604020202020204" pitchFamily="34" charset="0"/>
                <a:cs typeface="Arial" panose="020B0604020202020204" pitchFamily="34" charset="0"/>
              </a:rPr>
              <a:t>of people </a:t>
            </a:r>
            <a:r>
              <a:rPr lang="en-US" sz="2000" dirty="0">
                <a:latin typeface="Arial" panose="020B0604020202020204" pitchFamily="34" charset="0"/>
                <a:cs typeface="Arial" panose="020B0604020202020204" pitchFamily="34" charset="0"/>
              </a:rPr>
              <a:t>in the </a:t>
            </a:r>
            <a:r>
              <a:rPr lang="en-US" sz="2000" dirty="0" smtClean="0">
                <a:latin typeface="Arial" panose="020B0604020202020204" pitchFamily="34" charset="0"/>
                <a:cs typeface="Arial" panose="020B0604020202020204" pitchFamily="34" charset="0"/>
              </a:rPr>
              <a:t>class: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27</a:t>
            </a:r>
            <a:r>
              <a:rPr lang="en-US" sz="2000" dirty="0">
                <a:latin typeface="Arial" panose="020B0604020202020204" pitchFamily="34" charset="0"/>
                <a:cs typeface="Arial" panose="020B0604020202020204" pitchFamily="34" charset="0"/>
              </a:rPr>
              <a:t>, 32, 34, 25, 37, 42, 49, 17, 19, 25, 52, 18, </a:t>
            </a:r>
            <a:r>
              <a:rPr lang="en-US" sz="2000" dirty="0" smtClean="0">
                <a:latin typeface="Arial" panose="020B0604020202020204" pitchFamily="34" charset="0"/>
                <a:cs typeface="Arial" panose="020B0604020202020204" pitchFamily="34" charset="0"/>
              </a:rPr>
              <a:t>22, 41</a:t>
            </a:r>
            <a:r>
              <a:rPr lang="en-US" sz="2000" dirty="0">
                <a:latin typeface="Arial" panose="020B0604020202020204" pitchFamily="34" charset="0"/>
                <a:cs typeface="Arial" panose="020B0604020202020204" pitchFamily="34" charset="0"/>
              </a:rPr>
              <a:t>, 54, 45, 44, 38, 19, 22</a:t>
            </a:r>
          </a:p>
          <a:p>
            <a:pPr marL="738188" indent="-398463">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Copy </a:t>
            </a:r>
            <a:r>
              <a:rPr lang="en-US" sz="2000" dirty="0">
                <a:latin typeface="Arial" panose="020B0604020202020204" pitchFamily="34" charset="0"/>
                <a:cs typeface="Arial" panose="020B0604020202020204" pitchFamily="34" charset="0"/>
              </a:rPr>
              <a:t>and complete the grouped </a:t>
            </a:r>
            <a:r>
              <a:rPr lang="en-US" sz="2000" dirty="0" smtClean="0">
                <a:latin typeface="Arial" panose="020B0604020202020204" pitchFamily="34" charset="0"/>
                <a:cs typeface="Arial" panose="020B0604020202020204" pitchFamily="34" charset="0"/>
              </a:rPr>
              <a:t>frequency table </a:t>
            </a:r>
            <a:r>
              <a:rPr lang="en-US" sz="2000" dirty="0">
                <a:latin typeface="Arial" panose="020B0604020202020204" pitchFamily="34" charset="0"/>
                <a:cs typeface="Arial" panose="020B0604020202020204" pitchFamily="34" charset="0"/>
              </a:rPr>
              <a:t>for this data.</a:t>
            </a:r>
          </a:p>
          <a:p>
            <a:pPr marL="738188" indent="-398463">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least common age group?</a:t>
            </a:r>
          </a:p>
          <a:p>
            <a:pPr marL="738188" indent="-398463">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many people are aged 25 or more?</a:t>
            </a:r>
            <a:endParaRPr lang="en-US" sz="20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644653587"/>
              </p:ext>
            </p:extLst>
          </p:nvPr>
        </p:nvGraphicFramePr>
        <p:xfrm>
          <a:off x="274018" y="4277479"/>
          <a:ext cx="5229894" cy="2319873"/>
        </p:xfrm>
        <a:graphic>
          <a:graphicData uri="http://schemas.openxmlformats.org/drawingml/2006/table">
            <a:tbl>
              <a:tblPr firstRow="1" bandRow="1">
                <a:tableStyleId>{5C22544A-7EE6-4342-B048-85BDC9FD1C3A}</a:tableStyleId>
              </a:tblPr>
              <a:tblGrid>
                <a:gridCol w="2137742"/>
                <a:gridCol w="1008112"/>
                <a:gridCol w="2084040"/>
              </a:tblGrid>
              <a:tr h="443245">
                <a:tc>
                  <a:txBody>
                    <a:bodyPr/>
                    <a:lstStyle/>
                    <a:p>
                      <a:r>
                        <a:rPr lang="en-US" sz="2400" dirty="0" smtClean="0">
                          <a:latin typeface="Arial" panose="020B0604020202020204" pitchFamily="34" charset="0"/>
                          <a:cs typeface="Arial" panose="020B0604020202020204" pitchFamily="34" charset="0"/>
                        </a:rPr>
                        <a:t>Age </a:t>
                      </a:r>
                      <a:r>
                        <a:rPr lang="en-US" sz="2400" i="1" dirty="0" smtClean="0">
                          <a:latin typeface="Arial" panose="020B0604020202020204" pitchFamily="34" charset="0"/>
                          <a:cs typeface="Arial" panose="020B0604020202020204" pitchFamily="34" charset="0"/>
                        </a:rPr>
                        <a:t>a </a:t>
                      </a:r>
                      <a:r>
                        <a:rPr lang="en-US" sz="2400" dirty="0" smtClean="0">
                          <a:latin typeface="Arial" panose="020B0604020202020204" pitchFamily="34" charset="0"/>
                          <a:cs typeface="Arial" panose="020B0604020202020204" pitchFamily="34" charset="0"/>
                        </a:rPr>
                        <a:t>(years)</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Tally</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Frequency</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5821">
                <a:tc>
                  <a:txBody>
                    <a:bodyPr/>
                    <a:lstStyle/>
                    <a:p>
                      <a:pPr algn="ctr"/>
                      <a:r>
                        <a:rPr lang="en-US" sz="2400" dirty="0" smtClean="0">
                          <a:latin typeface="Arial" panose="020B0604020202020204" pitchFamily="34" charset="0"/>
                          <a:cs typeface="Arial" panose="020B0604020202020204" pitchFamily="34" charset="0"/>
                        </a:rPr>
                        <a:t>15 ≤ a &lt; 25</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91">
                <a:tc>
                  <a:txBody>
                    <a:bodyPr/>
                    <a:lstStyle/>
                    <a:p>
                      <a:pPr algn="ctr"/>
                      <a:r>
                        <a:rPr lang="en-US" sz="2400" dirty="0" smtClean="0">
                          <a:latin typeface="Arial" panose="020B0604020202020204" pitchFamily="34" charset="0"/>
                          <a:cs typeface="Arial" panose="020B0604020202020204" pitchFamily="34" charset="0"/>
                        </a:rPr>
                        <a:t>25 ≤ a &lt; 35</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91">
                <a:tc>
                  <a:txBody>
                    <a:bodyPr/>
                    <a:lstStyle/>
                    <a:p>
                      <a:pPr algn="ctr"/>
                      <a:r>
                        <a:rPr lang="en-US" sz="2400" dirty="0" smtClean="0">
                          <a:latin typeface="Arial" panose="020B0604020202020204" pitchFamily="34" charset="0"/>
                          <a:cs typeface="Arial" panose="020B0604020202020204" pitchFamily="34" charset="0"/>
                        </a:rPr>
                        <a:t>35 ≤ a &lt; 45</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91">
                <a:tc>
                  <a:txBody>
                    <a:bodyPr/>
                    <a:lstStyle/>
                    <a:p>
                      <a:pPr algn="ctr"/>
                      <a:r>
                        <a:rPr lang="en-US" sz="2400" dirty="0" smtClean="0">
                          <a:latin typeface="Arial" panose="020B0604020202020204" pitchFamily="34" charset="0"/>
                          <a:cs typeface="Arial" panose="020B0604020202020204" pitchFamily="34" charset="0"/>
                        </a:rPr>
                        <a:t>45 ≤ a &lt; 55</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04781571"/>
      </p:ext>
    </p:extLst>
  </p:cSld>
  <p:clrMapOvr>
    <a:masterClrMapping/>
  </p:clrMapOvr>
  <p:transition advClick="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3.1 – Graphs, Tables &amp; Charts – Frequency Tables</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a:t>
            </a:r>
            <a:endParaRPr lang="en-GB" sz="1400" b="1" dirty="0">
              <a:latin typeface="Calibri" panose="020F0502020204030204" pitchFamily="34" charset="0"/>
            </a:endParaRPr>
          </a:p>
        </p:txBody>
      </p:sp>
      <p:sp>
        <p:nvSpPr>
          <p:cNvPr id="2" name="Rectangle 1"/>
          <p:cNvSpPr/>
          <p:nvPr/>
        </p:nvSpPr>
        <p:spPr>
          <a:xfrm>
            <a:off x="247328" y="1196752"/>
            <a:ext cx="5256584" cy="5016758"/>
          </a:xfrm>
          <a:prstGeom prst="rect">
            <a:avLst/>
          </a:prstGeom>
        </p:spPr>
        <p:txBody>
          <a:bodyPr wrap="square">
            <a:spAutoFit/>
          </a:bodyPr>
          <a:lstStyle/>
          <a:p>
            <a:pPr marL="400050" indent="-400050">
              <a:buClr>
                <a:srgbClr val="C00000"/>
              </a:buClr>
              <a:buFont typeface="+mj-lt"/>
              <a:buAutoNum type="arabicPeriod" startAt="5"/>
              <a:tabLst>
                <a:tab pos="3028950" algn="l"/>
              </a:tabLst>
            </a:pPr>
            <a:r>
              <a:rPr lang="en-US" sz="3200" dirty="0">
                <a:latin typeface="Arial" panose="020B0604020202020204" pitchFamily="34" charset="0"/>
                <a:cs typeface="Arial" panose="020B0604020202020204" pitchFamily="34" charset="0"/>
              </a:rPr>
              <a:t>Alice measured the heights </a:t>
            </a:r>
            <a:r>
              <a:rPr lang="en-US" sz="3200" dirty="0" smtClean="0">
                <a:latin typeface="Arial" panose="020B0604020202020204" pitchFamily="34" charset="0"/>
                <a:cs typeface="Arial" panose="020B0604020202020204" pitchFamily="34" charset="0"/>
              </a:rPr>
              <a:t>of 15 </a:t>
            </a:r>
            <a:r>
              <a:rPr lang="en-US" sz="3200" dirty="0">
                <a:latin typeface="Arial" panose="020B0604020202020204" pitchFamily="34" charset="0"/>
                <a:cs typeface="Arial" panose="020B0604020202020204" pitchFamily="34" charset="0"/>
              </a:rPr>
              <a:t>seedlings to the nearest </a:t>
            </a:r>
            <a:r>
              <a:rPr lang="en-US" sz="3200" dirty="0" smtClean="0">
                <a:latin typeface="Arial" panose="020B0604020202020204" pitchFamily="34" charset="0"/>
                <a:cs typeface="Arial" panose="020B0604020202020204" pitchFamily="34" charset="0"/>
              </a:rPr>
              <a:t>mm:</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15,17,19,13,14,16,17,21,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17</a:t>
            </a:r>
            <a:r>
              <a:rPr lang="en-US" sz="3200" dirty="0">
                <a:latin typeface="Arial" panose="020B0604020202020204" pitchFamily="34" charset="0"/>
                <a:cs typeface="Arial" panose="020B0604020202020204" pitchFamily="34" charset="0"/>
              </a:rPr>
              <a:t>, 18, 19, 18, 19, 12, 17</a:t>
            </a:r>
          </a:p>
          <a:p>
            <a:pPr marL="857250" indent="-400050">
              <a:buClr>
                <a:srgbClr val="C00000"/>
              </a:buClr>
              <a:buFont typeface="+mj-lt"/>
              <a:buAutoNum type="alphaLcPeriod"/>
              <a:tabLst>
                <a:tab pos="3028950" algn="l"/>
              </a:tabLst>
            </a:pPr>
            <a:r>
              <a:rPr lang="en-US" sz="3200" dirty="0" smtClean="0">
                <a:latin typeface="Arial" panose="020B0604020202020204" pitchFamily="34" charset="0"/>
                <a:cs typeface="Arial" panose="020B0604020202020204" pitchFamily="34" charset="0"/>
              </a:rPr>
              <a:t>Is </a:t>
            </a:r>
            <a:r>
              <a:rPr lang="en-US" sz="3200" dirty="0">
                <a:latin typeface="Arial" panose="020B0604020202020204" pitchFamily="34" charset="0"/>
                <a:cs typeface="Arial" panose="020B0604020202020204" pitchFamily="34" charset="0"/>
              </a:rPr>
              <a:t>this data discrete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or continuous</a:t>
            </a:r>
            <a:r>
              <a:rPr lang="en-US" sz="3200" dirty="0">
                <a:latin typeface="Arial" panose="020B0604020202020204" pitchFamily="34" charset="0"/>
                <a:cs typeface="Arial" panose="020B0604020202020204" pitchFamily="34" charset="0"/>
              </a:rPr>
              <a:t>?</a:t>
            </a:r>
          </a:p>
          <a:p>
            <a:pPr marL="857250" indent="-400050">
              <a:buClr>
                <a:srgbClr val="C00000"/>
              </a:buClr>
              <a:buFont typeface="+mj-lt"/>
              <a:buAutoNum type="alphaLcPeriod"/>
              <a:tabLst>
                <a:tab pos="3028950" algn="l"/>
              </a:tabLst>
            </a:pPr>
            <a:r>
              <a:rPr lang="en-US" sz="3200" dirty="0" smtClean="0">
                <a:latin typeface="Arial" panose="020B0604020202020204" pitchFamily="34" charset="0"/>
                <a:cs typeface="Arial" panose="020B0604020202020204" pitchFamily="34" charset="0"/>
              </a:rPr>
              <a:t>Design </a:t>
            </a:r>
            <a:r>
              <a:rPr lang="en-US" sz="3200" dirty="0">
                <a:latin typeface="Arial" panose="020B0604020202020204" pitchFamily="34" charset="0"/>
                <a:cs typeface="Arial" panose="020B0604020202020204" pitchFamily="34" charset="0"/>
              </a:rPr>
              <a:t>and complete a suitable </a:t>
            </a:r>
            <a:r>
              <a:rPr lang="en-US" sz="3200" dirty="0" smtClean="0">
                <a:latin typeface="Arial" panose="020B0604020202020204" pitchFamily="34" charset="0"/>
                <a:cs typeface="Arial" panose="020B0604020202020204" pitchFamily="34" charset="0"/>
              </a:rPr>
              <a:t>grouped frequency </a:t>
            </a:r>
            <a:r>
              <a:rPr lang="en-US" sz="3200" dirty="0">
                <a:latin typeface="Arial" panose="020B0604020202020204" pitchFamily="34" charset="0"/>
                <a:cs typeface="Arial" panose="020B0604020202020204" pitchFamily="34" charset="0"/>
              </a:rPr>
              <a:t>table.</a:t>
            </a:r>
          </a:p>
        </p:txBody>
      </p:sp>
      <p:pic>
        <p:nvPicPr>
          <p:cNvPr id="3" name="Picture 2"/>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4249454" y="5301208"/>
            <a:ext cx="1254458" cy="135385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829160442"/>
      </p:ext>
    </p:extLst>
  </p:cSld>
  <p:clrMapOvr>
    <a:masterClrMapping/>
  </p:clrMapOvr>
  <p:transition advClick="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3.1 – Graphs, Tables &amp; Charts – Frequency Tables</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a:t>
            </a:r>
            <a:endParaRPr lang="en-GB" sz="1400" b="1" dirty="0">
              <a:latin typeface="Calibri" panose="020F0502020204030204" pitchFamily="34" charset="0"/>
            </a:endParaRPr>
          </a:p>
        </p:txBody>
      </p:sp>
      <p:sp>
        <p:nvSpPr>
          <p:cNvPr id="2" name="Rectangle 1"/>
          <p:cNvSpPr/>
          <p:nvPr/>
        </p:nvSpPr>
        <p:spPr>
          <a:xfrm>
            <a:off x="247328" y="1229851"/>
            <a:ext cx="5256584" cy="5509200"/>
          </a:xfrm>
          <a:prstGeom prst="rect">
            <a:avLst/>
          </a:prstGeom>
        </p:spPr>
        <p:txBody>
          <a:bodyPr wrap="square">
            <a:spAutoFit/>
          </a:bodyPr>
          <a:lstStyle/>
          <a:p>
            <a:pPr marL="400050" indent="-400050">
              <a:buClr>
                <a:srgbClr val="C00000"/>
              </a:buClr>
              <a:buFont typeface="+mj-lt"/>
              <a:buAutoNum type="arabicPeriod" startAt="6"/>
              <a:tabLst>
                <a:tab pos="3028950" algn="l"/>
              </a:tabLst>
            </a:pPr>
            <a:r>
              <a:rPr lang="en-US" sz="2200" dirty="0">
                <a:latin typeface="Arial" panose="020B0604020202020204" pitchFamily="34" charset="0"/>
                <a:cs typeface="Arial" panose="020B0604020202020204" pitchFamily="34" charset="0"/>
              </a:rPr>
              <a:t>Abene asked some students which was </a:t>
            </a:r>
            <a:r>
              <a:rPr lang="en-US" sz="2200" dirty="0" smtClean="0">
                <a:latin typeface="Arial" panose="020B0604020202020204" pitchFamily="34" charset="0"/>
                <a:cs typeface="Arial" panose="020B0604020202020204" pitchFamily="34" charset="0"/>
              </a:rPr>
              <a:t>their favourite </a:t>
            </a:r>
            <a:r>
              <a:rPr lang="en-US" sz="2200" dirty="0">
                <a:latin typeface="Arial" panose="020B0604020202020204" pitchFamily="34" charset="0"/>
                <a:cs typeface="Arial" panose="020B0604020202020204" pitchFamily="34" charset="0"/>
              </a:rPr>
              <a:t>type </a:t>
            </a:r>
            <a:r>
              <a:rPr lang="en-US" sz="2200" dirty="0" smtClean="0">
                <a:latin typeface="Arial" panose="020B0604020202020204" pitchFamily="34" charset="0"/>
                <a:cs typeface="Arial" panose="020B0604020202020204" pitchFamily="34" charset="0"/>
              </a:rPr>
              <a:t>of 'fast </a:t>
            </a:r>
            <a:r>
              <a:rPr lang="en-US" sz="2200" dirty="0">
                <a:latin typeface="Arial" panose="020B0604020202020204" pitchFamily="34" charset="0"/>
                <a:cs typeface="Arial" panose="020B0604020202020204" pitchFamily="34" charset="0"/>
              </a:rPr>
              <a:t>food' and recorded </a:t>
            </a:r>
            <a:r>
              <a:rPr lang="en-US" sz="2200" dirty="0" smtClean="0">
                <a:latin typeface="Arial" panose="020B0604020202020204" pitchFamily="34" charset="0"/>
                <a:cs typeface="Arial" panose="020B0604020202020204" pitchFamily="34" charset="0"/>
              </a:rPr>
              <a:t>her results: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burger</a:t>
            </a:r>
            <a:r>
              <a:rPr lang="en-US" sz="2200" dirty="0">
                <a:latin typeface="Arial" panose="020B0604020202020204" pitchFamily="34" charset="0"/>
                <a:cs typeface="Arial" panose="020B0604020202020204" pitchFamily="34" charset="0"/>
              </a:rPr>
              <a:t>, pizza, burger, fish and chips, </a:t>
            </a:r>
            <a:r>
              <a:rPr lang="en-US" sz="2200" dirty="0" smtClean="0">
                <a:latin typeface="Arial" panose="020B0604020202020204" pitchFamily="34" charset="0"/>
                <a:cs typeface="Arial" panose="020B0604020202020204" pitchFamily="34" charset="0"/>
              </a:rPr>
              <a:t>burger, fried </a:t>
            </a:r>
            <a:r>
              <a:rPr lang="en-US" sz="2200" dirty="0">
                <a:latin typeface="Arial" panose="020B0604020202020204" pitchFamily="34" charset="0"/>
                <a:cs typeface="Arial" panose="020B0604020202020204" pitchFamily="34" charset="0"/>
              </a:rPr>
              <a:t>chicken, fried chicken, pizza, </a:t>
            </a:r>
            <a:r>
              <a:rPr lang="en-US" sz="2200" dirty="0" smtClean="0">
                <a:latin typeface="Arial" panose="020B0604020202020204" pitchFamily="34" charset="0"/>
                <a:cs typeface="Arial" panose="020B0604020202020204" pitchFamily="34" charset="0"/>
              </a:rPr>
              <a:t>burger, burger</a:t>
            </a:r>
            <a:r>
              <a:rPr lang="en-US" sz="2200" dirty="0">
                <a:latin typeface="Arial" panose="020B0604020202020204" pitchFamily="34" charset="0"/>
                <a:cs typeface="Arial" panose="020B0604020202020204" pitchFamily="34" charset="0"/>
              </a:rPr>
              <a:t>, pizza, </a:t>
            </a:r>
            <a:r>
              <a:rPr lang="en-US" sz="2200" dirty="0" err="1">
                <a:latin typeface="Arial" panose="020B0604020202020204" pitchFamily="34" charset="0"/>
                <a:cs typeface="Arial" panose="020B0604020202020204" pitchFamily="34" charset="0"/>
              </a:rPr>
              <a:t>fatafel</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burger, fried </a:t>
            </a:r>
            <a:r>
              <a:rPr lang="en-US" sz="2200" dirty="0">
                <a:latin typeface="Arial" panose="020B0604020202020204" pitchFamily="34" charset="0"/>
                <a:cs typeface="Arial" panose="020B0604020202020204" pitchFamily="34" charset="0"/>
              </a:rPr>
              <a:t>chicken, fried chicken, burger, </a:t>
            </a:r>
            <a:r>
              <a:rPr lang="en-US" sz="2200" dirty="0" smtClean="0">
                <a:latin typeface="Arial" panose="020B0604020202020204" pitchFamily="34" charset="0"/>
                <a:cs typeface="Arial" panose="020B0604020202020204" pitchFamily="34" charset="0"/>
              </a:rPr>
              <a:t>pizza, burger</a:t>
            </a:r>
            <a:r>
              <a:rPr lang="en-US" sz="2200" dirty="0">
                <a:latin typeface="Arial" panose="020B0604020202020204" pitchFamily="34" charset="0"/>
                <a:cs typeface="Arial" panose="020B0604020202020204" pitchFamily="34" charset="0"/>
              </a:rPr>
              <a:t>, fried </a:t>
            </a:r>
            <a:r>
              <a:rPr lang="en-US" sz="2200" dirty="0" smtClean="0">
                <a:latin typeface="Arial" panose="020B0604020202020204" pitchFamily="34" charset="0"/>
                <a:cs typeface="Arial" panose="020B0604020202020204" pitchFamily="34" charset="0"/>
              </a:rPr>
              <a:t>chicken</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Design </a:t>
            </a:r>
            <a:r>
              <a:rPr lang="en-US" sz="2200" dirty="0">
                <a:latin typeface="Arial" panose="020B0604020202020204" pitchFamily="34" charset="0"/>
                <a:cs typeface="Arial" panose="020B0604020202020204" pitchFamily="34" charset="0"/>
              </a:rPr>
              <a:t>and complete a data collection </a:t>
            </a:r>
            <a:r>
              <a:rPr lang="en-US" sz="2200" dirty="0" smtClean="0">
                <a:latin typeface="Arial" panose="020B0604020202020204" pitchFamily="34" charset="0"/>
                <a:cs typeface="Arial" panose="020B0604020202020204" pitchFamily="34" charset="0"/>
              </a:rPr>
              <a:t>sheet for </a:t>
            </a:r>
            <a:r>
              <a:rPr lang="en-US" sz="2200" dirty="0" err="1">
                <a:latin typeface="Arial" panose="020B0604020202020204" pitchFamily="34" charset="0"/>
                <a:cs typeface="Arial" panose="020B0604020202020204" pitchFamily="34" charset="0"/>
              </a:rPr>
              <a:t>Abene's</a:t>
            </a:r>
            <a:r>
              <a:rPr lang="en-US" sz="2200" dirty="0">
                <a:latin typeface="Arial" panose="020B0604020202020204" pitchFamily="34" charset="0"/>
                <a:cs typeface="Arial" panose="020B0604020202020204" pitchFamily="34" charset="0"/>
              </a:rPr>
              <a:t> data.</a:t>
            </a:r>
          </a:p>
          <a:p>
            <a:pPr marL="400050" indent="-400050">
              <a:buClr>
                <a:srgbClr val="C00000"/>
              </a:buClr>
              <a:buFont typeface="+mj-lt"/>
              <a:buAutoNum type="arabicPeriod" startAt="6"/>
              <a:tabLst>
                <a:tab pos="3028950" algn="l"/>
              </a:tabLst>
            </a:pPr>
            <a:r>
              <a:rPr lang="en-US" sz="2200" dirty="0" smtClean="0">
                <a:latin typeface="Arial" panose="020B0604020202020204" pitchFamily="34" charset="0"/>
                <a:cs typeface="Arial" panose="020B0604020202020204" pitchFamily="34" charset="0"/>
              </a:rPr>
              <a:t>Jacob </a:t>
            </a:r>
            <a:r>
              <a:rPr lang="en-US" sz="2200" dirty="0">
                <a:latin typeface="Arial" panose="020B0604020202020204" pitchFamily="34" charset="0"/>
                <a:cs typeface="Arial" panose="020B0604020202020204" pitchFamily="34" charset="0"/>
              </a:rPr>
              <a:t>records the number of cars passing </a:t>
            </a:r>
            <a:r>
              <a:rPr lang="en-US" sz="2200" dirty="0" smtClean="0">
                <a:latin typeface="Arial" panose="020B0604020202020204" pitchFamily="34" charset="0"/>
                <a:cs typeface="Arial" panose="020B0604020202020204" pitchFamily="34" charset="0"/>
              </a:rPr>
              <a:t>his house </a:t>
            </a:r>
            <a:r>
              <a:rPr lang="en-US" sz="2200" dirty="0">
                <a:latin typeface="Arial" panose="020B0604020202020204" pitchFamily="34" charset="0"/>
                <a:cs typeface="Arial" panose="020B0604020202020204" pitchFamily="34" charset="0"/>
              </a:rPr>
              <a:t>each </a:t>
            </a:r>
            <a:r>
              <a:rPr lang="en-US" sz="2200" dirty="0" smtClean="0">
                <a:latin typeface="Arial" panose="020B0604020202020204" pitchFamily="34" charset="0"/>
                <a:cs typeface="Arial" panose="020B0604020202020204" pitchFamily="34" charset="0"/>
              </a:rPr>
              <a:t>minute: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11</a:t>
            </a:r>
            <a:r>
              <a:rPr lang="en-US" sz="2200" dirty="0">
                <a:latin typeface="Arial" panose="020B0604020202020204" pitchFamily="34" charset="0"/>
                <a:cs typeface="Arial" panose="020B0604020202020204" pitchFamily="34" charset="0"/>
              </a:rPr>
              <a:t>, 14, 11, 9, 7,11, 10, 8,12, 15,18, 15, </a:t>
            </a:r>
            <a:r>
              <a:rPr lang="en-US" sz="2200" dirty="0" smtClean="0">
                <a:latin typeface="Arial" panose="020B0604020202020204" pitchFamily="34" charset="0"/>
                <a:cs typeface="Arial" panose="020B0604020202020204" pitchFamily="34" charset="0"/>
              </a:rPr>
              <a:t>14, 18,16</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Design </a:t>
            </a:r>
            <a:r>
              <a:rPr lang="en-US" sz="2200" dirty="0">
                <a:latin typeface="Arial" panose="020B0604020202020204" pitchFamily="34" charset="0"/>
                <a:cs typeface="Arial" panose="020B0604020202020204" pitchFamily="34" charset="0"/>
              </a:rPr>
              <a:t>and complete a data collection </a:t>
            </a:r>
            <a:r>
              <a:rPr lang="en-US" sz="2200" dirty="0" smtClean="0">
                <a:latin typeface="Arial" panose="020B0604020202020204" pitchFamily="34" charset="0"/>
                <a:cs typeface="Arial" panose="020B0604020202020204" pitchFamily="34" charset="0"/>
              </a:rPr>
              <a:t>sheet for </a:t>
            </a:r>
            <a:r>
              <a:rPr lang="en-US" sz="2200" dirty="0">
                <a:latin typeface="Arial" panose="020B0604020202020204" pitchFamily="34" charset="0"/>
                <a:cs typeface="Arial" panose="020B0604020202020204" pitchFamily="34" charset="0"/>
              </a:rPr>
              <a:t>Jacob's data.</a:t>
            </a:r>
            <a:endParaRPr lang="en-US" sz="22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57423182"/>
      </p:ext>
    </p:extLst>
  </p:cSld>
  <p:clrMapOvr>
    <a:masterClrMapping/>
  </p:clrMapOvr>
  <p:transition advClick="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800" dirty="0" smtClean="0"/>
              <a:t>3.1 – Graphs, Tables &amp; Charts – Frequency Tables</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a:t>
            </a:r>
            <a:endParaRPr lang="en-GB" sz="1400" b="1" dirty="0">
              <a:latin typeface="Calibri" panose="020F0502020204030204" pitchFamily="34" charset="0"/>
            </a:endParaRPr>
          </a:p>
        </p:txBody>
      </p:sp>
      <p:sp>
        <p:nvSpPr>
          <p:cNvPr id="2" name="Rectangle 1"/>
          <p:cNvSpPr/>
          <p:nvPr/>
        </p:nvSpPr>
        <p:spPr>
          <a:xfrm>
            <a:off x="247328" y="1229851"/>
            <a:ext cx="5256584" cy="4662815"/>
          </a:xfrm>
          <a:prstGeom prst="rect">
            <a:avLst/>
          </a:prstGeom>
        </p:spPr>
        <p:txBody>
          <a:bodyPr wrap="square">
            <a:spAutoFit/>
          </a:bodyPr>
          <a:lstStyle/>
          <a:p>
            <a:pPr marL="514350" indent="-514350">
              <a:buClr>
                <a:srgbClr val="C00000"/>
              </a:buClr>
              <a:buFont typeface="+mj-lt"/>
              <a:buAutoNum type="arabicPeriod" startAt="8"/>
              <a:tabLst>
                <a:tab pos="3028950" algn="l"/>
              </a:tabLst>
            </a:pPr>
            <a:r>
              <a:rPr lang="en-US" sz="3300" dirty="0">
                <a:latin typeface="Arial" panose="020B0604020202020204" pitchFamily="34" charset="0"/>
                <a:cs typeface="Arial" panose="020B0604020202020204" pitchFamily="34" charset="0"/>
              </a:rPr>
              <a:t>An athlete records the time it takes him </a:t>
            </a:r>
            <a:r>
              <a:rPr lang="en-US" sz="3300" dirty="0" smtClean="0">
                <a:latin typeface="Arial" panose="020B0604020202020204" pitchFamily="34" charset="0"/>
                <a:cs typeface="Arial" panose="020B0604020202020204" pitchFamily="34" charset="0"/>
              </a:rPr>
              <a:t>to run </a:t>
            </a:r>
            <a:r>
              <a:rPr lang="en-US" sz="3300" dirty="0">
                <a:latin typeface="Arial" panose="020B0604020202020204" pitchFamily="34" charset="0"/>
                <a:cs typeface="Arial" panose="020B0604020202020204" pitchFamily="34" charset="0"/>
              </a:rPr>
              <a:t>the 100 </a:t>
            </a:r>
            <a:r>
              <a:rPr lang="en-US" sz="3300" dirty="0" smtClean="0">
                <a:latin typeface="Arial" panose="020B0604020202020204" pitchFamily="34" charset="0"/>
                <a:cs typeface="Arial" panose="020B0604020202020204" pitchFamily="34" charset="0"/>
              </a:rPr>
              <a:t>m:</a:t>
            </a:r>
            <a:br>
              <a:rPr lang="en-US" sz="3300" dirty="0" smtClean="0">
                <a:latin typeface="Arial" panose="020B0604020202020204" pitchFamily="34" charset="0"/>
                <a:cs typeface="Arial" panose="020B0604020202020204" pitchFamily="34" charset="0"/>
              </a:rPr>
            </a:br>
            <a:r>
              <a:rPr lang="en-US" sz="3300" dirty="0" smtClean="0">
                <a:latin typeface="Arial" panose="020B0604020202020204" pitchFamily="34" charset="0"/>
                <a:cs typeface="Arial" panose="020B0604020202020204" pitchFamily="34" charset="0"/>
              </a:rPr>
              <a:t>10.2</a:t>
            </a:r>
            <a:r>
              <a:rPr lang="en-US" sz="3300" dirty="0">
                <a:latin typeface="Arial" panose="020B0604020202020204" pitchFamily="34" charset="0"/>
                <a:cs typeface="Arial" panose="020B0604020202020204" pitchFamily="34" charset="0"/>
              </a:rPr>
              <a:t>, 10.1, 10.0, 10.9, 10.9,10.0, 10.1, </a:t>
            </a:r>
            <a:r>
              <a:rPr lang="en-US" sz="3300" dirty="0" smtClean="0">
                <a:latin typeface="Arial" panose="020B0604020202020204" pitchFamily="34" charset="0"/>
                <a:cs typeface="Arial" panose="020B0604020202020204" pitchFamily="34" charset="0"/>
              </a:rPr>
              <a:t>10.5, 10.2</a:t>
            </a:r>
            <a:r>
              <a:rPr lang="en-US" sz="3300" dirty="0">
                <a:latin typeface="Arial" panose="020B0604020202020204" pitchFamily="34" charset="0"/>
                <a:cs typeface="Arial" panose="020B0604020202020204" pitchFamily="34" charset="0"/>
              </a:rPr>
              <a:t>, 10.7,10.8, </a:t>
            </a:r>
            <a:r>
              <a:rPr lang="en-US" sz="3300" dirty="0" smtClean="0">
                <a:latin typeface="Arial" panose="020B0604020202020204" pitchFamily="34" charset="0"/>
                <a:cs typeface="Arial" panose="020B0604020202020204" pitchFamily="34" charset="0"/>
              </a:rPr>
              <a:t>10.0</a:t>
            </a:r>
            <a:br>
              <a:rPr lang="en-US" sz="3300" dirty="0" smtClean="0">
                <a:latin typeface="Arial" panose="020B0604020202020204" pitchFamily="34" charset="0"/>
                <a:cs typeface="Arial" panose="020B0604020202020204" pitchFamily="34" charset="0"/>
              </a:rPr>
            </a:br>
            <a:r>
              <a:rPr lang="en-US" sz="3300" dirty="0" smtClean="0">
                <a:latin typeface="Arial" panose="020B0604020202020204" pitchFamily="34" charset="0"/>
                <a:cs typeface="Arial" panose="020B0604020202020204" pitchFamily="34" charset="0"/>
              </a:rPr>
              <a:t>Design </a:t>
            </a:r>
            <a:r>
              <a:rPr lang="en-US" sz="3300" dirty="0">
                <a:latin typeface="Arial" panose="020B0604020202020204" pitchFamily="34" charset="0"/>
                <a:cs typeface="Arial" panose="020B0604020202020204" pitchFamily="34" charset="0"/>
              </a:rPr>
              <a:t>and complete a data collection </a:t>
            </a:r>
            <a:r>
              <a:rPr lang="en-US" sz="3300" dirty="0" smtClean="0">
                <a:latin typeface="Arial" panose="020B0604020202020204" pitchFamily="34" charset="0"/>
                <a:cs typeface="Arial" panose="020B0604020202020204" pitchFamily="34" charset="0"/>
              </a:rPr>
              <a:t>sheet for </a:t>
            </a:r>
            <a:r>
              <a:rPr lang="en-US" sz="3300" dirty="0">
                <a:latin typeface="Arial" panose="020B0604020202020204" pitchFamily="34" charset="0"/>
                <a:cs typeface="Arial" panose="020B0604020202020204" pitchFamily="34" charset="0"/>
              </a:rPr>
              <a:t>this data.</a:t>
            </a:r>
            <a:endParaRPr lang="en-US" sz="3300" dirty="0" smtClean="0">
              <a:latin typeface="Arial" panose="020B0604020202020204" pitchFamily="34" charset="0"/>
              <a:cs typeface="Arial" panose="020B0604020202020204" pitchFamily="34" charset="0"/>
            </a:endParaRPr>
          </a:p>
        </p:txBody>
      </p:sp>
      <p:sp>
        <p:nvSpPr>
          <p:cNvPr id="5" name="Rectangle 4"/>
          <p:cNvSpPr/>
          <p:nvPr/>
        </p:nvSpPr>
        <p:spPr>
          <a:xfrm flipH="1">
            <a:off x="277538" y="5949280"/>
            <a:ext cx="5204539" cy="57606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C00000"/>
                </a:solidFill>
                <a:latin typeface="Arial" panose="020B0604020202020204" pitchFamily="34" charset="0"/>
                <a:cs typeface="Arial" panose="020B0604020202020204" pitchFamily="34" charset="0"/>
              </a:rPr>
              <a:t>Q8 hint</a:t>
            </a:r>
            <a:r>
              <a:rPr lang="en-US" sz="3200" dirty="0" smtClean="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 Group the data.</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1065677010"/>
      </p:ext>
    </p:extLst>
  </p:cSld>
  <p:clrMapOvr>
    <a:masterClrMapping/>
  </p:clrMapOvr>
  <p:transition advClick="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900" dirty="0" smtClean="0"/>
              <a:t>3.2 – Graphs, Tables &amp; Charts – Two-Way Tables</a:t>
            </a:r>
            <a:endParaRPr lang="en-GB" sz="29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a:t>
            </a:r>
            <a:endParaRPr lang="en-GB" sz="1400" b="1" dirty="0">
              <a:latin typeface="Calibri" panose="020F0502020204030204" pitchFamily="34" charset="0"/>
            </a:endParaRPr>
          </a:p>
        </p:txBody>
      </p:sp>
      <p:sp>
        <p:nvSpPr>
          <p:cNvPr id="2" name="Rectangle 1"/>
          <p:cNvSpPr/>
          <p:nvPr/>
        </p:nvSpPr>
        <p:spPr>
          <a:xfrm>
            <a:off x="247328" y="1229851"/>
            <a:ext cx="5256584" cy="5509200"/>
          </a:xfrm>
          <a:prstGeom prst="rect">
            <a:avLst/>
          </a:prstGeom>
        </p:spPr>
        <p:txBody>
          <a:bodyPr wrap="square">
            <a:spAutoFit/>
          </a:bodyPr>
          <a:lstStyle/>
          <a:p>
            <a:pPr marL="514350" indent="-514350">
              <a:buClr>
                <a:srgbClr val="C00000"/>
              </a:buClr>
              <a:buFont typeface="+mj-lt"/>
              <a:buAutoNum type="arabicPeriod"/>
              <a:tabLst>
                <a:tab pos="3028950" algn="l"/>
              </a:tabLst>
            </a:pPr>
            <a:r>
              <a:rPr lang="en-US" sz="2200" dirty="0">
                <a:latin typeface="Arial" panose="020B0604020202020204" pitchFamily="34" charset="0"/>
                <a:cs typeface="Arial" panose="020B0604020202020204" pitchFamily="34" charset="0"/>
              </a:rPr>
              <a:t>Here is part of a train timetable</a:t>
            </a:r>
            <a:r>
              <a:rPr lang="en-US" sz="22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a:tabLst>
                <a:tab pos="3028950" algn="l"/>
              </a:tabLst>
            </a:pPr>
            <a:endParaRPr lang="en-US" sz="22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3028950" algn="l"/>
              </a:tabLst>
            </a:pPr>
            <a:endParaRPr lang="en-US" sz="22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3028950" algn="l"/>
              </a:tabLst>
            </a:pPr>
            <a:endParaRPr lang="en-US" sz="22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3028950" algn="l"/>
              </a:tabLst>
            </a:pPr>
            <a:endParaRPr lang="en-US" sz="22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3028950" algn="l"/>
              </a:tabLst>
            </a:pPr>
            <a:endParaRPr lang="en-US" sz="2200" dirty="0">
              <a:latin typeface="Arial" panose="020B0604020202020204" pitchFamily="34" charset="0"/>
              <a:cs typeface="Arial" panose="020B0604020202020204" pitchFamily="34" charset="0"/>
            </a:endParaRPr>
          </a:p>
          <a:p>
            <a:pPr>
              <a:buClr>
                <a:srgbClr val="C00000"/>
              </a:buClr>
              <a:tabLst>
                <a:tab pos="3028950" algn="l"/>
              </a:tabLst>
            </a:pPr>
            <a:endParaRPr lang="en-US" sz="2200" dirty="0">
              <a:latin typeface="Arial" panose="020B0604020202020204" pitchFamily="34" charset="0"/>
              <a:cs typeface="Arial" panose="020B0604020202020204" pitchFamily="34" charset="0"/>
            </a:endParaRPr>
          </a:p>
          <a:p>
            <a:pPr marL="514350" indent="-514350">
              <a:buClr>
                <a:srgbClr val="C00000"/>
              </a:buClr>
              <a:buFont typeface="+mj-lt"/>
              <a:buAutoNum type="alphaLcPeriod"/>
              <a:tabLst>
                <a:tab pos="302895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Long does the first train from </a:t>
            </a:r>
            <a:r>
              <a:rPr lang="en-US" sz="2200" dirty="0" smtClean="0">
                <a:latin typeface="Arial" panose="020B0604020202020204" pitchFamily="34" charset="0"/>
                <a:cs typeface="Arial" panose="020B0604020202020204" pitchFamily="34" charset="0"/>
              </a:rPr>
              <a:t>Petersfield take </a:t>
            </a:r>
            <a:r>
              <a:rPr lang="en-US" sz="2200" dirty="0">
                <a:latin typeface="Arial" panose="020B0604020202020204" pitchFamily="34" charset="0"/>
                <a:cs typeface="Arial" panose="020B0604020202020204" pitchFamily="34" charset="0"/>
              </a:rPr>
              <a:t>to travel to London Waterloo?</a:t>
            </a:r>
          </a:p>
          <a:p>
            <a:pPr marL="514350" indent="-514350">
              <a:buClr>
                <a:srgbClr val="C00000"/>
              </a:buClr>
              <a:buFont typeface="+mj-lt"/>
              <a:buAutoNum type="alphaLcPeriod"/>
              <a:tabLst>
                <a:tab pos="3028950" algn="l"/>
              </a:tabLst>
            </a:pPr>
            <a:r>
              <a:rPr lang="en-US" sz="2200" dirty="0" smtClean="0">
                <a:latin typeface="Arial" panose="020B0604020202020204" pitchFamily="34" charset="0"/>
                <a:cs typeface="Arial" panose="020B0604020202020204" pitchFamily="34" charset="0"/>
              </a:rPr>
              <a:t>Anika </a:t>
            </a:r>
            <a:r>
              <a:rPr lang="en-US" sz="2200" dirty="0">
                <a:latin typeface="Arial" panose="020B0604020202020204" pitchFamily="34" charset="0"/>
                <a:cs typeface="Arial" panose="020B0604020202020204" pitchFamily="34" charset="0"/>
              </a:rPr>
              <a:t>wants to arrive in London </a:t>
            </a:r>
            <a:r>
              <a:rPr lang="en-US" sz="2200" dirty="0" smtClean="0">
                <a:latin typeface="Arial" panose="020B0604020202020204" pitchFamily="34" charset="0"/>
                <a:cs typeface="Arial" panose="020B0604020202020204" pitchFamily="34" charset="0"/>
              </a:rPr>
              <a:t>before 1245</a:t>
            </a:r>
            <a:r>
              <a:rPr lang="en-US" sz="2200" dirty="0">
                <a:latin typeface="Arial" panose="020B0604020202020204" pitchFamily="34" charset="0"/>
                <a:cs typeface="Arial" panose="020B0604020202020204" pitchFamily="34" charset="0"/>
              </a:rPr>
              <a:t>. What is the latest train she can </a:t>
            </a:r>
            <a:r>
              <a:rPr lang="en-US" sz="2200" dirty="0" smtClean="0">
                <a:latin typeface="Arial" panose="020B0604020202020204" pitchFamily="34" charset="0"/>
                <a:cs typeface="Arial" panose="020B0604020202020204" pitchFamily="34" charset="0"/>
              </a:rPr>
              <a:t>catch from </a:t>
            </a:r>
            <a:r>
              <a:rPr lang="en-US" sz="2200" dirty="0">
                <a:latin typeface="Arial" panose="020B0604020202020204" pitchFamily="34" charset="0"/>
                <a:cs typeface="Arial" panose="020B0604020202020204" pitchFamily="34" charset="0"/>
              </a:rPr>
              <a:t>Petersfield?</a:t>
            </a:r>
          </a:p>
          <a:p>
            <a:pPr marL="514350" indent="-514350">
              <a:buClr>
                <a:srgbClr val="C00000"/>
              </a:buClr>
              <a:buFont typeface="+mj-lt"/>
              <a:buAutoNum type="alphaLcPeriod"/>
              <a:tabLst>
                <a:tab pos="3028950" algn="l"/>
              </a:tabLst>
            </a:pPr>
            <a:r>
              <a:rPr lang="en-US" sz="2200" dirty="0" smtClean="0">
                <a:latin typeface="Arial" panose="020B0604020202020204" pitchFamily="34" charset="0"/>
                <a:cs typeface="Arial" panose="020B0604020202020204" pitchFamily="34" charset="0"/>
              </a:rPr>
              <a:t>Do </a:t>
            </a:r>
            <a:r>
              <a:rPr lang="en-US" sz="2200" dirty="0">
                <a:latin typeface="Arial" panose="020B0604020202020204" pitchFamily="34" charset="0"/>
                <a:cs typeface="Arial" panose="020B0604020202020204" pitchFamily="34" charset="0"/>
              </a:rPr>
              <a:t>all the trains take the same time </a:t>
            </a:r>
            <a:r>
              <a:rPr lang="en-US" sz="2200" dirty="0" smtClean="0">
                <a:latin typeface="Arial" panose="020B0604020202020204" pitchFamily="34" charset="0"/>
                <a:cs typeface="Arial" panose="020B0604020202020204" pitchFamily="34" charset="0"/>
              </a:rPr>
              <a:t>from Petersfield </a:t>
            </a:r>
            <a:r>
              <a:rPr lang="en-US" sz="2200" dirty="0">
                <a:latin typeface="Arial" panose="020B0604020202020204" pitchFamily="34" charset="0"/>
                <a:cs typeface="Arial" panose="020B0604020202020204" pitchFamily="34" charset="0"/>
              </a:rPr>
              <a:t>to Guildford? Explain </a:t>
            </a:r>
            <a:r>
              <a:rPr lang="en-US" sz="2200" dirty="0" smtClean="0">
                <a:latin typeface="Arial" panose="020B0604020202020204" pitchFamily="34" charset="0"/>
                <a:cs typeface="Arial" panose="020B0604020202020204" pitchFamily="34" charset="0"/>
              </a:rPr>
              <a:t>how you </a:t>
            </a:r>
            <a:r>
              <a:rPr lang="en-US" sz="2200" dirty="0">
                <a:latin typeface="Arial" panose="020B0604020202020204" pitchFamily="34" charset="0"/>
                <a:cs typeface="Arial" panose="020B0604020202020204" pitchFamily="34" charset="0"/>
              </a:rPr>
              <a:t>know.</a:t>
            </a:r>
            <a:endParaRPr lang="en-US" sz="2200" dirty="0" smtClean="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78095285"/>
              </p:ext>
            </p:extLst>
          </p:nvPr>
        </p:nvGraphicFramePr>
        <p:xfrm>
          <a:off x="247328" y="1700808"/>
          <a:ext cx="5256585" cy="1889760"/>
        </p:xfrm>
        <a:graphic>
          <a:graphicData uri="http://schemas.openxmlformats.org/drawingml/2006/table">
            <a:tbl>
              <a:tblPr firstRow="1" bandRow="1">
                <a:tableStyleId>{5940675A-B579-460E-94D1-54222C63F5DA}</a:tableStyleId>
              </a:tblPr>
              <a:tblGrid>
                <a:gridCol w="1876400"/>
                <a:gridCol w="792088"/>
                <a:gridCol w="936104"/>
                <a:gridCol w="864096"/>
                <a:gridCol w="787897"/>
              </a:tblGrid>
              <a:tr h="370840">
                <a:tc>
                  <a:txBody>
                    <a:bodyPr/>
                    <a:lstStyle/>
                    <a:p>
                      <a:r>
                        <a:rPr lang="en-US" sz="2000" dirty="0" smtClean="0">
                          <a:latin typeface="Arial" panose="020B0604020202020204" pitchFamily="34" charset="0"/>
                          <a:cs typeface="Arial" panose="020B0604020202020204" pitchFamily="34" charset="0"/>
                        </a:rPr>
                        <a:t>Petersfield</a:t>
                      </a:r>
                      <a:endParaRPr lang="en-US" sz="20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1031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1048</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1117</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1153</a:t>
                      </a: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Haslemere</a:t>
                      </a:r>
                      <a:endParaRPr lang="en-US" sz="20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1046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1103</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Guildford</a:t>
                      </a:r>
                      <a:endParaRPr lang="en-US" sz="20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1117</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1134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1201</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London Waterloo</a:t>
                      </a:r>
                      <a:endParaRPr lang="en-US" sz="20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1149</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1206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1233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1259</a:t>
                      </a:r>
                      <a:endParaRPr lang="en-US" sz="20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4153157578"/>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 – Number – Decimal Numbers</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a:t>
            </a:r>
            <a:endParaRPr lang="en-GB" sz="1400" b="1" dirty="0">
              <a:latin typeface="Calibri" panose="020F0502020204030204" pitchFamily="34" charset="0"/>
            </a:endParaRPr>
          </a:p>
        </p:txBody>
      </p:sp>
      <p:sp>
        <p:nvSpPr>
          <p:cNvPr id="6" name="Rectangle 5"/>
          <p:cNvSpPr/>
          <p:nvPr/>
        </p:nvSpPr>
        <p:spPr>
          <a:xfrm>
            <a:off x="179512" y="1124744"/>
            <a:ext cx="30931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1.2 – Decimal Numbers</a:t>
            </a:r>
            <a:endParaRPr lang="en-US"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71681" y="1734652"/>
            <a:ext cx="5236423" cy="3854588"/>
          </a:xfrm>
          <a:prstGeom prst="rect">
            <a:avLst/>
          </a:prstGeom>
        </p:spPr>
      </p:pic>
    </p:spTree>
    <p:extLst>
      <p:ext uri="{BB962C8B-B14F-4D97-AF65-F5344CB8AC3E}">
        <p14:creationId xmlns:p14="http://schemas.microsoft.com/office/powerpoint/2010/main" val="1225749205"/>
      </p:ext>
    </p:extLst>
  </p:cSld>
  <p:clrMapOvr>
    <a:masterClrMapping/>
  </p:clrMapOvr>
  <p:transition advClick="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900" dirty="0" smtClean="0"/>
              <a:t>3.2 – Graphs, Tables &amp; Charts – Two-Way Tables</a:t>
            </a:r>
            <a:endParaRPr lang="en-GB" sz="29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a:t>
            </a:r>
            <a:endParaRPr lang="en-GB" sz="1400" b="1" dirty="0">
              <a:latin typeface="Calibri" panose="020F0502020204030204" pitchFamily="34" charset="0"/>
            </a:endParaRPr>
          </a:p>
        </p:txBody>
      </p:sp>
      <p:sp>
        <p:nvSpPr>
          <p:cNvPr id="2" name="Rectangle 1"/>
          <p:cNvSpPr/>
          <p:nvPr/>
        </p:nvSpPr>
        <p:spPr>
          <a:xfrm>
            <a:off x="247328" y="1229851"/>
            <a:ext cx="5256584" cy="5632311"/>
          </a:xfrm>
          <a:prstGeom prst="rect">
            <a:avLst/>
          </a:prstGeom>
        </p:spPr>
        <p:txBody>
          <a:bodyPr wrap="square">
            <a:spAutoFit/>
          </a:bodyPr>
          <a:lstStyle/>
          <a:p>
            <a:pPr marL="457200" indent="-457200">
              <a:buClr>
                <a:srgbClr val="C00000"/>
              </a:buClr>
              <a:buFont typeface="+mj-lt"/>
              <a:buAutoNum type="arabicPeriod" startAt="2"/>
              <a:tabLst>
                <a:tab pos="3028950" algn="l"/>
              </a:tabLst>
            </a:pPr>
            <a:r>
              <a:rPr lang="en-US" sz="2400" dirty="0">
                <a:latin typeface="Arial" panose="020B0604020202020204" pitchFamily="34" charset="0"/>
                <a:cs typeface="Arial" panose="020B0604020202020204" pitchFamily="34" charset="0"/>
              </a:rPr>
              <a:t>The distance chart shows distances in </a:t>
            </a:r>
            <a:r>
              <a:rPr lang="en-US" sz="2400" dirty="0" smtClean="0">
                <a:latin typeface="Arial" panose="020B0604020202020204" pitchFamily="34" charset="0"/>
                <a:cs typeface="Arial" panose="020B0604020202020204" pitchFamily="34" charset="0"/>
              </a:rPr>
              <a:t>miles between </a:t>
            </a:r>
            <a:r>
              <a:rPr lang="en-US" sz="2400" dirty="0">
                <a:latin typeface="Arial" panose="020B0604020202020204" pitchFamily="34" charset="0"/>
                <a:cs typeface="Arial" panose="020B0604020202020204" pitchFamily="34" charset="0"/>
              </a:rPr>
              <a:t>four airports</a:t>
            </a:r>
            <a:r>
              <a:rPr lang="en-US" sz="24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2"/>
              <a:tabLst>
                <a:tab pos="3028950" algn="l"/>
              </a:tabLst>
            </a:pPr>
            <a:endParaRPr lang="en-US" sz="24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2"/>
              <a:tabLst>
                <a:tab pos="3028950" algn="l"/>
              </a:tabLst>
            </a:pP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2"/>
              <a:tabLst>
                <a:tab pos="3028950" algn="l"/>
              </a:tabLst>
            </a:pPr>
            <a:endParaRPr lang="en-US" sz="24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2"/>
              <a:tabLst>
                <a:tab pos="3028950" algn="l"/>
              </a:tabLst>
            </a:pP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2"/>
              <a:tabLst>
                <a:tab pos="3028950" algn="l"/>
              </a:tabLst>
            </a:pPr>
            <a:endParaRPr lang="en-US" sz="24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2"/>
              <a:tabLst>
                <a:tab pos="3028950" algn="l"/>
              </a:tabLst>
            </a:pP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2"/>
              <a:tabLst>
                <a:tab pos="3028950" algn="l"/>
              </a:tabLst>
            </a:pPr>
            <a:endParaRPr lang="en-US" sz="1600" dirty="0">
              <a:latin typeface="Arial" panose="020B0604020202020204" pitchFamily="34" charset="0"/>
              <a:cs typeface="Arial" panose="020B0604020202020204" pitchFamily="34" charset="0"/>
            </a:endParaRPr>
          </a:p>
          <a:p>
            <a:pPr>
              <a:buClr>
                <a:srgbClr val="C00000"/>
              </a:buClr>
              <a:tabLst>
                <a:tab pos="302895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far is it from</a:t>
            </a:r>
          </a:p>
          <a:p>
            <a:pPr marL="514350" indent="-514350">
              <a:buClr>
                <a:srgbClr val="C00000"/>
              </a:buClr>
              <a:buFont typeface="+mj-lt"/>
              <a:buAutoNum type="alphaLcPeriod"/>
              <a:tabLst>
                <a:tab pos="3028950" algn="l"/>
              </a:tabLst>
            </a:pPr>
            <a:r>
              <a:rPr lang="en-US" sz="2400" dirty="0" smtClean="0">
                <a:latin typeface="Arial" panose="020B0604020202020204" pitchFamily="34" charset="0"/>
                <a:cs typeface="Arial" panose="020B0604020202020204" pitchFamily="34" charset="0"/>
              </a:rPr>
              <a:t>London </a:t>
            </a:r>
            <a:r>
              <a:rPr lang="en-US" sz="2400" dirty="0">
                <a:latin typeface="Arial" panose="020B0604020202020204" pitchFamily="34" charset="0"/>
                <a:cs typeface="Arial" panose="020B0604020202020204" pitchFamily="34" charset="0"/>
              </a:rPr>
              <a:t>Heathrow to Frankfurt</a:t>
            </a:r>
          </a:p>
          <a:p>
            <a:pPr marL="514350" indent="-514350">
              <a:buClr>
                <a:srgbClr val="C00000"/>
              </a:buClr>
              <a:buFont typeface="+mj-lt"/>
              <a:buAutoNum type="alphaLcPeriod"/>
              <a:tabLst>
                <a:tab pos="3028950" algn="l"/>
              </a:tabLst>
            </a:pPr>
            <a:r>
              <a:rPr lang="en-US" sz="2400" dirty="0" smtClean="0">
                <a:latin typeface="Arial" panose="020B0604020202020204" pitchFamily="34" charset="0"/>
                <a:cs typeface="Arial" panose="020B0604020202020204" pitchFamily="34" charset="0"/>
              </a:rPr>
              <a:t>Charles </a:t>
            </a:r>
            <a:r>
              <a:rPr lang="en-US" sz="2400" dirty="0">
                <a:latin typeface="Arial" panose="020B0604020202020204" pitchFamily="34" charset="0"/>
                <a:cs typeface="Arial" panose="020B0604020202020204" pitchFamily="34" charset="0"/>
              </a:rPr>
              <a:t>de Gaulle, Paris, to Fiumicino, Rome</a:t>
            </a:r>
          </a:p>
          <a:p>
            <a:pPr marL="514350" indent="-514350">
              <a:buClr>
                <a:srgbClr val="C00000"/>
              </a:buClr>
              <a:buFont typeface="+mj-lt"/>
              <a:buAutoNum type="alphaLcPeriod"/>
              <a:tabLst>
                <a:tab pos="3028950" algn="l"/>
              </a:tabLst>
            </a:pPr>
            <a:r>
              <a:rPr lang="en-US" sz="2400" dirty="0" smtClean="0">
                <a:latin typeface="Arial" panose="020B0604020202020204" pitchFamily="34" charset="0"/>
                <a:cs typeface="Arial" panose="020B0604020202020204" pitchFamily="34" charset="0"/>
              </a:rPr>
              <a:t>Frankfurt </a:t>
            </a:r>
            <a:r>
              <a:rPr lang="en-US" sz="2400" dirty="0">
                <a:latin typeface="Arial" panose="020B0604020202020204" pitchFamily="34" charset="0"/>
                <a:cs typeface="Arial" panose="020B0604020202020204" pitchFamily="34" charset="0"/>
              </a:rPr>
              <a:t>to Fiumicino, Rome?</a:t>
            </a:r>
            <a:endParaRPr lang="en-US" sz="2400" dirty="0" smtClean="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20999123"/>
              </p:ext>
            </p:extLst>
          </p:nvPr>
        </p:nvGraphicFramePr>
        <p:xfrm>
          <a:off x="247328" y="2420888"/>
          <a:ext cx="5256584" cy="2291080"/>
        </p:xfrm>
        <a:graphic>
          <a:graphicData uri="http://schemas.openxmlformats.org/drawingml/2006/table">
            <a:tbl>
              <a:tblPr firstRow="1" bandRow="1">
                <a:tableStyleId>{5940675A-B579-460E-94D1-54222C63F5DA}</a:tableStyleId>
              </a:tblPr>
              <a:tblGrid>
                <a:gridCol w="1372344"/>
                <a:gridCol w="1512168"/>
                <a:gridCol w="1152128"/>
                <a:gridCol w="1219944"/>
              </a:tblGrid>
              <a:tr h="370840">
                <a:tc>
                  <a:txBody>
                    <a:bodyPr/>
                    <a:lstStyle/>
                    <a:p>
                      <a:pPr algn="ctr"/>
                      <a:r>
                        <a:rPr lang="en-US" sz="1800" dirty="0" smtClean="0">
                          <a:latin typeface="Arial" panose="020B0604020202020204" pitchFamily="34" charset="0"/>
                          <a:cs typeface="Arial" panose="020B0604020202020204" pitchFamily="34" charset="0"/>
                        </a:rPr>
                        <a:t>London Heathrow</a:t>
                      </a:r>
                      <a:endParaRPr lang="en-US"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ctr"/>
                      <a:r>
                        <a:rPr lang="en-US" sz="1800" dirty="0" smtClean="0">
                          <a:latin typeface="Arial" panose="020B0604020202020204" pitchFamily="34" charset="0"/>
                          <a:cs typeface="Arial" panose="020B0604020202020204" pitchFamily="34" charset="0"/>
                        </a:rPr>
                        <a:t>188</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Charles De Gaulle, Paris</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tcPr>
                </a:tc>
                <a:tc>
                  <a:txBody>
                    <a:bodyPr/>
                    <a:lstStyle/>
                    <a:p>
                      <a:pPr algn="ctr"/>
                      <a:endParaRPr lang="en-US"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ctr"/>
                      <a:r>
                        <a:rPr lang="en-US" sz="1800" dirty="0" smtClean="0">
                          <a:latin typeface="Arial" panose="020B0604020202020204" pitchFamily="34" charset="0"/>
                          <a:cs typeface="Arial" panose="020B0604020202020204" pitchFamily="34" charset="0"/>
                        </a:rPr>
                        <a:t>397</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cs typeface="Arial" panose="020B0604020202020204" pitchFamily="34" charset="0"/>
                        </a:rPr>
                        <a:t>297</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Frankfurt</a:t>
                      </a:r>
                      <a:endParaRPr lang="en-US" sz="1800" dirty="0">
                        <a:latin typeface="Arial" panose="020B0604020202020204" pitchFamily="34" charset="0"/>
                        <a:cs typeface="Arial" panose="020B0604020202020204" pitchFamily="34" charset="0"/>
                      </a:endParaRPr>
                    </a:p>
                  </a:txBody>
                  <a:tcPr>
                    <a:lnR w="12700" cmpd="sng">
                      <a:noFill/>
                    </a:lnR>
                    <a:lnT w="12700" cmpd="sng">
                      <a:noFill/>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ctr"/>
                      <a:r>
                        <a:rPr lang="en-US" sz="1800" dirty="0" smtClean="0">
                          <a:latin typeface="Arial" panose="020B0604020202020204" pitchFamily="34" charset="0"/>
                          <a:cs typeface="Arial" panose="020B0604020202020204" pitchFamily="34" charset="0"/>
                        </a:rPr>
                        <a:t>891</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685</a:t>
                      </a:r>
                      <a:endParaRPr lang="en-US"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en-US" sz="1800" dirty="0" smtClean="0">
                          <a:latin typeface="Arial" panose="020B0604020202020204" pitchFamily="34" charset="0"/>
                          <a:cs typeface="Arial" panose="020B0604020202020204" pitchFamily="34" charset="0"/>
                        </a:rPr>
                        <a:t>601</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Fiumicino Rome</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820930136"/>
      </p:ext>
    </p:extLst>
  </p:cSld>
  <p:clrMapOvr>
    <a:masterClrMapping/>
  </p:clrMapOvr>
  <p:transition advClick="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900" dirty="0" smtClean="0"/>
              <a:t>3.2 – Graphs, Tables &amp; Charts – Two-Way Tables</a:t>
            </a:r>
            <a:endParaRPr lang="en-GB" sz="29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a:t>
            </a:r>
            <a:endParaRPr lang="en-GB" sz="1400" b="1" dirty="0">
              <a:latin typeface="Calibri" panose="020F0502020204030204" pitchFamily="34" charset="0"/>
            </a:endParaRPr>
          </a:p>
        </p:txBody>
      </p:sp>
      <p:grpSp>
        <p:nvGrpSpPr>
          <p:cNvPr id="6" name="Group 5"/>
          <p:cNvGrpSpPr/>
          <p:nvPr/>
        </p:nvGrpSpPr>
        <p:grpSpPr>
          <a:xfrm>
            <a:off x="243512" y="1196752"/>
            <a:ext cx="8576960" cy="5501644"/>
            <a:chOff x="3483872" y="1089031"/>
            <a:chExt cx="8576960" cy="5501644"/>
          </a:xfrm>
        </p:grpSpPr>
        <p:sp>
          <p:nvSpPr>
            <p:cNvPr id="7" name="Round Diagonal Corner Rectangle 6"/>
            <p:cNvSpPr/>
            <p:nvPr/>
          </p:nvSpPr>
          <p:spPr>
            <a:xfrm>
              <a:off x="3491880" y="1115809"/>
              <a:ext cx="8568952" cy="5355753"/>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8576960"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3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8352928" cy="4924425"/>
            </a:xfrm>
            <a:prstGeom prst="rect">
              <a:avLst/>
            </a:prstGeom>
          </p:spPr>
          <p:txBody>
            <a:bodyPr wrap="square">
              <a:spAutoFit/>
            </a:bodyPr>
            <a:lstStyle/>
            <a:p>
              <a:pPr>
                <a:spcAft>
                  <a:spcPts val="600"/>
                </a:spcAft>
                <a:tabLst>
                  <a:tab pos="4972050" algn="r"/>
                </a:tabLst>
              </a:pPr>
              <a:r>
                <a:rPr lang="en-US" sz="2100" dirty="0"/>
                <a:t>The chart shows the </a:t>
              </a:r>
              <a:r>
                <a:rPr lang="en-US" sz="2100" dirty="0" smtClean="0"/>
                <a:t/>
              </a:r>
              <a:br>
                <a:rPr lang="en-US" sz="2100" dirty="0" smtClean="0"/>
              </a:br>
              <a:r>
                <a:rPr lang="en-US" sz="2100" dirty="0" smtClean="0"/>
                <a:t>time</a:t>
              </a:r>
              <a:r>
                <a:rPr lang="en-US" sz="2100" dirty="0"/>
                <a:t>, </a:t>
              </a:r>
              <a:r>
                <a:rPr lang="en-US" sz="2100" dirty="0" smtClean="0"/>
                <a:t>in minutes, it </a:t>
              </a:r>
              <a:r>
                <a:rPr lang="en-US" sz="2100" dirty="0"/>
                <a:t>takes </a:t>
              </a:r>
              <a:r>
                <a:rPr lang="en-US" sz="2100" dirty="0" smtClean="0"/>
                <a:t/>
              </a:r>
              <a:br>
                <a:rPr lang="en-US" sz="2100" dirty="0" smtClean="0"/>
              </a:br>
              <a:r>
                <a:rPr lang="en-US" sz="2100" dirty="0" smtClean="0"/>
                <a:t>Mrs. Annery to </a:t>
              </a:r>
              <a:r>
                <a:rPr lang="en-US" sz="2100" dirty="0"/>
                <a:t>walk </a:t>
              </a:r>
              <a:r>
                <a:rPr lang="en-US" sz="2100" dirty="0" smtClean="0"/>
                <a:t/>
              </a:r>
              <a:br>
                <a:rPr lang="en-US" sz="2100" dirty="0" smtClean="0"/>
              </a:br>
              <a:r>
                <a:rPr lang="en-US" sz="2100" dirty="0" smtClean="0"/>
                <a:t>between villages around </a:t>
              </a:r>
              <a:br>
                <a:rPr lang="en-US" sz="2100" dirty="0" smtClean="0"/>
              </a:br>
              <a:r>
                <a:rPr lang="en-US" sz="2100" dirty="0" smtClean="0"/>
                <a:t>Petersfield.</a:t>
              </a:r>
              <a:br>
                <a:rPr lang="en-US" sz="2100" dirty="0" smtClean="0"/>
              </a:br>
              <a:endParaRPr lang="en-US" sz="1200" dirty="0"/>
            </a:p>
            <a:p>
              <a:pPr marL="342900" indent="-342900">
                <a:spcAft>
                  <a:spcPts val="600"/>
                </a:spcAft>
                <a:buClr>
                  <a:srgbClr val="C00000"/>
                </a:buClr>
                <a:buFont typeface="+mj-lt"/>
                <a:buAutoNum type="alphaLcPeriod"/>
                <a:tabLst>
                  <a:tab pos="8172450" algn="r"/>
                </a:tabLst>
              </a:pPr>
              <a:r>
                <a:rPr lang="en-US" sz="2100" dirty="0"/>
                <a:t>Write down the time it takes her to </a:t>
              </a:r>
              <a:r>
                <a:rPr lang="en-US" sz="2100" dirty="0" smtClean="0"/>
                <a:t>walk between </a:t>
              </a:r>
              <a:r>
                <a:rPr lang="en-US" sz="2100" dirty="0"/>
                <a:t>Steep and East Meon. </a:t>
              </a:r>
              <a:r>
                <a:rPr lang="en-US" sz="2100" dirty="0" smtClean="0"/>
                <a:t>	</a:t>
              </a:r>
              <a:r>
                <a:rPr lang="en-US" sz="2100" b="1" dirty="0" smtClean="0"/>
                <a:t>(</a:t>
              </a:r>
              <a:r>
                <a:rPr lang="en-US" sz="2100" b="1" dirty="0"/>
                <a:t>1 mark)</a:t>
              </a:r>
            </a:p>
            <a:p>
              <a:pPr>
                <a:spcAft>
                  <a:spcPts val="600"/>
                </a:spcAft>
                <a:buClr>
                  <a:srgbClr val="C00000"/>
                </a:buClr>
                <a:tabLst>
                  <a:tab pos="4972050" algn="r"/>
                </a:tabLst>
              </a:pPr>
              <a:r>
                <a:rPr lang="en-US" sz="2100" dirty="0" smtClean="0"/>
                <a:t>Mrs. </a:t>
              </a:r>
              <a:r>
                <a:rPr lang="en-US" sz="2100" dirty="0"/>
                <a:t>Annery walks from Stroud to </a:t>
              </a:r>
              <a:r>
                <a:rPr lang="en-US" sz="2100" dirty="0" smtClean="0"/>
                <a:t>East Meon</a:t>
              </a:r>
              <a:r>
                <a:rPr lang="en-US" sz="2100" dirty="0"/>
                <a:t>. 17 minutes into the journey </a:t>
              </a:r>
              <a:r>
                <a:rPr lang="en-US" sz="2100" dirty="0" smtClean="0"/>
                <a:t>she stops </a:t>
              </a:r>
              <a:r>
                <a:rPr lang="en-US" sz="2100" dirty="0"/>
                <a:t>for a rest.</a:t>
              </a:r>
            </a:p>
            <a:p>
              <a:pPr marL="457200" indent="-457200">
                <a:spcAft>
                  <a:spcPts val="600"/>
                </a:spcAft>
                <a:buClr>
                  <a:srgbClr val="C00000"/>
                </a:buClr>
                <a:buFont typeface="+mj-lt"/>
                <a:buAutoNum type="alphaLcPeriod" startAt="2"/>
                <a:tabLst>
                  <a:tab pos="8172450" algn="r"/>
                </a:tabLst>
              </a:pPr>
              <a:r>
                <a:rPr lang="en-US" sz="2100" dirty="0" smtClean="0"/>
                <a:t>Work </a:t>
              </a:r>
              <a:r>
                <a:rPr lang="en-US" sz="2100" dirty="0"/>
                <a:t>out how much longer she </a:t>
              </a:r>
              <a:r>
                <a:rPr lang="en-US" sz="2100" dirty="0" smtClean="0"/>
                <a:t>must walk </a:t>
              </a:r>
              <a:r>
                <a:rPr lang="en-US" sz="2100" dirty="0"/>
                <a:t>to reach East Meon. </a:t>
              </a:r>
              <a:r>
                <a:rPr lang="en-US" sz="2100" dirty="0" smtClean="0"/>
                <a:t>	</a:t>
              </a:r>
              <a:br>
                <a:rPr lang="en-US" sz="2100" dirty="0" smtClean="0"/>
              </a:br>
              <a:r>
                <a:rPr lang="en-US" sz="2100" dirty="0" smtClean="0"/>
                <a:t>	</a:t>
              </a:r>
              <a:r>
                <a:rPr lang="en-US" sz="2100" b="1" dirty="0" smtClean="0"/>
                <a:t>(</a:t>
              </a:r>
              <a:r>
                <a:rPr lang="en-US" sz="2100" b="1" dirty="0"/>
                <a:t>2 marks)</a:t>
              </a:r>
            </a:p>
            <a:p>
              <a:pPr marL="342900" indent="-342900">
                <a:spcAft>
                  <a:spcPts val="600"/>
                </a:spcAft>
                <a:buClr>
                  <a:srgbClr val="C00000"/>
                </a:buClr>
                <a:buFont typeface="+mj-lt"/>
                <a:buAutoNum type="alphaLcPeriod" startAt="2"/>
                <a:tabLst>
                  <a:tab pos="8172450" algn="r"/>
                </a:tabLst>
              </a:pPr>
              <a:r>
                <a:rPr lang="en-US" sz="2100" dirty="0" smtClean="0"/>
                <a:t>Write </a:t>
              </a:r>
              <a:r>
                <a:rPr lang="en-US" sz="2100" dirty="0"/>
                <a:t>down the names of the </a:t>
              </a:r>
              <a:r>
                <a:rPr lang="en-US" sz="2100" dirty="0" smtClean="0"/>
                <a:t>two villages </a:t>
              </a:r>
              <a:r>
                <a:rPr lang="en-US" sz="2100" dirty="0"/>
                <a:t>that </a:t>
              </a:r>
              <a:r>
                <a:rPr lang="en-US" sz="2100" dirty="0" smtClean="0"/>
                <a:t>Mrs. </a:t>
              </a:r>
              <a:r>
                <a:rPr lang="en-US" sz="2100" dirty="0"/>
                <a:t>Annery can </a:t>
              </a:r>
              <a:r>
                <a:rPr lang="en-US" sz="2100" dirty="0" smtClean="0"/>
                <a:t>get between </a:t>
              </a:r>
              <a:r>
                <a:rPr lang="en-US" sz="2100" dirty="0"/>
                <a:t>the most quickly. </a:t>
              </a:r>
              <a:r>
                <a:rPr lang="en-US" sz="2100" dirty="0" smtClean="0"/>
                <a:t>	</a:t>
              </a:r>
              <a:r>
                <a:rPr lang="en-US" sz="2100" b="1" dirty="0" smtClean="0"/>
                <a:t>(</a:t>
              </a:r>
              <a:r>
                <a:rPr lang="en-US" sz="2100" b="1" dirty="0"/>
                <a:t>1 mark)</a:t>
              </a:r>
            </a:p>
          </p:txBody>
        </p:sp>
      </p:grpSp>
      <p:graphicFrame>
        <p:nvGraphicFramePr>
          <p:cNvPr id="3" name="Table 2"/>
          <p:cNvGraphicFramePr>
            <a:graphicFrameLocks noGrp="1"/>
          </p:cNvGraphicFramePr>
          <p:nvPr>
            <p:extLst>
              <p:ext uri="{D42A27DB-BD31-4B8C-83A1-F6EECF244321}">
                <p14:modId xmlns:p14="http://schemas.microsoft.com/office/powerpoint/2010/main" val="1064593779"/>
              </p:ext>
            </p:extLst>
          </p:nvPr>
        </p:nvGraphicFramePr>
        <p:xfrm>
          <a:off x="3419872" y="1772816"/>
          <a:ext cx="5256585" cy="1854200"/>
        </p:xfrm>
        <a:graphic>
          <a:graphicData uri="http://schemas.openxmlformats.org/drawingml/2006/table">
            <a:tbl>
              <a:tblPr firstRow="1" bandRow="1">
                <a:tableStyleId>{5940675A-B579-460E-94D1-54222C63F5DA}</a:tableStyleId>
              </a:tblPr>
              <a:tblGrid>
                <a:gridCol w="1296144"/>
                <a:gridCol w="1045030"/>
                <a:gridCol w="827178"/>
                <a:gridCol w="792088"/>
                <a:gridCol w="1296145"/>
              </a:tblGrid>
              <a:tr h="370840">
                <a:tc>
                  <a:txBody>
                    <a:bodyPr/>
                    <a:lstStyle/>
                    <a:p>
                      <a:pPr algn="ctr"/>
                      <a:r>
                        <a:rPr lang="en-US" sz="1800" dirty="0" smtClean="0">
                          <a:latin typeface="Arial" panose="020B0604020202020204" pitchFamily="34" charset="0"/>
                          <a:cs typeface="Arial" panose="020B0604020202020204" pitchFamily="34" charset="0"/>
                        </a:rPr>
                        <a:t>Petersfield</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1800" dirty="0" smtClean="0">
                          <a:latin typeface="Arial" panose="020B0604020202020204" pitchFamily="34" charset="0"/>
                          <a:cs typeface="Arial" panose="020B0604020202020204" pitchFamily="34" charset="0"/>
                        </a:rPr>
                        <a:t>17</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Stroud</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1800" dirty="0" smtClean="0">
                          <a:latin typeface="Arial" panose="020B0604020202020204" pitchFamily="34" charset="0"/>
                          <a:cs typeface="Arial" panose="020B0604020202020204" pitchFamily="34" charset="0"/>
                        </a:rPr>
                        <a:t>15</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15</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Steep</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1800" dirty="0" smtClean="0">
                          <a:latin typeface="Arial" panose="020B0604020202020204" pitchFamily="34" charset="0"/>
                          <a:cs typeface="Arial" panose="020B0604020202020204" pitchFamily="34" charset="0"/>
                        </a:rPr>
                        <a:t>12</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25</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8</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Sheet</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1800" dirty="0" smtClean="0">
                          <a:latin typeface="Arial" panose="020B0604020202020204" pitchFamily="34" charset="0"/>
                          <a:cs typeface="Arial" panose="020B0604020202020204" pitchFamily="34" charset="0"/>
                        </a:rPr>
                        <a:t>47</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31</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35</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52</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latin typeface="Arial" panose="020B0604020202020204" pitchFamily="34" charset="0"/>
                          <a:cs typeface="Arial" panose="020B0604020202020204" pitchFamily="34" charset="0"/>
                        </a:rPr>
                        <a:t>East Meon</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69174" y="1196752"/>
            <a:ext cx="551298" cy="540797"/>
          </a:xfrm>
          <a:prstGeom prst="rect">
            <a:avLst/>
          </a:prstGeom>
        </p:spPr>
      </p:pic>
    </p:spTree>
    <p:extLst>
      <p:ext uri="{BB962C8B-B14F-4D97-AF65-F5344CB8AC3E}">
        <p14:creationId xmlns:p14="http://schemas.microsoft.com/office/powerpoint/2010/main" val="1477864049"/>
      </p:ext>
    </p:extLst>
  </p:cSld>
  <p:clrMapOvr>
    <a:masterClrMapping/>
  </p:clrMapOvr>
  <p:transition advClick="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900" dirty="0" smtClean="0"/>
              <a:t>3.2 – Graphs, Tables &amp; Charts – Two-Way Tables</a:t>
            </a:r>
            <a:endParaRPr lang="en-GB" sz="29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a:t>
            </a:r>
            <a:endParaRPr lang="en-GB" sz="1400" b="1" dirty="0">
              <a:latin typeface="Calibri" panose="020F0502020204030204" pitchFamily="34" charset="0"/>
            </a:endParaRPr>
          </a:p>
        </p:txBody>
      </p:sp>
      <p:sp>
        <p:nvSpPr>
          <p:cNvPr id="2" name="Rectangle 1"/>
          <p:cNvSpPr/>
          <p:nvPr/>
        </p:nvSpPr>
        <p:spPr>
          <a:xfrm>
            <a:off x="247328" y="1229851"/>
            <a:ext cx="5256584" cy="5262979"/>
          </a:xfrm>
          <a:prstGeom prst="rect">
            <a:avLst/>
          </a:prstGeom>
        </p:spPr>
        <p:txBody>
          <a:bodyPr wrap="square">
            <a:spAutoFit/>
          </a:bodyPr>
          <a:lstStyle/>
          <a:p>
            <a:pPr marL="457200" indent="-457200">
              <a:buClr>
                <a:srgbClr val="C00000"/>
              </a:buClr>
              <a:buFont typeface="+mj-lt"/>
              <a:buAutoNum type="arabicPeriod" startAt="4"/>
              <a:tabLst>
                <a:tab pos="3028950" algn="l"/>
              </a:tabLst>
            </a:pPr>
            <a:r>
              <a:rPr lang="en-US" sz="2400" dirty="0" smtClean="0">
                <a:latin typeface="Arial" panose="020B0604020202020204" pitchFamily="34" charset="0"/>
                <a:cs typeface="Arial" panose="020B0604020202020204" pitchFamily="34" charset="0"/>
              </a:rPr>
              <a:t>The table shows the colour and size of hoodies that were ordered for students in Year 11.</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more red hoodies, in total, </a:t>
            </a:r>
            <a:r>
              <a:rPr lang="en-US" sz="2400" dirty="0" smtClean="0">
                <a:latin typeface="Arial" panose="020B0604020202020204" pitchFamily="34" charset="0"/>
                <a:cs typeface="Arial" panose="020B0604020202020204" pitchFamily="34" charset="0"/>
              </a:rPr>
              <a:t>were ordered </a:t>
            </a:r>
            <a:r>
              <a:rPr lang="en-US" sz="2400" dirty="0">
                <a:latin typeface="Arial" panose="020B0604020202020204" pitchFamily="34" charset="0"/>
                <a:cs typeface="Arial" panose="020B0604020202020204" pitchFamily="34" charset="0"/>
              </a:rPr>
              <a:t>than blue hoodies</a:t>
            </a:r>
            <a:r>
              <a:rPr lang="en-US" sz="24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6"/>
              <a:tabLst>
                <a:tab pos="302895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Denis wants to know if James, </a:t>
            </a:r>
            <a:r>
              <a:rPr lang="en-US" sz="2400" dirty="0" err="1">
                <a:latin typeface="Arial" panose="020B0604020202020204" pitchFamily="34" charset="0"/>
                <a:cs typeface="Arial" panose="020B0604020202020204" pitchFamily="34" charset="0"/>
              </a:rPr>
              <a:t>Aran</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and India </a:t>
            </a:r>
            <a:r>
              <a:rPr lang="en-US" sz="2400" dirty="0">
                <a:latin typeface="Arial" panose="020B0604020202020204" pitchFamily="34" charset="0"/>
                <a:cs typeface="Arial" panose="020B0604020202020204" pitchFamily="34" charset="0"/>
              </a:rPr>
              <a:t>cycle, walk or drive to </a:t>
            </a:r>
            <a:r>
              <a:rPr lang="en-US" sz="2400" dirty="0" smtClean="0">
                <a:latin typeface="Arial" panose="020B0604020202020204" pitchFamily="34" charset="0"/>
                <a:cs typeface="Arial" panose="020B0604020202020204" pitchFamily="34" charset="0"/>
              </a:rPr>
              <a:t>work. Design </a:t>
            </a:r>
            <a:r>
              <a:rPr lang="en-US" sz="2400" dirty="0">
                <a:latin typeface="Arial" panose="020B0604020202020204" pitchFamily="34" charset="0"/>
                <a:cs typeface="Arial" panose="020B0604020202020204" pitchFamily="34" charset="0"/>
              </a:rPr>
              <a:t>a form to collect the information.</a:t>
            </a:r>
            <a:endParaRPr lang="en-US" sz="2400" dirty="0" smtClean="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60971677"/>
              </p:ext>
            </p:extLst>
          </p:nvPr>
        </p:nvGraphicFramePr>
        <p:xfrm>
          <a:off x="274018" y="2420888"/>
          <a:ext cx="5229896" cy="1371600"/>
        </p:xfrm>
        <a:graphic>
          <a:graphicData uri="http://schemas.openxmlformats.org/drawingml/2006/table">
            <a:tbl>
              <a:tblPr firstRow="1" bandRow="1">
                <a:tableStyleId>{5940675A-B579-460E-94D1-54222C63F5DA}</a:tableStyleId>
              </a:tblPr>
              <a:tblGrid>
                <a:gridCol w="1307474"/>
                <a:gridCol w="1307474"/>
                <a:gridCol w="1467010"/>
                <a:gridCol w="1147938"/>
              </a:tblGrid>
              <a:tr h="370840">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Arial" panose="020B0604020202020204" pitchFamily="34" charset="0"/>
                          <a:cs typeface="Arial" panose="020B0604020202020204" pitchFamily="34" charset="0"/>
                        </a:rPr>
                        <a:t>Small</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400" dirty="0" smtClean="0">
                          <a:latin typeface="Arial" panose="020B0604020202020204" pitchFamily="34" charset="0"/>
                          <a:cs typeface="Arial" panose="020B0604020202020204" pitchFamily="34" charset="0"/>
                        </a:rPr>
                        <a:t>Medium</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en-US" sz="2400" dirty="0" smtClean="0">
                          <a:latin typeface="Arial" panose="020B0604020202020204" pitchFamily="34" charset="0"/>
                          <a:cs typeface="Arial" panose="020B0604020202020204" pitchFamily="34" charset="0"/>
                        </a:rPr>
                        <a:t>Large</a:t>
                      </a:r>
                      <a:endParaRPr lang="en-US" sz="2400" dirty="0">
                        <a:latin typeface="Arial" panose="020B0604020202020204" pitchFamily="34" charset="0"/>
                        <a:cs typeface="Arial" panose="020B0604020202020204" pitchFamily="34" charset="0"/>
                      </a:endParaRPr>
                    </a:p>
                  </a:txBody>
                  <a:tcPr>
                    <a:solidFill>
                      <a:schemeClr val="accent1">
                        <a:lumMod val="40000"/>
                        <a:lumOff val="60000"/>
                      </a:schemeClr>
                    </a:solidFill>
                  </a:tcPr>
                </a:tc>
              </a:tr>
              <a:tr h="370840">
                <a:tc>
                  <a:txBody>
                    <a:bodyPr/>
                    <a:lstStyle/>
                    <a:p>
                      <a:r>
                        <a:rPr lang="en-US" sz="2400" dirty="0" smtClean="0">
                          <a:latin typeface="Arial" panose="020B0604020202020204" pitchFamily="34" charset="0"/>
                          <a:cs typeface="Arial" panose="020B0604020202020204" pitchFamily="34" charset="0"/>
                        </a:rPr>
                        <a:t>Blue</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17</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47</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63</a:t>
                      </a:r>
                      <a:endParaRPr lang="en-US" sz="2400" dirty="0">
                        <a:latin typeface="Arial" panose="020B0604020202020204" pitchFamily="34" charset="0"/>
                        <a:cs typeface="Arial" panose="020B0604020202020204" pitchFamily="34" charset="0"/>
                      </a:endParaRPr>
                    </a:p>
                  </a:txBody>
                  <a:tcPr/>
                </a:tc>
              </a:tr>
              <a:tr h="370840">
                <a:tc>
                  <a:txBody>
                    <a:bodyPr/>
                    <a:lstStyle/>
                    <a:p>
                      <a:r>
                        <a:rPr lang="en-US" sz="2400" dirty="0" smtClean="0">
                          <a:latin typeface="Arial" panose="020B0604020202020204" pitchFamily="34" charset="0"/>
                          <a:cs typeface="Arial" panose="020B0604020202020204" pitchFamily="34" charset="0"/>
                        </a:rPr>
                        <a:t>Red</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25</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67</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59</a:t>
                      </a:r>
                      <a:endParaRPr lang="en-US" sz="24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2448513397"/>
      </p:ext>
    </p:extLst>
  </p:cSld>
  <p:clrMapOvr>
    <a:masterClrMapping/>
  </p:clrMapOvr>
  <p:transition advClick="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900" dirty="0" smtClean="0"/>
              <a:t>3.2 – Graphs, Tables &amp; Charts – Two-Way Tables</a:t>
            </a:r>
            <a:endParaRPr lang="en-GB" sz="29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a:t>
            </a:r>
            <a:endParaRPr lang="en-GB" sz="1400" b="1" dirty="0">
              <a:latin typeface="Calibri" panose="020F0502020204030204" pitchFamily="34" charset="0"/>
            </a:endParaRPr>
          </a:p>
        </p:txBody>
      </p:sp>
      <p:sp>
        <p:nvSpPr>
          <p:cNvPr id="2" name="Rectangle 1"/>
          <p:cNvSpPr/>
          <p:nvPr/>
        </p:nvSpPr>
        <p:spPr>
          <a:xfrm>
            <a:off x="247328" y="1229851"/>
            <a:ext cx="5256584" cy="5262979"/>
          </a:xfrm>
          <a:prstGeom prst="rect">
            <a:avLst/>
          </a:prstGeom>
        </p:spPr>
        <p:txBody>
          <a:bodyPr wrap="square">
            <a:spAutoFit/>
          </a:bodyPr>
          <a:lstStyle/>
          <a:p>
            <a:pPr marL="457200" indent="-457200">
              <a:buClr>
                <a:srgbClr val="C00000"/>
              </a:buClr>
              <a:buFont typeface="+mj-lt"/>
              <a:buAutoNum type="arabicPeriod" startAt="5"/>
              <a:tabLst>
                <a:tab pos="3028950" algn="l"/>
              </a:tabLst>
            </a:pPr>
            <a:r>
              <a:rPr lang="en-US" sz="2800" dirty="0">
                <a:latin typeface="Arial" panose="020B0604020202020204" pitchFamily="34" charset="0"/>
                <a:cs typeface="Arial" panose="020B0604020202020204" pitchFamily="34" charset="0"/>
              </a:rPr>
              <a:t>Use the two-way table to work out how </a:t>
            </a:r>
            <a:r>
              <a:rPr lang="en-US" sz="2800" dirty="0" smtClean="0">
                <a:latin typeface="Arial" panose="020B0604020202020204" pitchFamily="34" charset="0"/>
                <a:cs typeface="Arial" panose="020B0604020202020204" pitchFamily="34" charset="0"/>
              </a:rPr>
              <a:t>many female </a:t>
            </a:r>
            <a:r>
              <a:rPr lang="en-US" sz="2800" dirty="0">
                <a:latin typeface="Arial" panose="020B0604020202020204" pitchFamily="34" charset="0"/>
                <a:cs typeface="Arial" panose="020B0604020202020204" pitchFamily="34" charset="0"/>
              </a:rPr>
              <a:t>students chose French.</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tabLst>
                <a:tab pos="3028950" algn="l"/>
              </a:tabLst>
            </a:pPr>
            <a:r>
              <a:rPr lang="en-US" sz="2800" b="1" dirty="0" smtClean="0">
                <a:solidFill>
                  <a:srgbClr val="FF0000"/>
                </a:solidFill>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A commuter wants to know whether </a:t>
            </a:r>
            <a:r>
              <a:rPr lang="en-US" sz="2800" dirty="0" smtClean="0">
                <a:latin typeface="Arial" panose="020B0604020202020204" pitchFamily="34" charset="0"/>
                <a:cs typeface="Arial" panose="020B0604020202020204" pitchFamily="34" charset="0"/>
              </a:rPr>
              <a:t>the trains </a:t>
            </a:r>
            <a:r>
              <a:rPr lang="en-US" sz="2800" dirty="0">
                <a:latin typeface="Arial" panose="020B0604020202020204" pitchFamily="34" charset="0"/>
                <a:cs typeface="Arial" panose="020B0604020202020204" pitchFamily="34" charset="0"/>
              </a:rPr>
              <a:t>are late, on time or early for each </a:t>
            </a:r>
            <a:r>
              <a:rPr lang="en-US" sz="2800" dirty="0" smtClean="0">
                <a:latin typeface="Arial" panose="020B0604020202020204" pitchFamily="34" charset="0"/>
                <a:cs typeface="Arial" panose="020B0604020202020204" pitchFamily="34" charset="0"/>
              </a:rPr>
              <a:t>day of </a:t>
            </a:r>
            <a:r>
              <a:rPr lang="en-US" sz="2800" dirty="0">
                <a:latin typeface="Arial" panose="020B0604020202020204" pitchFamily="34" charset="0"/>
                <a:cs typeface="Arial" panose="020B0604020202020204" pitchFamily="34" charset="0"/>
              </a:rPr>
              <a:t>the </a:t>
            </a:r>
            <a:r>
              <a:rPr lang="en-US" sz="2800" dirty="0" smtClean="0">
                <a:latin typeface="Arial" panose="020B0604020202020204" pitchFamily="34" charset="0"/>
                <a:cs typeface="Arial" panose="020B0604020202020204" pitchFamily="34" charset="0"/>
              </a:rPr>
              <a:t>week. Design </a:t>
            </a:r>
            <a:r>
              <a:rPr lang="en-US" sz="2800" dirty="0">
                <a:latin typeface="Arial" panose="020B0604020202020204" pitchFamily="34" charset="0"/>
                <a:cs typeface="Arial" panose="020B0604020202020204" pitchFamily="34" charset="0"/>
              </a:rPr>
              <a:t>a two-way table to record the data.</a:t>
            </a:r>
            <a:endParaRPr lang="en-US" sz="2800" dirty="0" smtClean="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15936605"/>
              </p:ext>
            </p:extLst>
          </p:nvPr>
        </p:nvGraphicFramePr>
        <p:xfrm>
          <a:off x="274018" y="2705472"/>
          <a:ext cx="5229896" cy="1371600"/>
        </p:xfrm>
        <a:graphic>
          <a:graphicData uri="http://schemas.openxmlformats.org/drawingml/2006/table">
            <a:tbl>
              <a:tblPr firstRow="1" bandRow="1">
                <a:tableStyleId>{5940675A-B579-460E-94D1-54222C63F5DA}</a:tableStyleId>
              </a:tblPr>
              <a:tblGrid>
                <a:gridCol w="1307474"/>
                <a:gridCol w="1307474"/>
                <a:gridCol w="1467010"/>
                <a:gridCol w="1147938"/>
              </a:tblGrid>
              <a:tr h="370840">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Arial" panose="020B0604020202020204" pitchFamily="34" charset="0"/>
                          <a:cs typeface="Arial" panose="020B0604020202020204" pitchFamily="34" charset="0"/>
                        </a:rPr>
                        <a:t>Male</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400" dirty="0" smtClean="0">
                          <a:latin typeface="Arial" panose="020B0604020202020204" pitchFamily="34" charset="0"/>
                          <a:cs typeface="Arial" panose="020B0604020202020204" pitchFamily="34" charset="0"/>
                        </a:rPr>
                        <a:t>Female</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en-US" sz="2400" dirty="0" smtClean="0">
                          <a:latin typeface="Arial" panose="020B0604020202020204" pitchFamily="34" charset="0"/>
                          <a:cs typeface="Arial" panose="020B0604020202020204" pitchFamily="34" charset="0"/>
                        </a:rPr>
                        <a:t>Total</a:t>
                      </a:r>
                      <a:endParaRPr lang="en-US" sz="2400" dirty="0">
                        <a:latin typeface="Arial" panose="020B0604020202020204" pitchFamily="34" charset="0"/>
                        <a:cs typeface="Arial" panose="020B0604020202020204" pitchFamily="34" charset="0"/>
                      </a:endParaRPr>
                    </a:p>
                  </a:txBody>
                  <a:tcPr>
                    <a:solidFill>
                      <a:schemeClr val="accent1">
                        <a:lumMod val="40000"/>
                        <a:lumOff val="60000"/>
                      </a:schemeClr>
                    </a:solidFill>
                  </a:tcPr>
                </a:tc>
              </a:tr>
              <a:tr h="370840">
                <a:tc>
                  <a:txBody>
                    <a:bodyPr/>
                    <a:lstStyle/>
                    <a:p>
                      <a:r>
                        <a:rPr lang="en-US" sz="2400" dirty="0" smtClean="0">
                          <a:latin typeface="Arial" panose="020B0604020202020204" pitchFamily="34" charset="0"/>
                          <a:cs typeface="Arial" panose="020B0604020202020204" pitchFamily="34" charset="0"/>
                        </a:rPr>
                        <a:t>French</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27</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68</a:t>
                      </a:r>
                      <a:endParaRPr lang="en-US" sz="2400" dirty="0">
                        <a:latin typeface="Arial" panose="020B0604020202020204" pitchFamily="34" charset="0"/>
                        <a:cs typeface="Arial" panose="020B0604020202020204" pitchFamily="34" charset="0"/>
                      </a:endParaRPr>
                    </a:p>
                  </a:txBody>
                  <a:tcPr/>
                </a:tc>
              </a:tr>
              <a:tr h="370840">
                <a:tc>
                  <a:txBody>
                    <a:bodyPr/>
                    <a:lstStyle/>
                    <a:p>
                      <a:r>
                        <a:rPr lang="en-US" sz="2400" dirty="0" smtClean="0">
                          <a:latin typeface="Arial" panose="020B0604020202020204" pitchFamily="34" charset="0"/>
                          <a:cs typeface="Arial" panose="020B0604020202020204" pitchFamily="34" charset="0"/>
                        </a:rPr>
                        <a:t>German</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32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45</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77</a:t>
                      </a:r>
                      <a:endParaRPr lang="en-US" sz="24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705006614"/>
      </p:ext>
    </p:extLst>
  </p:cSld>
  <p:clrMapOvr>
    <a:masterClrMapping/>
  </p:clrMapOvr>
  <p:transition advClick="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900" dirty="0" smtClean="0"/>
              <a:t>3.2 – Graphs, Tables &amp; Charts – Two-Way Tables</a:t>
            </a:r>
            <a:endParaRPr lang="en-GB" sz="29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a:t>
            </a:r>
            <a:endParaRPr lang="en-GB" sz="1400" b="1" dirty="0">
              <a:latin typeface="Calibri" panose="020F0502020204030204" pitchFamily="34" charset="0"/>
            </a:endParaRPr>
          </a:p>
        </p:txBody>
      </p:sp>
      <p:sp>
        <p:nvSpPr>
          <p:cNvPr id="2" name="Rectangle 1"/>
          <p:cNvSpPr/>
          <p:nvPr/>
        </p:nvSpPr>
        <p:spPr>
          <a:xfrm>
            <a:off x="247328" y="1229851"/>
            <a:ext cx="8573144" cy="5293757"/>
          </a:xfrm>
          <a:prstGeom prst="rect">
            <a:avLst/>
          </a:prstGeom>
        </p:spPr>
        <p:txBody>
          <a:bodyPr wrap="square">
            <a:spAutoFit/>
          </a:bodyPr>
          <a:lstStyle/>
          <a:p>
            <a:pPr marL="457200" indent="-457200">
              <a:buClr>
                <a:srgbClr val="C00000"/>
              </a:buClr>
              <a:buFont typeface="+mj-lt"/>
              <a:buAutoNum type="arabicPeriod" startAt="8"/>
              <a:tabLst>
                <a:tab pos="3028950" algn="l"/>
              </a:tabLst>
            </a:pPr>
            <a:r>
              <a:rPr lang="en-US" sz="2600" dirty="0">
                <a:latin typeface="Arial" panose="020B0604020202020204" pitchFamily="34" charset="0"/>
                <a:cs typeface="Arial" panose="020B0604020202020204" pitchFamily="34" charset="0"/>
              </a:rPr>
              <a:t>A mattress comes in three levels of comfort </a:t>
            </a:r>
            <a:r>
              <a:rPr lang="en-US" sz="2600" dirty="0" smtClean="0">
                <a:latin typeface="Arial" panose="020B0604020202020204" pitchFamily="34" charset="0"/>
                <a:cs typeface="Arial" panose="020B0604020202020204" pitchFamily="34" charset="0"/>
              </a:rPr>
              <a:t>- soft</a:t>
            </a:r>
            <a:r>
              <a:rPr lang="en-US" sz="2600" dirty="0">
                <a:latin typeface="Arial" panose="020B0604020202020204" pitchFamily="34" charset="0"/>
                <a:cs typeface="Arial" panose="020B0604020202020204" pitchFamily="34" charset="0"/>
              </a:rPr>
              <a:t>, medium and </a:t>
            </a:r>
            <a:r>
              <a:rPr lang="en-US" sz="2600" dirty="0" smtClean="0">
                <a:latin typeface="Arial" panose="020B0604020202020204" pitchFamily="34" charset="0"/>
                <a:cs typeface="Arial" panose="020B0604020202020204" pitchFamily="34" charset="0"/>
              </a:rPr>
              <a:t>firm.</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The </a:t>
            </a:r>
            <a:r>
              <a:rPr lang="en-US" sz="2600" dirty="0">
                <a:latin typeface="Arial" panose="020B0604020202020204" pitchFamily="34" charset="0"/>
                <a:cs typeface="Arial" panose="020B0604020202020204" pitchFamily="34" charset="0"/>
              </a:rPr>
              <a:t>mattress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can be </a:t>
            </a:r>
            <a:r>
              <a:rPr lang="en-US" sz="2600" dirty="0">
                <a:latin typeface="Arial" panose="020B0604020202020204" pitchFamily="34" charset="0"/>
                <a:cs typeface="Arial" panose="020B0604020202020204" pitchFamily="34" charset="0"/>
              </a:rPr>
              <a:t>covered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in </a:t>
            </a:r>
            <a:r>
              <a:rPr lang="en-US" sz="2600" dirty="0">
                <a:latin typeface="Arial" panose="020B0604020202020204" pitchFamily="34" charset="0"/>
                <a:cs typeface="Arial" panose="020B0604020202020204" pitchFamily="34" charset="0"/>
              </a:rPr>
              <a:t>one </a:t>
            </a:r>
            <a:r>
              <a:rPr lang="en-US" sz="2600" dirty="0" smtClean="0">
                <a:latin typeface="Arial" panose="020B0604020202020204" pitchFamily="34" charset="0"/>
                <a:cs typeface="Arial" panose="020B0604020202020204" pitchFamily="34" charset="0"/>
              </a:rPr>
              <a:t>of three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fabrics –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patterned</a:t>
            </a:r>
            <a:r>
              <a:rPr lang="en-US" sz="2600" dirty="0">
                <a:latin typeface="Arial" panose="020B0604020202020204" pitchFamily="34" charset="0"/>
                <a:cs typeface="Arial" panose="020B0604020202020204" pitchFamily="34" charset="0"/>
              </a:rPr>
              <a:t>, plain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and textured.</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The </a:t>
            </a:r>
            <a:r>
              <a:rPr lang="en-US" sz="2600" dirty="0">
                <a:latin typeface="Arial" panose="020B0604020202020204" pitchFamily="34" charset="0"/>
                <a:cs typeface="Arial" panose="020B0604020202020204" pitchFamily="34" charset="0"/>
              </a:rPr>
              <a:t>two-way </a:t>
            </a:r>
            <a:r>
              <a:rPr lang="en-US" sz="2600" dirty="0" smtClean="0">
                <a:latin typeface="Arial" panose="020B0604020202020204" pitchFamily="34" charset="0"/>
                <a:cs typeface="Arial" panose="020B0604020202020204" pitchFamily="34" charset="0"/>
              </a:rPr>
              <a:t>table shows </a:t>
            </a:r>
            <a:r>
              <a:rPr lang="en-US" sz="2600" dirty="0">
                <a:latin typeface="Arial" panose="020B0604020202020204" pitchFamily="34" charset="0"/>
                <a:cs typeface="Arial" panose="020B0604020202020204" pitchFamily="34" charset="0"/>
              </a:rPr>
              <a:t>some </a:t>
            </a:r>
            <a:r>
              <a:rPr lang="en-US" sz="2600" dirty="0" smtClean="0">
                <a:latin typeface="Arial" panose="020B0604020202020204" pitchFamily="34" charset="0"/>
                <a:cs typeface="Arial" panose="020B0604020202020204" pitchFamily="34" charset="0"/>
              </a:rPr>
              <a:t>information about </a:t>
            </a:r>
            <a:r>
              <a:rPr lang="en-US" sz="2600" dirty="0">
                <a:latin typeface="Arial" panose="020B0604020202020204" pitchFamily="34" charset="0"/>
                <a:cs typeface="Arial" panose="020B0604020202020204" pitchFamily="34" charset="0"/>
              </a:rPr>
              <a:t>the numbers of mattresses ordered </a:t>
            </a:r>
            <a:r>
              <a:rPr lang="en-US" sz="2600" dirty="0" smtClean="0">
                <a:latin typeface="Arial" panose="020B0604020202020204" pitchFamily="34" charset="0"/>
                <a:cs typeface="Arial" panose="020B0604020202020204" pitchFamily="34" charset="0"/>
              </a:rPr>
              <a:t>in a </a:t>
            </a:r>
            <a:r>
              <a:rPr lang="en-US" sz="2600" dirty="0">
                <a:latin typeface="Arial" panose="020B0604020202020204" pitchFamily="34" charset="0"/>
                <a:cs typeface="Arial" panose="020B0604020202020204" pitchFamily="34" charset="0"/>
              </a:rPr>
              <a:t>shop one year</a:t>
            </a:r>
            <a:r>
              <a:rPr lang="en-US" sz="2600" dirty="0" smtClean="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3028950" algn="l"/>
              </a:tabLst>
            </a:pPr>
            <a:r>
              <a:rPr lang="en-US" sz="2600" dirty="0" smtClean="0">
                <a:latin typeface="Arial" panose="020B0604020202020204" pitchFamily="34" charset="0"/>
                <a:cs typeface="Arial" panose="020B0604020202020204" pitchFamily="34" charset="0"/>
              </a:rPr>
              <a:t>How </a:t>
            </a:r>
            <a:r>
              <a:rPr lang="en-US" sz="2600" dirty="0">
                <a:latin typeface="Arial" panose="020B0604020202020204" pitchFamily="34" charset="0"/>
                <a:cs typeface="Arial" panose="020B0604020202020204" pitchFamily="34" charset="0"/>
              </a:rPr>
              <a:t>many soft patterned </a:t>
            </a:r>
            <a:r>
              <a:rPr lang="en-US" sz="2600" dirty="0" smtClean="0">
                <a:latin typeface="Arial" panose="020B0604020202020204" pitchFamily="34" charset="0"/>
                <a:cs typeface="Arial" panose="020B0604020202020204" pitchFamily="34" charset="0"/>
              </a:rPr>
              <a:t>mattresses are </a:t>
            </a:r>
            <a:r>
              <a:rPr lang="en-US" sz="2600" dirty="0">
                <a:latin typeface="Arial" panose="020B0604020202020204" pitchFamily="34" charset="0"/>
                <a:cs typeface="Arial" panose="020B0604020202020204" pitchFamily="34" charset="0"/>
              </a:rPr>
              <a:t>ordered?</a:t>
            </a:r>
          </a:p>
          <a:p>
            <a:pPr marL="914400" indent="-457200">
              <a:buClr>
                <a:srgbClr val="C00000"/>
              </a:buClr>
              <a:buFont typeface="+mj-lt"/>
              <a:buAutoNum type="alphaLcPeriod"/>
              <a:tabLst>
                <a:tab pos="3028950" algn="l"/>
              </a:tabLst>
            </a:pPr>
            <a:r>
              <a:rPr lang="en-US" sz="2600" dirty="0" smtClean="0">
                <a:latin typeface="Arial" panose="020B0604020202020204" pitchFamily="34" charset="0"/>
                <a:cs typeface="Arial" panose="020B0604020202020204" pitchFamily="34" charset="0"/>
              </a:rPr>
              <a:t>How </a:t>
            </a:r>
            <a:r>
              <a:rPr lang="en-US" sz="2600" dirty="0">
                <a:latin typeface="Arial" panose="020B0604020202020204" pitchFamily="34" charset="0"/>
                <a:cs typeface="Arial" panose="020B0604020202020204" pitchFamily="34" charset="0"/>
              </a:rPr>
              <a:t>many soft plain mattresses </a:t>
            </a:r>
            <a:r>
              <a:rPr lang="en-US" sz="2600" dirty="0" smtClean="0">
                <a:latin typeface="Arial" panose="020B0604020202020204" pitchFamily="34" charset="0"/>
                <a:cs typeface="Arial" panose="020B0604020202020204" pitchFamily="34" charset="0"/>
              </a:rPr>
              <a:t>are ordered</a:t>
            </a:r>
            <a:r>
              <a:rPr lang="en-US" sz="2600" dirty="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3028950" algn="l"/>
              </a:tabLst>
            </a:pPr>
            <a:r>
              <a:rPr lang="en-US" sz="2600" dirty="0" smtClean="0">
                <a:latin typeface="Arial" panose="020B0604020202020204" pitchFamily="34" charset="0"/>
                <a:cs typeface="Arial" panose="020B0604020202020204" pitchFamily="34" charset="0"/>
              </a:rPr>
              <a:t>Copy </a:t>
            </a:r>
            <a:r>
              <a:rPr lang="en-US" sz="2600" dirty="0">
                <a:latin typeface="Arial" panose="020B0604020202020204" pitchFamily="34" charset="0"/>
                <a:cs typeface="Arial" panose="020B0604020202020204" pitchFamily="34" charset="0"/>
              </a:rPr>
              <a:t>and complete the two-way table.</a:t>
            </a:r>
            <a:endParaRPr lang="en-US" sz="2600" dirty="0" smtClean="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6635802"/>
              </p:ext>
            </p:extLst>
          </p:nvPr>
        </p:nvGraphicFramePr>
        <p:xfrm>
          <a:off x="3419873" y="1791072"/>
          <a:ext cx="5400599" cy="2286000"/>
        </p:xfrm>
        <a:graphic>
          <a:graphicData uri="http://schemas.openxmlformats.org/drawingml/2006/table">
            <a:tbl>
              <a:tblPr firstRow="1" bandRow="1">
                <a:tableStyleId>{5940675A-B579-460E-94D1-54222C63F5DA}</a:tableStyleId>
              </a:tblPr>
              <a:tblGrid>
                <a:gridCol w="1543027"/>
                <a:gridCol w="771514"/>
                <a:gridCol w="1285860"/>
                <a:gridCol w="888408"/>
                <a:gridCol w="911790"/>
              </a:tblGrid>
              <a:tr h="442798">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Arial" panose="020B0604020202020204" pitchFamily="34" charset="0"/>
                          <a:cs typeface="Arial" panose="020B0604020202020204" pitchFamily="34" charset="0"/>
                        </a:rPr>
                        <a:t>Soft</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400" dirty="0" smtClean="0">
                          <a:latin typeface="Arial" panose="020B0604020202020204" pitchFamily="34" charset="0"/>
                          <a:cs typeface="Arial" panose="020B0604020202020204" pitchFamily="34" charset="0"/>
                        </a:rPr>
                        <a:t>Medium</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en-US" sz="2400" dirty="0" smtClean="0">
                          <a:latin typeface="Arial" panose="020B0604020202020204" pitchFamily="34" charset="0"/>
                          <a:cs typeface="Arial" panose="020B0604020202020204" pitchFamily="34" charset="0"/>
                        </a:rPr>
                        <a:t>Firm</a:t>
                      </a:r>
                      <a:endParaRPr lang="en-US" sz="24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lang="en-US" sz="2400" dirty="0" smtClean="0">
                          <a:latin typeface="Arial" panose="020B0604020202020204" pitchFamily="34" charset="0"/>
                          <a:cs typeface="Arial" panose="020B0604020202020204" pitchFamily="34" charset="0"/>
                        </a:rPr>
                        <a:t>Total</a:t>
                      </a:r>
                      <a:endParaRPr lang="en-US" sz="2400" dirty="0">
                        <a:latin typeface="Arial" panose="020B0604020202020204" pitchFamily="34" charset="0"/>
                        <a:cs typeface="Arial" panose="020B0604020202020204" pitchFamily="34" charset="0"/>
                      </a:endParaRPr>
                    </a:p>
                  </a:txBody>
                  <a:tcPr>
                    <a:solidFill>
                      <a:schemeClr val="accent1">
                        <a:lumMod val="40000"/>
                        <a:lumOff val="60000"/>
                      </a:schemeClr>
                    </a:solidFill>
                  </a:tcPr>
                </a:tc>
              </a:tr>
              <a:tr h="442798">
                <a:tc>
                  <a:txBody>
                    <a:bodyPr/>
                    <a:lstStyle/>
                    <a:p>
                      <a:r>
                        <a:rPr lang="en-US" sz="2400" dirty="0" smtClean="0">
                          <a:latin typeface="Arial" panose="020B0604020202020204" pitchFamily="34" charset="0"/>
                          <a:cs typeface="Arial" panose="020B0604020202020204" pitchFamily="34" charset="0"/>
                        </a:rPr>
                        <a:t>Patterned</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17</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48</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132</a:t>
                      </a:r>
                      <a:endParaRPr lang="en-US" sz="2400" dirty="0">
                        <a:latin typeface="Arial" panose="020B0604020202020204" pitchFamily="34" charset="0"/>
                        <a:cs typeface="Arial" panose="020B0604020202020204" pitchFamily="34" charset="0"/>
                      </a:endParaRPr>
                    </a:p>
                  </a:txBody>
                  <a:tcPr/>
                </a:tc>
              </a:tr>
              <a:tr h="442798">
                <a:tc>
                  <a:txBody>
                    <a:bodyPr/>
                    <a:lstStyle/>
                    <a:p>
                      <a:r>
                        <a:rPr lang="en-US" sz="2400" dirty="0" smtClean="0">
                          <a:latin typeface="Arial" panose="020B0604020202020204" pitchFamily="34" charset="0"/>
                          <a:cs typeface="Arial" panose="020B0604020202020204" pitchFamily="34" charset="0"/>
                        </a:rPr>
                        <a:t>Plain</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26</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24</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65</a:t>
                      </a:r>
                      <a:endParaRPr lang="en-US" sz="2400" dirty="0">
                        <a:latin typeface="Arial" panose="020B0604020202020204" pitchFamily="34" charset="0"/>
                        <a:cs typeface="Arial" panose="020B0604020202020204" pitchFamily="34" charset="0"/>
                      </a:endParaRPr>
                    </a:p>
                  </a:txBody>
                  <a:tcPr/>
                </a:tc>
              </a:tr>
              <a:tr h="442798">
                <a:tc>
                  <a:txBody>
                    <a:bodyPr/>
                    <a:lstStyle/>
                    <a:p>
                      <a:r>
                        <a:rPr lang="en-US" sz="2400" dirty="0" smtClean="0">
                          <a:latin typeface="Arial" panose="020B0604020202020204" pitchFamily="34" charset="0"/>
                          <a:cs typeface="Arial" panose="020B0604020202020204" pitchFamily="34" charset="0"/>
                        </a:rPr>
                        <a:t>Textured</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18</a:t>
                      </a: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65</a:t>
                      </a:r>
                      <a:endParaRPr lang="en-US" sz="2400" dirty="0">
                        <a:latin typeface="Arial" panose="020B0604020202020204" pitchFamily="34" charset="0"/>
                        <a:cs typeface="Arial" panose="020B0604020202020204" pitchFamily="34" charset="0"/>
                      </a:endParaRPr>
                    </a:p>
                  </a:txBody>
                  <a:tcPr/>
                </a:tc>
              </a:tr>
              <a:tr h="442798">
                <a:tc>
                  <a:txBody>
                    <a:bodyPr/>
                    <a:lstStyle/>
                    <a:p>
                      <a:r>
                        <a:rPr lang="en-US" sz="2400" dirty="0" smtClean="0">
                          <a:latin typeface="Arial" panose="020B0604020202020204" pitchFamily="34" charset="0"/>
                          <a:cs typeface="Arial" panose="020B0604020202020204" pitchFamily="34" charset="0"/>
                        </a:rPr>
                        <a:t>Total</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100</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78</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84</a:t>
                      </a: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16416" y="1196752"/>
            <a:ext cx="551298" cy="540797"/>
          </a:xfrm>
          <a:prstGeom prst="rect">
            <a:avLst/>
          </a:prstGeom>
        </p:spPr>
      </p:pic>
    </p:spTree>
    <p:extLst>
      <p:ext uri="{BB962C8B-B14F-4D97-AF65-F5344CB8AC3E}">
        <p14:creationId xmlns:p14="http://schemas.microsoft.com/office/powerpoint/2010/main" val="49997815"/>
      </p:ext>
    </p:extLst>
  </p:cSld>
  <p:clrMapOvr>
    <a:masterClrMapping/>
  </p:clrMapOvr>
  <p:transition advClick="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900" dirty="0" smtClean="0"/>
              <a:t>3.2 – Graphs, Tables &amp; Charts – Two-Way Tables</a:t>
            </a:r>
            <a:endParaRPr lang="en-GB" sz="29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a:t>
            </a:r>
            <a:endParaRPr lang="en-GB" sz="1400" b="1" dirty="0">
              <a:latin typeface="Calibri" panose="020F0502020204030204" pitchFamily="34" charset="0"/>
            </a:endParaRPr>
          </a:p>
        </p:txBody>
      </p:sp>
      <p:sp>
        <p:nvSpPr>
          <p:cNvPr id="2" name="Rectangle 1"/>
          <p:cNvSpPr/>
          <p:nvPr/>
        </p:nvSpPr>
        <p:spPr>
          <a:xfrm>
            <a:off x="247328" y="1229851"/>
            <a:ext cx="5256584" cy="5516895"/>
          </a:xfrm>
          <a:prstGeom prst="rect">
            <a:avLst/>
          </a:prstGeom>
        </p:spPr>
        <p:txBody>
          <a:bodyPr wrap="square">
            <a:spAutoFit/>
          </a:bodyPr>
          <a:lstStyle/>
          <a:p>
            <a:pPr marL="400050" indent="-400050">
              <a:buClr>
                <a:srgbClr val="C00000"/>
              </a:buClr>
              <a:buFont typeface="+mj-lt"/>
              <a:buAutoNum type="arabicPeriod" startAt="9"/>
              <a:tabLst>
                <a:tab pos="3028950" algn="l"/>
              </a:tabLst>
            </a:pPr>
            <a:r>
              <a:rPr lang="en-US" sz="1900" b="1" dirty="0">
                <a:solidFill>
                  <a:srgbClr val="FF0000"/>
                </a:solidFill>
                <a:latin typeface="Arial" panose="020B0604020202020204" pitchFamily="34" charset="0"/>
                <a:cs typeface="Arial" panose="020B0604020202020204" pitchFamily="34" charset="0"/>
              </a:rPr>
              <a:t>P</a:t>
            </a:r>
            <a:r>
              <a:rPr lang="en-US" sz="1900" dirty="0">
                <a:latin typeface="Arial" panose="020B0604020202020204" pitchFamily="34" charset="0"/>
                <a:cs typeface="Arial" panose="020B0604020202020204" pitchFamily="34" charset="0"/>
              </a:rPr>
              <a:t> There are 20 people in </a:t>
            </a:r>
            <a:r>
              <a:rPr lang="en-US" sz="1900" dirty="0" smtClean="0">
                <a:latin typeface="Arial" panose="020B0604020202020204" pitchFamily="34" charset="0"/>
                <a:cs typeface="Arial" panose="020B0604020202020204" pitchFamily="34" charset="0"/>
              </a:rPr>
              <a:t>a coffee shop.</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Each </a:t>
            </a:r>
            <a:r>
              <a:rPr lang="en-US" sz="1900" dirty="0">
                <a:latin typeface="Arial" panose="020B0604020202020204" pitchFamily="34" charset="0"/>
                <a:cs typeface="Arial" panose="020B0604020202020204" pitchFamily="34" charset="0"/>
              </a:rPr>
              <a:t>person has tea or </a:t>
            </a:r>
            <a:r>
              <a:rPr lang="en-US" sz="1900" dirty="0" smtClean="0">
                <a:latin typeface="Arial" panose="020B0604020202020204" pitchFamily="34" charset="0"/>
                <a:cs typeface="Arial" panose="020B0604020202020204" pitchFamily="34" charset="0"/>
              </a:rPr>
              <a:t>coffee.</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8 </a:t>
            </a:r>
            <a:r>
              <a:rPr lang="en-US" sz="1900" dirty="0">
                <a:latin typeface="Arial" panose="020B0604020202020204" pitchFamily="34" charset="0"/>
                <a:cs typeface="Arial" panose="020B0604020202020204" pitchFamily="34" charset="0"/>
              </a:rPr>
              <a:t>of the people are </a:t>
            </a:r>
            <a:r>
              <a:rPr lang="en-US" sz="1900" dirty="0" smtClean="0">
                <a:latin typeface="Arial" panose="020B0604020202020204" pitchFamily="34" charset="0"/>
                <a:cs typeface="Arial" panose="020B0604020202020204" pitchFamily="34" charset="0"/>
              </a:rPr>
              <a:t>mate.</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3 </a:t>
            </a:r>
            <a:r>
              <a:rPr lang="en-US" sz="1900" dirty="0">
                <a:latin typeface="Arial" panose="020B0604020202020204" pitchFamily="34" charset="0"/>
                <a:cs typeface="Arial" panose="020B0604020202020204" pitchFamily="34" charset="0"/>
              </a:rPr>
              <a:t>of the females had </a:t>
            </a:r>
            <a:r>
              <a:rPr lang="en-US" sz="1900" dirty="0" smtClean="0">
                <a:latin typeface="Arial" panose="020B0604020202020204" pitchFamily="34" charset="0"/>
                <a:cs typeface="Arial" panose="020B0604020202020204" pitchFamily="34" charset="0"/>
              </a:rPr>
              <a:t>coffee.</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 </a:t>
            </a:r>
            <a:r>
              <a:rPr lang="en-US" sz="1900" dirty="0">
                <a:latin typeface="Arial" panose="020B0604020202020204" pitchFamily="34" charset="0"/>
                <a:cs typeface="Arial" panose="020B0604020202020204" pitchFamily="34" charset="0"/>
              </a:rPr>
              <a:t>total of 12 people had </a:t>
            </a:r>
            <a:r>
              <a:rPr lang="en-US" sz="1900" dirty="0" smtClean="0">
                <a:latin typeface="Arial" panose="020B0604020202020204" pitchFamily="34" charset="0"/>
                <a:cs typeface="Arial" panose="020B0604020202020204" pitchFamily="34" charset="0"/>
              </a:rPr>
              <a:t>tea.</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Work </a:t>
            </a:r>
            <a:r>
              <a:rPr lang="en-US" sz="1900" dirty="0">
                <a:latin typeface="Arial" panose="020B0604020202020204" pitchFamily="34" charset="0"/>
                <a:cs typeface="Arial" panose="020B0604020202020204" pitchFamily="34" charset="0"/>
              </a:rPr>
              <a:t>out the number of males </a:t>
            </a: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who had tea.</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endParaRPr lang="en-US" sz="1050" dirty="0">
              <a:latin typeface="Arial" panose="020B0604020202020204" pitchFamily="34" charset="0"/>
              <a:cs typeface="Arial" panose="020B0604020202020204" pitchFamily="34" charset="0"/>
            </a:endParaRPr>
          </a:p>
          <a:p>
            <a:pPr marL="400050" indent="-400050">
              <a:buClr>
                <a:srgbClr val="C00000"/>
              </a:buClr>
              <a:buFont typeface="+mj-lt"/>
              <a:buAutoNum type="arabicPeriod" startAt="9"/>
              <a:tabLst>
                <a:tab pos="3028950" algn="l"/>
              </a:tabLst>
            </a:pPr>
            <a:r>
              <a:rPr lang="en-US" sz="1900" b="1" dirty="0" smtClean="0">
                <a:solidFill>
                  <a:srgbClr val="FF0000"/>
                </a:solidFill>
                <a:latin typeface="Arial" panose="020B0604020202020204" pitchFamily="34" charset="0"/>
                <a:cs typeface="Arial" panose="020B0604020202020204" pitchFamily="34" charset="0"/>
              </a:rPr>
              <a:t>P</a:t>
            </a:r>
            <a:r>
              <a:rPr lang="en-US" sz="1900" dirty="0" smtClean="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Anderley asked 40 people which TV </a:t>
            </a:r>
            <a:r>
              <a:rPr lang="en-US" sz="1900" dirty="0" smtClean="0">
                <a:latin typeface="Arial" panose="020B0604020202020204" pitchFamily="34" charset="0"/>
                <a:cs typeface="Arial" panose="020B0604020202020204" pitchFamily="34" charset="0"/>
              </a:rPr>
              <a:t>channel they </a:t>
            </a:r>
            <a:r>
              <a:rPr lang="en-US" sz="1900" dirty="0">
                <a:latin typeface="Arial" panose="020B0604020202020204" pitchFamily="34" charset="0"/>
                <a:cs typeface="Arial" panose="020B0604020202020204" pitchFamily="34" charset="0"/>
              </a:rPr>
              <a:t>watched most the previous night - </a:t>
            </a:r>
            <a:r>
              <a:rPr lang="en-US" sz="1900" dirty="0" smtClean="0">
                <a:latin typeface="Arial" panose="020B0604020202020204" pitchFamily="34" charset="0"/>
                <a:cs typeface="Arial" panose="020B0604020202020204" pitchFamily="34" charset="0"/>
              </a:rPr>
              <a:t>BBC, ITV </a:t>
            </a:r>
            <a:r>
              <a:rPr lang="en-US" sz="1900" dirty="0">
                <a:latin typeface="Arial" panose="020B0604020202020204" pitchFamily="34" charset="0"/>
                <a:cs typeface="Arial" panose="020B0604020202020204" pitchFamily="34" charset="0"/>
              </a:rPr>
              <a:t>or </a:t>
            </a:r>
            <a:r>
              <a:rPr lang="en-US" sz="1900" dirty="0" smtClean="0">
                <a:latin typeface="Arial" panose="020B0604020202020204" pitchFamily="34" charset="0"/>
                <a:cs typeface="Arial" panose="020B0604020202020204" pitchFamily="34" charset="0"/>
              </a:rPr>
              <a:t>other.</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Here </a:t>
            </a:r>
            <a:r>
              <a:rPr lang="en-US" sz="1900" dirty="0">
                <a:latin typeface="Arial" panose="020B0604020202020204" pitchFamily="34" charset="0"/>
                <a:cs typeface="Arial" panose="020B0604020202020204" pitchFamily="34" charset="0"/>
              </a:rPr>
              <a:t>is some information about her </a:t>
            </a:r>
            <a:r>
              <a:rPr lang="en-US" sz="1900" dirty="0" smtClean="0">
                <a:latin typeface="Arial" panose="020B0604020202020204" pitchFamily="34" charset="0"/>
                <a:cs typeface="Arial" panose="020B0604020202020204" pitchFamily="34" charset="0"/>
              </a:rPr>
              <a:t>results.</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12 </a:t>
            </a:r>
            <a:r>
              <a:rPr lang="en-US" sz="1900" dirty="0">
                <a:latin typeface="Arial" panose="020B0604020202020204" pitchFamily="34" charset="0"/>
                <a:cs typeface="Arial" panose="020B0604020202020204" pitchFamily="34" charset="0"/>
              </a:rPr>
              <a:t>of the 20 males watched </a:t>
            </a:r>
            <a:r>
              <a:rPr lang="en-US" sz="1900" dirty="0" smtClean="0">
                <a:latin typeface="Arial" panose="020B0604020202020204" pitchFamily="34" charset="0"/>
                <a:cs typeface="Arial" panose="020B0604020202020204" pitchFamily="34" charset="0"/>
              </a:rPr>
              <a:t>BBC.</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3 </a:t>
            </a:r>
            <a:r>
              <a:rPr lang="en-US" sz="1900" dirty="0">
                <a:latin typeface="Arial" panose="020B0604020202020204" pitchFamily="34" charset="0"/>
                <a:cs typeface="Arial" panose="020B0604020202020204" pitchFamily="34" charset="0"/>
              </a:rPr>
              <a:t>of the females watched </a:t>
            </a:r>
            <a:r>
              <a:rPr lang="en-US" sz="1900" dirty="0" smtClean="0">
                <a:latin typeface="Arial" panose="020B0604020202020204" pitchFamily="34" charset="0"/>
                <a:cs typeface="Arial" panose="020B0604020202020204" pitchFamily="34" charset="0"/>
              </a:rPr>
              <a:t>ITV.</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Of </a:t>
            </a:r>
            <a:r>
              <a:rPr lang="en-US" sz="1900" dirty="0">
                <a:latin typeface="Arial" panose="020B0604020202020204" pitchFamily="34" charset="0"/>
                <a:cs typeface="Arial" panose="020B0604020202020204" pitchFamily="34" charset="0"/>
              </a:rPr>
              <a:t>the 12 who said 'other', 5 were </a:t>
            </a:r>
            <a:r>
              <a:rPr lang="en-US" sz="1900" dirty="0" smtClean="0">
                <a:latin typeface="Arial" panose="020B0604020202020204" pitchFamily="34" charset="0"/>
                <a:cs typeface="Arial" panose="020B0604020202020204" pitchFamily="34" charset="0"/>
              </a:rPr>
              <a:t>male.</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Work </a:t>
            </a:r>
            <a:r>
              <a:rPr lang="en-US" sz="1900" dirty="0">
                <a:latin typeface="Arial" panose="020B0604020202020204" pitchFamily="34" charset="0"/>
                <a:cs typeface="Arial" panose="020B0604020202020204" pitchFamily="34" charset="0"/>
              </a:rPr>
              <a:t>out the number of women </a:t>
            </a:r>
            <a:r>
              <a:rPr lang="en-US" sz="1900" dirty="0" smtClean="0">
                <a:latin typeface="Arial" panose="020B0604020202020204" pitchFamily="34" charset="0"/>
                <a:cs typeface="Arial" panose="020B0604020202020204" pitchFamily="34" charset="0"/>
              </a:rPr>
              <a:t>who watched </a:t>
            </a:r>
            <a:r>
              <a:rPr lang="en-US" sz="1900" dirty="0">
                <a:latin typeface="Arial" panose="020B0604020202020204" pitchFamily="34" charset="0"/>
                <a:cs typeface="Arial" panose="020B0604020202020204" pitchFamily="34" charset="0"/>
              </a:rPr>
              <a:t>BBC.</a:t>
            </a:r>
            <a:endParaRPr lang="en-US" sz="1900" dirty="0" smtClean="0">
              <a:latin typeface="Arial" panose="020B0604020202020204" pitchFamily="34" charset="0"/>
              <a:cs typeface="Arial" panose="020B0604020202020204" pitchFamily="34" charset="0"/>
            </a:endParaRPr>
          </a:p>
        </p:txBody>
      </p:sp>
      <p:sp>
        <p:nvSpPr>
          <p:cNvPr id="6" name="Rectangle 5"/>
          <p:cNvSpPr/>
          <p:nvPr/>
        </p:nvSpPr>
        <p:spPr>
          <a:xfrm flipH="1">
            <a:off x="277538" y="3356992"/>
            <a:ext cx="5204539" cy="50405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Q9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Draw a two-way table.</a:t>
            </a: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221088" y="1648255"/>
            <a:ext cx="1296144" cy="144016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4005064"/>
            <a:ext cx="546048" cy="514544"/>
          </a:xfrm>
          <a:prstGeom prst="rect">
            <a:avLst/>
          </a:prstGeom>
        </p:spPr>
      </p:pic>
    </p:spTree>
    <p:extLst>
      <p:ext uri="{BB962C8B-B14F-4D97-AF65-F5344CB8AC3E}">
        <p14:creationId xmlns:p14="http://schemas.microsoft.com/office/powerpoint/2010/main" val="3553863758"/>
      </p:ext>
    </p:extLst>
  </p:cSld>
  <p:clrMapOvr>
    <a:masterClrMapping/>
  </p:clrMapOvr>
  <p:transition advClick="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700" dirty="0" smtClean="0"/>
              <a:t>3.3 – Graphs, Tables &amp; Charts – Representing Data</a:t>
            </a:r>
            <a:endParaRPr lang="en-GB" sz="27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a:t>
            </a:r>
            <a:endParaRPr lang="en-GB" sz="1400" b="1" dirty="0">
              <a:latin typeface="Calibri" panose="020F0502020204030204" pitchFamily="34" charset="0"/>
            </a:endParaRPr>
          </a:p>
        </p:txBody>
      </p:sp>
      <p:sp>
        <p:nvSpPr>
          <p:cNvPr id="2" name="Rectangle 1"/>
          <p:cNvSpPr/>
          <p:nvPr/>
        </p:nvSpPr>
        <p:spPr>
          <a:xfrm>
            <a:off x="247328" y="1229851"/>
            <a:ext cx="5256584" cy="5478423"/>
          </a:xfrm>
          <a:prstGeom prst="rect">
            <a:avLst/>
          </a:prstGeom>
        </p:spPr>
        <p:txBody>
          <a:bodyPr wrap="square">
            <a:spAutoFit/>
          </a:bodyPr>
          <a:lstStyle/>
          <a:p>
            <a:pPr marL="457200" indent="-457200">
              <a:buClr>
                <a:srgbClr val="C00000"/>
              </a:buClr>
              <a:buFont typeface="+mj-lt"/>
              <a:buAutoNum type="arabicPeriod"/>
              <a:tabLst>
                <a:tab pos="3028950" algn="l"/>
              </a:tabLst>
            </a:pPr>
            <a:r>
              <a:rPr lang="en-US" sz="2500" dirty="0">
                <a:latin typeface="Arial" panose="020B0604020202020204" pitchFamily="34" charset="0"/>
                <a:cs typeface="Arial" panose="020B0604020202020204" pitchFamily="34" charset="0"/>
              </a:rPr>
              <a:t>Amy and Max record the </a:t>
            </a:r>
            <a:r>
              <a:rPr lang="en-US" sz="2500" dirty="0" smtClean="0">
                <a:latin typeface="Arial" panose="020B0604020202020204" pitchFamily="34" charset="0"/>
                <a:cs typeface="Arial" panose="020B0604020202020204" pitchFamily="34" charset="0"/>
              </a:rPr>
              <a:t>number </a:t>
            </a:r>
            <a:r>
              <a:rPr lang="en-US" sz="2500" dirty="0">
                <a:latin typeface="Arial" panose="020B0604020202020204" pitchFamily="34" charset="0"/>
                <a:cs typeface="Arial" panose="020B0604020202020204" pitchFamily="34" charset="0"/>
              </a:rPr>
              <a:t>of houses they each </a:t>
            </a:r>
            <a:r>
              <a:rPr lang="en-US" sz="2500" dirty="0" smtClean="0">
                <a:latin typeface="Arial" panose="020B0604020202020204" pitchFamily="34" charset="0"/>
                <a:cs typeface="Arial" panose="020B0604020202020204" pitchFamily="34" charset="0"/>
              </a:rPr>
              <a:t>sell </a:t>
            </a:r>
            <a:r>
              <a:rPr lang="en-US" sz="2500" dirty="0">
                <a:latin typeface="Arial" panose="020B0604020202020204" pitchFamily="34" charset="0"/>
                <a:cs typeface="Arial" panose="020B0604020202020204" pitchFamily="34" charset="0"/>
              </a:rPr>
              <a:t>over 3 months</a:t>
            </a:r>
            <a:r>
              <a:rPr lang="en-US" sz="25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a:tabLst>
                <a:tab pos="3028950" algn="l"/>
              </a:tabLst>
            </a:pPr>
            <a:endParaRPr lang="en-US" sz="2500" dirty="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3028950" algn="l"/>
              </a:tabLst>
            </a:pPr>
            <a:endParaRPr lang="en-US" sz="25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3028950" algn="l"/>
              </a:tabLst>
            </a:pPr>
            <a:endParaRPr lang="en-US" sz="2500" dirty="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3028950" algn="l"/>
              </a:tabLst>
            </a:pPr>
            <a:endParaRPr lang="en-US" sz="25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3028950" algn="l"/>
              </a:tabLst>
            </a:pPr>
            <a:endParaRPr lang="en-US"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Draw </a:t>
            </a:r>
            <a:r>
              <a:rPr lang="en-US" sz="2500" dirty="0">
                <a:latin typeface="Arial" panose="020B0604020202020204" pitchFamily="34" charset="0"/>
                <a:cs typeface="Arial" panose="020B0604020202020204" pitchFamily="34" charset="0"/>
              </a:rPr>
              <a:t>a comparative bar chart for the data,</a:t>
            </a:r>
          </a:p>
          <a:p>
            <a:pPr marL="457200" indent="-45720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In </a:t>
            </a:r>
            <a:r>
              <a:rPr lang="en-US" sz="2500" dirty="0">
                <a:latin typeface="Arial" panose="020B0604020202020204" pitchFamily="34" charset="0"/>
                <a:cs typeface="Arial" panose="020B0604020202020204" pitchFamily="34" charset="0"/>
              </a:rPr>
              <a:t>which month did they sell the </a:t>
            </a:r>
            <a:r>
              <a:rPr lang="en-US" sz="2500" dirty="0" smtClean="0">
                <a:latin typeface="Arial" panose="020B0604020202020204" pitchFamily="34" charset="0"/>
                <a:cs typeface="Arial" panose="020B0604020202020204" pitchFamily="34" charset="0"/>
              </a:rPr>
              <a:t>most between </a:t>
            </a:r>
            <a:r>
              <a:rPr lang="en-US" sz="2500" dirty="0">
                <a:latin typeface="Arial" panose="020B0604020202020204" pitchFamily="34" charset="0"/>
                <a:cs typeface="Arial" panose="020B0604020202020204" pitchFamily="34" charset="0"/>
              </a:rPr>
              <a:t>them?</a:t>
            </a:r>
          </a:p>
          <a:p>
            <a:pPr marL="457200" indent="-45720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Compare </a:t>
            </a:r>
            <a:r>
              <a:rPr lang="en-US" sz="2500" dirty="0">
                <a:latin typeface="Arial" panose="020B0604020202020204" pitchFamily="34" charset="0"/>
                <a:cs typeface="Arial" panose="020B0604020202020204" pitchFamily="34" charset="0"/>
              </a:rPr>
              <a:t>the house sales in January </a:t>
            </a:r>
            <a:r>
              <a:rPr lang="en-US" sz="2500" dirty="0" smtClean="0">
                <a:latin typeface="Arial" panose="020B0604020202020204" pitchFamily="34" charset="0"/>
                <a:cs typeface="Arial" panose="020B0604020202020204" pitchFamily="34" charset="0"/>
              </a:rPr>
              <a:t>and February</a:t>
            </a:r>
            <a:r>
              <a:rPr lang="en-US" sz="2500" dirty="0">
                <a:latin typeface="Arial" panose="020B0604020202020204" pitchFamily="34" charset="0"/>
                <a:cs typeface="Arial" panose="020B0604020202020204" pitchFamily="34" charset="0"/>
              </a:rPr>
              <a:t>.</a:t>
            </a:r>
            <a:endParaRPr lang="en-US" sz="2500" dirty="0" smtClean="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98414949"/>
              </p:ext>
            </p:extLst>
          </p:nvPr>
        </p:nvGraphicFramePr>
        <p:xfrm>
          <a:off x="274018" y="2489448"/>
          <a:ext cx="5229896" cy="1508760"/>
        </p:xfrm>
        <a:graphic>
          <a:graphicData uri="http://schemas.openxmlformats.org/drawingml/2006/table">
            <a:tbl>
              <a:tblPr firstRow="1" bandRow="1">
                <a:tableStyleId>{5940675A-B579-460E-94D1-54222C63F5DA}</a:tableStyleId>
              </a:tblPr>
              <a:tblGrid>
                <a:gridCol w="913606"/>
                <a:gridCol w="1512168"/>
                <a:gridCol w="1584176"/>
                <a:gridCol w="1219946"/>
              </a:tblGrid>
              <a:tr h="370840">
                <a:tc>
                  <a:txBody>
                    <a:bodyPr/>
                    <a:lstStyle/>
                    <a:p>
                      <a:endParaRPr lang="en-US" sz="27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700" dirty="0" smtClean="0">
                          <a:latin typeface="Arial" panose="020B0604020202020204" pitchFamily="34" charset="0"/>
                          <a:cs typeface="Arial" panose="020B0604020202020204" pitchFamily="34" charset="0"/>
                        </a:rPr>
                        <a:t>January</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700" dirty="0" smtClean="0">
                          <a:latin typeface="Arial" panose="020B0604020202020204" pitchFamily="34" charset="0"/>
                          <a:cs typeface="Arial" panose="020B0604020202020204" pitchFamily="34" charset="0"/>
                        </a:rPr>
                        <a:t>February</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en-US" sz="2700" dirty="0" smtClean="0">
                          <a:latin typeface="Arial" panose="020B0604020202020204" pitchFamily="34" charset="0"/>
                          <a:cs typeface="Arial" panose="020B0604020202020204" pitchFamily="34" charset="0"/>
                        </a:rPr>
                        <a:t>March</a:t>
                      </a:r>
                      <a:endParaRPr lang="en-US" sz="2700" dirty="0">
                        <a:latin typeface="Arial" panose="020B0604020202020204" pitchFamily="34" charset="0"/>
                        <a:cs typeface="Arial" panose="020B0604020202020204" pitchFamily="34" charset="0"/>
                      </a:endParaRPr>
                    </a:p>
                  </a:txBody>
                  <a:tcPr>
                    <a:solidFill>
                      <a:schemeClr val="accent1">
                        <a:lumMod val="40000"/>
                        <a:lumOff val="60000"/>
                      </a:schemeClr>
                    </a:solidFill>
                  </a:tcPr>
                </a:tc>
              </a:tr>
              <a:tr h="370840">
                <a:tc>
                  <a:txBody>
                    <a:bodyPr/>
                    <a:lstStyle/>
                    <a:p>
                      <a:r>
                        <a:rPr lang="en-US" sz="2700" dirty="0" smtClean="0">
                          <a:latin typeface="Arial" panose="020B0604020202020204" pitchFamily="34" charset="0"/>
                          <a:cs typeface="Arial" panose="020B0604020202020204" pitchFamily="34" charset="0"/>
                        </a:rPr>
                        <a:t>Amy</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700" dirty="0" smtClean="0">
                          <a:latin typeface="Arial" panose="020B0604020202020204" pitchFamily="34" charset="0"/>
                          <a:cs typeface="Arial" panose="020B0604020202020204" pitchFamily="34" charset="0"/>
                        </a:rPr>
                        <a:t>7</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700" dirty="0" smtClean="0">
                          <a:latin typeface="Arial" panose="020B0604020202020204" pitchFamily="34" charset="0"/>
                          <a:cs typeface="Arial" panose="020B0604020202020204" pitchFamily="34" charset="0"/>
                        </a:rPr>
                        <a:t>12</a:t>
                      </a:r>
                      <a:endParaRPr lang="en-US" sz="2700" dirty="0">
                        <a:latin typeface="Arial" panose="020B0604020202020204" pitchFamily="34" charset="0"/>
                        <a:cs typeface="Arial" panose="020B0604020202020204" pitchFamily="34" charset="0"/>
                      </a:endParaRPr>
                    </a:p>
                  </a:txBody>
                  <a:tcPr/>
                </a:tc>
                <a:tc>
                  <a:txBody>
                    <a:bodyPr/>
                    <a:lstStyle/>
                    <a:p>
                      <a:pPr algn="ctr"/>
                      <a:r>
                        <a:rPr lang="en-US" sz="2700" dirty="0" smtClean="0">
                          <a:latin typeface="Arial" panose="020B0604020202020204" pitchFamily="34" charset="0"/>
                          <a:cs typeface="Arial" panose="020B0604020202020204" pitchFamily="34" charset="0"/>
                        </a:rPr>
                        <a:t>11</a:t>
                      </a:r>
                      <a:endParaRPr lang="en-US" sz="2700" dirty="0">
                        <a:latin typeface="Arial" panose="020B0604020202020204" pitchFamily="34" charset="0"/>
                        <a:cs typeface="Arial" panose="020B0604020202020204" pitchFamily="34" charset="0"/>
                      </a:endParaRPr>
                    </a:p>
                  </a:txBody>
                  <a:tcPr/>
                </a:tc>
              </a:tr>
              <a:tr h="370840">
                <a:tc>
                  <a:txBody>
                    <a:bodyPr/>
                    <a:lstStyle/>
                    <a:p>
                      <a:r>
                        <a:rPr lang="en-US" sz="2700" dirty="0" smtClean="0">
                          <a:latin typeface="Arial" panose="020B0604020202020204" pitchFamily="34" charset="0"/>
                          <a:cs typeface="Arial" panose="020B0604020202020204" pitchFamily="34" charset="0"/>
                        </a:rPr>
                        <a:t>Max</a:t>
                      </a:r>
                      <a:endParaRPr lang="en-US" sz="2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r>
                        <a:rPr lang="en-US" sz="2700" dirty="0" smtClean="0">
                          <a:latin typeface="Arial" panose="020B0604020202020204" pitchFamily="34" charset="0"/>
                          <a:cs typeface="Arial" panose="020B0604020202020204" pitchFamily="34" charset="0"/>
                        </a:rPr>
                        <a:t>4</a:t>
                      </a:r>
                      <a:endParaRPr lang="en-US" sz="2700" dirty="0">
                        <a:latin typeface="Arial" panose="020B0604020202020204" pitchFamily="34" charset="0"/>
                        <a:cs typeface="Arial" panose="020B0604020202020204" pitchFamily="34" charset="0"/>
                      </a:endParaRPr>
                    </a:p>
                  </a:txBody>
                  <a:tcPr/>
                </a:tc>
                <a:tc>
                  <a:txBody>
                    <a:bodyPr/>
                    <a:lstStyle/>
                    <a:p>
                      <a:pPr algn="ctr"/>
                      <a:r>
                        <a:rPr lang="en-US" sz="2700" dirty="0" smtClean="0">
                          <a:latin typeface="Arial" panose="020B0604020202020204" pitchFamily="34" charset="0"/>
                          <a:cs typeface="Arial" panose="020B0604020202020204" pitchFamily="34" charset="0"/>
                        </a:rPr>
                        <a:t>15</a:t>
                      </a:r>
                      <a:endParaRPr lang="en-US" sz="2700" dirty="0">
                        <a:latin typeface="Arial" panose="020B0604020202020204" pitchFamily="34" charset="0"/>
                        <a:cs typeface="Arial" panose="020B0604020202020204" pitchFamily="34" charset="0"/>
                      </a:endParaRPr>
                    </a:p>
                  </a:txBody>
                  <a:tcPr/>
                </a:tc>
                <a:tc>
                  <a:txBody>
                    <a:bodyPr/>
                    <a:lstStyle/>
                    <a:p>
                      <a:pPr algn="ctr"/>
                      <a:r>
                        <a:rPr lang="en-US" sz="2700" dirty="0" smtClean="0">
                          <a:latin typeface="Arial" panose="020B0604020202020204" pitchFamily="34" charset="0"/>
                          <a:cs typeface="Arial" panose="020B0604020202020204" pitchFamily="34" charset="0"/>
                        </a:rPr>
                        <a:t>9</a:t>
                      </a:r>
                      <a:endParaRPr lang="en-US" sz="27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2939911784"/>
      </p:ext>
    </p:extLst>
  </p:cSld>
  <p:clrMapOvr>
    <a:masterClrMapping/>
  </p:clrMapOvr>
  <p:transition advClick="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921033" y="1196752"/>
            <a:ext cx="3899440" cy="541976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itle 1"/>
          <p:cNvSpPr>
            <a:spLocks noGrp="1"/>
          </p:cNvSpPr>
          <p:nvPr>
            <p:ph type="title"/>
          </p:nvPr>
        </p:nvSpPr>
        <p:spPr>
          <a:xfrm>
            <a:off x="35496" y="44624"/>
            <a:ext cx="7488832" cy="648072"/>
          </a:xfrm>
        </p:spPr>
        <p:txBody>
          <a:bodyPr>
            <a:noAutofit/>
          </a:bodyPr>
          <a:lstStyle/>
          <a:p>
            <a:r>
              <a:rPr lang="en-GB" sz="2700" dirty="0" smtClean="0"/>
              <a:t>3.3 – Graphs, Tables &amp; Charts – Representing Data</a:t>
            </a:r>
            <a:endParaRPr lang="en-GB" sz="27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a:t>
            </a:r>
            <a:endParaRPr lang="en-GB" sz="1400" b="1" dirty="0">
              <a:latin typeface="Calibri" panose="020F0502020204030204" pitchFamily="34" charset="0"/>
            </a:endParaRPr>
          </a:p>
        </p:txBody>
      </p:sp>
      <p:grpSp>
        <p:nvGrpSpPr>
          <p:cNvPr id="6" name="Group 5"/>
          <p:cNvGrpSpPr/>
          <p:nvPr/>
        </p:nvGrpSpPr>
        <p:grpSpPr>
          <a:xfrm>
            <a:off x="243512" y="1268759"/>
            <a:ext cx="4616520" cy="5347757"/>
            <a:chOff x="3483872" y="1089030"/>
            <a:chExt cx="5256584" cy="5347757"/>
          </a:xfrm>
        </p:grpSpPr>
        <p:sp>
          <p:nvSpPr>
            <p:cNvPr id="8" name="Round Diagonal Corner Rectangle 7"/>
            <p:cNvSpPr/>
            <p:nvPr/>
          </p:nvSpPr>
          <p:spPr>
            <a:xfrm>
              <a:off x="3483872" y="1089030"/>
              <a:ext cx="5256584" cy="5255423"/>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2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3563888" y="1666250"/>
              <a:ext cx="5176568" cy="4770537"/>
            </a:xfrm>
            <a:prstGeom prst="rect">
              <a:avLst/>
            </a:prstGeom>
          </p:spPr>
          <p:txBody>
            <a:bodyPr wrap="square">
              <a:spAutoFit/>
            </a:bodyPr>
            <a:lstStyle/>
            <a:p>
              <a:pPr>
                <a:spcAft>
                  <a:spcPts val="600"/>
                </a:spcAft>
                <a:tabLst>
                  <a:tab pos="4972050" algn="r"/>
                </a:tabLst>
              </a:pPr>
              <a:r>
                <a:rPr lang="en-US" sz="2200" dirty="0"/>
                <a:t>The table shows the numbers of cats, </a:t>
              </a:r>
              <a:r>
                <a:rPr lang="en-US" sz="2200" dirty="0" smtClean="0"/>
                <a:t>dogs and </a:t>
              </a:r>
              <a:r>
                <a:rPr lang="en-US" sz="2200" dirty="0"/>
                <a:t>rabbits seen by a vet over 2 days</a:t>
              </a:r>
              <a:r>
                <a:rPr lang="en-US" sz="2200" dirty="0" smtClean="0"/>
                <a:t>.</a:t>
              </a:r>
              <a:br>
                <a:rPr lang="en-US" sz="2200" dirty="0" smtClean="0"/>
              </a:br>
              <a:r>
                <a:rPr lang="en-US" sz="2200" dirty="0" smtClean="0"/>
                <a:t/>
              </a:r>
              <a:br>
                <a:rPr lang="en-US" sz="2200" dirty="0" smtClean="0"/>
              </a:br>
              <a:r>
                <a:rPr lang="en-US" sz="1400" dirty="0" smtClean="0"/>
                <a:t/>
              </a:r>
              <a:br>
                <a:rPr lang="en-US" sz="14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endParaRPr lang="en-US" sz="1100" dirty="0"/>
            </a:p>
            <a:p>
              <a:pPr marL="400050" indent="-400050">
                <a:spcAft>
                  <a:spcPts val="600"/>
                </a:spcAft>
                <a:buClr>
                  <a:srgbClr val="C00000"/>
                </a:buClr>
                <a:buFont typeface="+mj-lt"/>
                <a:buAutoNum type="alphaLcPeriod"/>
                <a:tabLst>
                  <a:tab pos="4972050" algn="r"/>
                </a:tabLst>
              </a:pPr>
              <a:r>
                <a:rPr lang="en-US" sz="2200" dirty="0" smtClean="0"/>
                <a:t>Copy </a:t>
              </a:r>
              <a:r>
                <a:rPr lang="en-US" sz="2200" dirty="0"/>
                <a:t>and complete the </a:t>
              </a:r>
              <a:r>
                <a:rPr lang="en-US" sz="2200" dirty="0" smtClean="0"/>
                <a:t>composite bar </a:t>
              </a:r>
              <a:r>
                <a:rPr lang="en-US" sz="2200" dirty="0"/>
                <a:t>chart. </a:t>
              </a:r>
              <a:r>
                <a:rPr lang="en-US" sz="2200" dirty="0" smtClean="0"/>
                <a:t>	</a:t>
              </a:r>
              <a:r>
                <a:rPr lang="en-US" sz="2200" b="1" dirty="0" smtClean="0"/>
                <a:t>(</a:t>
              </a:r>
              <a:r>
                <a:rPr lang="en-US" sz="2200" b="1" dirty="0"/>
                <a:t>4 marks</a:t>
              </a:r>
              <a:r>
                <a:rPr lang="en-US" sz="2200" b="1" dirty="0" smtClean="0"/>
                <a:t>)</a:t>
              </a:r>
            </a:p>
            <a:p>
              <a:pPr marL="400050" indent="-400050">
                <a:spcAft>
                  <a:spcPts val="600"/>
                </a:spcAft>
                <a:buClr>
                  <a:srgbClr val="C00000"/>
                </a:buClr>
                <a:buFont typeface="+mj-lt"/>
                <a:buAutoNum type="alphaLcPeriod"/>
                <a:tabLst>
                  <a:tab pos="4972050" algn="r"/>
                </a:tabLst>
              </a:pPr>
              <a:r>
                <a:rPr lang="en-US" sz="2200" dirty="0" smtClean="0"/>
                <a:t>Compare </a:t>
              </a:r>
              <a:r>
                <a:rPr lang="en-US" sz="2200" dirty="0"/>
                <a:t>the total number </a:t>
              </a:r>
              <a:r>
                <a:rPr lang="en-US" sz="2200" dirty="0" smtClean="0"/>
                <a:t>of appointments </a:t>
              </a:r>
              <a:r>
                <a:rPr lang="en-US" sz="2200" dirty="0"/>
                <a:t>on Monday and Tuesday</a:t>
              </a:r>
              <a:r>
                <a:rPr lang="en-US" sz="2200" dirty="0" smtClean="0"/>
                <a:t>.	</a:t>
              </a:r>
              <a:r>
                <a:rPr lang="en-US" sz="2200" b="1" dirty="0" smtClean="0"/>
                <a:t>(</a:t>
              </a:r>
              <a:r>
                <a:rPr lang="en-US" sz="2200" b="1" dirty="0"/>
                <a:t>2 marks)</a:t>
              </a:r>
            </a:p>
          </p:txBody>
        </p:sp>
      </p:grpSp>
      <p:graphicFrame>
        <p:nvGraphicFramePr>
          <p:cNvPr id="7" name="Table 6"/>
          <p:cNvGraphicFramePr>
            <a:graphicFrameLocks noGrp="1"/>
          </p:cNvGraphicFramePr>
          <p:nvPr>
            <p:extLst>
              <p:ext uri="{D42A27DB-BD31-4B8C-83A1-F6EECF244321}">
                <p14:modId xmlns:p14="http://schemas.microsoft.com/office/powerpoint/2010/main" val="943175771"/>
              </p:ext>
            </p:extLst>
          </p:nvPr>
        </p:nvGraphicFramePr>
        <p:xfrm>
          <a:off x="374785" y="2996168"/>
          <a:ext cx="4341231" cy="1584960"/>
        </p:xfrm>
        <a:graphic>
          <a:graphicData uri="http://schemas.openxmlformats.org/drawingml/2006/table">
            <a:tbl>
              <a:tblPr firstRow="1" bandRow="1">
                <a:tableStyleId>{5940675A-B579-460E-94D1-54222C63F5DA}</a:tableStyleId>
              </a:tblPr>
              <a:tblGrid>
                <a:gridCol w="1678242"/>
                <a:gridCol w="1109579"/>
                <a:gridCol w="1553410"/>
              </a:tblGrid>
              <a:tr h="370840">
                <a:tc>
                  <a:txBody>
                    <a:bodyPr/>
                    <a:lstStyle/>
                    <a:p>
                      <a:endParaRPr lang="en-US" sz="20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latin typeface="Arial" panose="020B0604020202020204" pitchFamily="34" charset="0"/>
                          <a:cs typeface="Arial" panose="020B0604020202020204" pitchFamily="34" charset="0"/>
                        </a:rPr>
                        <a:t>Monday</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000" dirty="0" smtClean="0">
                          <a:latin typeface="Arial" panose="020B0604020202020204" pitchFamily="34" charset="0"/>
                          <a:cs typeface="Arial" panose="020B0604020202020204" pitchFamily="34" charset="0"/>
                        </a:rPr>
                        <a:t>Tuesday</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r>
              <a:tr h="370840">
                <a:tc>
                  <a:txBody>
                    <a:bodyPr/>
                    <a:lstStyle/>
                    <a:p>
                      <a:r>
                        <a:rPr lang="en-US" sz="2000" dirty="0" smtClean="0">
                          <a:latin typeface="Arial" panose="020B0604020202020204" pitchFamily="34" charset="0"/>
                          <a:cs typeface="Arial" panose="020B0604020202020204" pitchFamily="34" charset="0"/>
                        </a:rPr>
                        <a:t>Cats</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Dogs</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12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Rabbits</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r>
            </a:tbl>
          </a:graphicData>
        </a:graphic>
      </p:graphicFrame>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r="22865"/>
          <a:stretch/>
        </p:blipFill>
        <p:spPr>
          <a:xfrm>
            <a:off x="5004048" y="1302506"/>
            <a:ext cx="3780355" cy="4081547"/>
          </a:xfrm>
          <a:prstGeom prst="rect">
            <a:avLst/>
          </a:prstGeom>
        </p:spPr>
      </p:pic>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77135" b="72110"/>
          <a:stretch/>
        </p:blipFill>
        <p:spPr>
          <a:xfrm>
            <a:off x="7733606" y="5489806"/>
            <a:ext cx="988217" cy="1003866"/>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67307" y="6046054"/>
            <a:ext cx="540797" cy="551298"/>
          </a:xfrm>
          <a:prstGeom prst="rect">
            <a:avLst/>
          </a:prstGeom>
        </p:spPr>
      </p:pic>
    </p:spTree>
    <p:extLst>
      <p:ext uri="{BB962C8B-B14F-4D97-AF65-F5344CB8AC3E}">
        <p14:creationId xmlns:p14="http://schemas.microsoft.com/office/powerpoint/2010/main" val="3752959929"/>
      </p:ext>
    </p:extLst>
  </p:cSld>
  <p:clrMapOvr>
    <a:masterClrMapping/>
  </p:clrMapOvr>
  <p:transition advClick="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700" dirty="0" smtClean="0"/>
              <a:t>3.3 – Graphs, Tables &amp; Charts – Representing Data</a:t>
            </a:r>
            <a:endParaRPr lang="en-GB" sz="27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a:t>
            </a:r>
            <a:endParaRPr lang="en-GB" sz="1400" b="1" dirty="0">
              <a:latin typeface="Calibri" panose="020F0502020204030204" pitchFamily="34" charset="0"/>
            </a:endParaRPr>
          </a:p>
        </p:txBody>
      </p:sp>
      <p:sp>
        <p:nvSpPr>
          <p:cNvPr id="2" name="Rectangle 1"/>
          <p:cNvSpPr/>
          <p:nvPr/>
        </p:nvSpPr>
        <p:spPr>
          <a:xfrm>
            <a:off x="247328" y="1229851"/>
            <a:ext cx="5256584" cy="5693866"/>
          </a:xfrm>
          <a:prstGeom prst="rect">
            <a:avLst/>
          </a:prstGeom>
        </p:spPr>
        <p:txBody>
          <a:bodyPr wrap="square">
            <a:spAutoFit/>
          </a:bodyPr>
          <a:lstStyle/>
          <a:p>
            <a:pPr marL="342900" indent="-342900">
              <a:buClr>
                <a:srgbClr val="C00000"/>
              </a:buClr>
              <a:buFont typeface="+mj-lt"/>
              <a:buAutoNum type="arabicPeriod" startAt="3"/>
              <a:tabLst>
                <a:tab pos="3028950" algn="l"/>
              </a:tabLst>
            </a:pPr>
            <a:r>
              <a:rPr lang="en-US" sz="2800" dirty="0">
                <a:latin typeface="Arial" panose="020B0604020202020204" pitchFamily="34" charset="0"/>
                <a:cs typeface="Arial" panose="020B0604020202020204" pitchFamily="34" charset="0"/>
              </a:rPr>
              <a:t>Ellie asked a group of people how </a:t>
            </a:r>
            <a:r>
              <a:rPr lang="en-US" sz="2800" dirty="0" smtClean="0">
                <a:latin typeface="Arial" panose="020B0604020202020204" pitchFamily="34" charset="0"/>
                <a:cs typeface="Arial" panose="020B0604020202020204" pitchFamily="34" charset="0"/>
              </a:rPr>
              <a:t>many minutes </a:t>
            </a:r>
            <a:r>
              <a:rPr lang="en-US" sz="2800" dirty="0">
                <a:latin typeface="Arial" panose="020B0604020202020204" pitchFamily="34" charset="0"/>
                <a:cs typeface="Arial" panose="020B0604020202020204" pitchFamily="34" charset="0"/>
              </a:rPr>
              <a:t>they spend exercising each </a:t>
            </a:r>
            <a:r>
              <a:rPr lang="en-US" sz="2800" dirty="0" smtClean="0">
                <a:latin typeface="Arial" panose="020B0604020202020204" pitchFamily="34" charset="0"/>
                <a:cs typeface="Arial" panose="020B0604020202020204" pitchFamily="34" charset="0"/>
              </a:rPr>
              <a:t>week.</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Her </a:t>
            </a:r>
            <a:r>
              <a:rPr lang="en-US" sz="2800" dirty="0">
                <a:latin typeface="Arial" panose="020B0604020202020204" pitchFamily="34" charset="0"/>
                <a:cs typeface="Arial" panose="020B0604020202020204" pitchFamily="34" charset="0"/>
              </a:rPr>
              <a:t>results are shown in the </a:t>
            </a:r>
            <a:r>
              <a:rPr lang="en-US" sz="2800" dirty="0" smtClean="0">
                <a:latin typeface="Arial" panose="020B0604020202020204" pitchFamily="34" charset="0"/>
                <a:cs typeface="Arial" panose="020B0604020202020204" pitchFamily="34" charset="0"/>
              </a:rPr>
              <a:t>table.</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Draw </a:t>
            </a:r>
            <a:r>
              <a:rPr lang="en-US" sz="2800" dirty="0">
                <a:latin typeface="Arial" panose="020B0604020202020204" pitchFamily="34" charset="0"/>
                <a:cs typeface="Arial" panose="020B0604020202020204" pitchFamily="34" charset="0"/>
              </a:rPr>
              <a:t>a histogram to display this data</a:t>
            </a:r>
            <a:r>
              <a:rPr lang="en-US" sz="2800" dirty="0" smtClean="0">
                <a:latin typeface="Arial" panose="020B0604020202020204" pitchFamily="34" charset="0"/>
                <a:cs typeface="Arial" panose="020B0604020202020204" pitchFamily="34" charset="0"/>
              </a:rPr>
              <a:t>.</a:t>
            </a:r>
          </a:p>
        </p:txBody>
      </p:sp>
      <p:graphicFrame>
        <p:nvGraphicFramePr>
          <p:cNvPr id="6" name="Table 5"/>
          <p:cNvGraphicFramePr>
            <a:graphicFrameLocks noGrp="1"/>
          </p:cNvGraphicFramePr>
          <p:nvPr>
            <p:extLst>
              <p:ext uri="{D42A27DB-BD31-4B8C-83A1-F6EECF244321}">
                <p14:modId xmlns:p14="http://schemas.microsoft.com/office/powerpoint/2010/main" val="4079337268"/>
              </p:ext>
            </p:extLst>
          </p:nvPr>
        </p:nvGraphicFramePr>
        <p:xfrm>
          <a:off x="295350" y="3429000"/>
          <a:ext cx="5208562" cy="2319873"/>
        </p:xfrm>
        <a:graphic>
          <a:graphicData uri="http://schemas.openxmlformats.org/drawingml/2006/table">
            <a:tbl>
              <a:tblPr firstRow="1" bandRow="1">
                <a:tableStyleId>{5C22544A-7EE6-4342-B048-85BDC9FD1C3A}</a:tableStyleId>
              </a:tblPr>
              <a:tblGrid>
                <a:gridCol w="2637408"/>
                <a:gridCol w="2571154"/>
              </a:tblGrid>
              <a:tr h="443245">
                <a:tc>
                  <a:txBody>
                    <a:bodyPr/>
                    <a:lstStyle/>
                    <a:p>
                      <a:r>
                        <a:rPr lang="en-US" sz="2400" dirty="0" smtClean="0">
                          <a:latin typeface="Arial" panose="020B0604020202020204" pitchFamily="34" charset="0"/>
                          <a:cs typeface="Arial" panose="020B0604020202020204" pitchFamily="34" charset="0"/>
                        </a:rPr>
                        <a:t>Age </a:t>
                      </a:r>
                      <a:r>
                        <a:rPr lang="en-US" sz="2400" i="1" dirty="0" smtClean="0">
                          <a:latin typeface="Arial" panose="020B0604020202020204" pitchFamily="34" charset="0"/>
                          <a:cs typeface="Arial" panose="020B0604020202020204" pitchFamily="34" charset="0"/>
                        </a:rPr>
                        <a:t>t </a:t>
                      </a:r>
                      <a:r>
                        <a:rPr lang="en-US" sz="2400" dirty="0" smtClean="0">
                          <a:latin typeface="Arial" panose="020B0604020202020204" pitchFamily="34" charset="0"/>
                          <a:cs typeface="Arial" panose="020B0604020202020204" pitchFamily="34" charset="0"/>
                        </a:rPr>
                        <a:t>(minutes)</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Frequency</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5821">
                <a:tc>
                  <a:txBody>
                    <a:bodyPr/>
                    <a:lstStyle/>
                    <a:p>
                      <a:pPr algn="ctr"/>
                      <a:r>
                        <a:rPr lang="en-US" sz="2400" dirty="0" smtClean="0">
                          <a:latin typeface="Arial" panose="020B0604020202020204" pitchFamily="34" charset="0"/>
                          <a:cs typeface="Arial" panose="020B0604020202020204" pitchFamily="34" charset="0"/>
                        </a:rPr>
                        <a:t>0 ≤ </a:t>
                      </a:r>
                      <a:r>
                        <a:rPr lang="en-US" sz="2400" i="1" dirty="0" smtClean="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 &lt; 30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91">
                <a:tc>
                  <a:txBody>
                    <a:bodyPr/>
                    <a:lstStyle/>
                    <a:p>
                      <a:pPr algn="ctr"/>
                      <a:r>
                        <a:rPr lang="en-US" sz="2400" dirty="0" smtClean="0">
                          <a:latin typeface="Arial" panose="020B0604020202020204" pitchFamily="34" charset="0"/>
                          <a:cs typeface="Arial" panose="020B0604020202020204" pitchFamily="34" charset="0"/>
                        </a:rPr>
                        <a:t>30 ≤ </a:t>
                      </a:r>
                      <a:r>
                        <a:rPr lang="en-US" sz="2400" i="1" dirty="0" smtClean="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 &lt; 60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91">
                <a:tc>
                  <a:txBody>
                    <a:bodyPr/>
                    <a:lstStyle/>
                    <a:p>
                      <a:pPr algn="ctr"/>
                      <a:r>
                        <a:rPr lang="en-US" sz="2400" dirty="0" smtClean="0">
                          <a:latin typeface="Arial" panose="020B0604020202020204" pitchFamily="34" charset="0"/>
                          <a:cs typeface="Arial" panose="020B0604020202020204" pitchFamily="34" charset="0"/>
                        </a:rPr>
                        <a:t>60 ≤ </a:t>
                      </a:r>
                      <a:r>
                        <a:rPr lang="en-US" sz="2400" i="1" dirty="0" smtClean="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 &lt; 90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91">
                <a:tc>
                  <a:txBody>
                    <a:bodyPr/>
                    <a:lstStyle/>
                    <a:p>
                      <a:pPr algn="ctr"/>
                      <a:r>
                        <a:rPr lang="en-US" sz="2400" dirty="0" smtClean="0">
                          <a:latin typeface="Arial" panose="020B0604020202020204" pitchFamily="34" charset="0"/>
                          <a:cs typeface="Arial" panose="020B0604020202020204" pitchFamily="34" charset="0"/>
                        </a:rPr>
                        <a:t>90 ≤ </a:t>
                      </a:r>
                      <a:r>
                        <a:rPr lang="en-US" sz="2400" i="1" dirty="0" smtClean="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 &lt; 120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3735320622"/>
      </p:ext>
    </p:extLst>
  </p:cSld>
  <p:clrMapOvr>
    <a:masterClrMapping/>
  </p:clrMapOvr>
  <p:transition advClick="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700" dirty="0" smtClean="0"/>
              <a:t>3.3 – Graphs, Tables &amp; Charts – Representing Data</a:t>
            </a:r>
            <a:endParaRPr lang="en-GB" sz="27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a:t>
            </a:r>
            <a:endParaRPr lang="en-GB" sz="1400" b="1" dirty="0">
              <a:latin typeface="Calibri" panose="020F0502020204030204" pitchFamily="34" charset="0"/>
            </a:endParaRPr>
          </a:p>
        </p:txBody>
      </p:sp>
      <p:sp>
        <p:nvSpPr>
          <p:cNvPr id="2" name="Rectangle 1"/>
          <p:cNvSpPr/>
          <p:nvPr/>
        </p:nvSpPr>
        <p:spPr>
          <a:xfrm>
            <a:off x="247328" y="1229851"/>
            <a:ext cx="5256584" cy="4139595"/>
          </a:xfrm>
          <a:prstGeom prst="rect">
            <a:avLst/>
          </a:prstGeom>
        </p:spPr>
        <p:txBody>
          <a:bodyPr wrap="square">
            <a:spAutoFit/>
          </a:bodyPr>
          <a:lstStyle/>
          <a:p>
            <a:pPr marL="514350" indent="-514350">
              <a:buClr>
                <a:srgbClr val="C00000"/>
              </a:buClr>
              <a:buFont typeface="+mj-lt"/>
              <a:buAutoNum type="arabicPeriod" startAt="4"/>
              <a:tabLst>
                <a:tab pos="3028950" algn="l"/>
              </a:tabLst>
            </a:pPr>
            <a:r>
              <a:rPr lang="en-US" sz="2800" b="1" dirty="0">
                <a:solidFill>
                  <a:srgbClr val="FF0000"/>
                </a:solidFill>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Here are a restaurant's takings over 3 days</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r>
            <a:br>
              <a:rPr lang="en-US" sz="11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Draw a chart for this data</a:t>
            </a:r>
            <a:r>
              <a:rPr lang="en-US" sz="28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6"/>
              <a:tabLst>
                <a:tab pos="3028950" algn="l"/>
              </a:tabLst>
            </a:pPr>
            <a:r>
              <a:rPr lang="en-US" sz="2800" dirty="0">
                <a:latin typeface="Arial" panose="020B0604020202020204" pitchFamily="34" charset="0"/>
                <a:cs typeface="Arial" panose="020B0604020202020204" pitchFamily="34" charset="0"/>
              </a:rPr>
              <a:t>Draw a line graph of the data in Q4.</a:t>
            </a:r>
            <a:endParaRPr lang="en-US" sz="2800" dirty="0" smtClean="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880192389"/>
              </p:ext>
            </p:extLst>
          </p:nvPr>
        </p:nvGraphicFramePr>
        <p:xfrm>
          <a:off x="306968" y="2420888"/>
          <a:ext cx="5129128" cy="1371600"/>
        </p:xfrm>
        <a:graphic>
          <a:graphicData uri="http://schemas.openxmlformats.org/drawingml/2006/table">
            <a:tbl>
              <a:tblPr firstRow="1" bandRow="1">
                <a:tableStyleId>{5940675A-B579-460E-94D1-54222C63F5DA}</a:tableStyleId>
              </a:tblPr>
              <a:tblGrid>
                <a:gridCol w="1172879"/>
                <a:gridCol w="1152128"/>
                <a:gridCol w="1452446"/>
                <a:gridCol w="1351675"/>
              </a:tblGrid>
              <a:tr h="370840">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Arial" panose="020B0604020202020204" pitchFamily="34" charset="0"/>
                          <a:cs typeface="Arial" panose="020B0604020202020204" pitchFamily="34" charset="0"/>
                        </a:rPr>
                        <a:t>Friday</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400" dirty="0" smtClean="0">
                          <a:latin typeface="Arial" panose="020B0604020202020204" pitchFamily="34" charset="0"/>
                          <a:cs typeface="Arial" panose="020B0604020202020204" pitchFamily="34" charset="0"/>
                        </a:rPr>
                        <a:t>Saturday</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r>
                        <a:rPr lang="en-US" sz="2400" dirty="0" smtClean="0">
                          <a:latin typeface="Arial" panose="020B0604020202020204" pitchFamily="34" charset="0"/>
                          <a:cs typeface="Arial" panose="020B0604020202020204" pitchFamily="34" charset="0"/>
                        </a:rPr>
                        <a:t>Sunday</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r>
              <a:tr h="370840">
                <a:tc>
                  <a:txBody>
                    <a:bodyPr/>
                    <a:lstStyle/>
                    <a:p>
                      <a:r>
                        <a:rPr lang="en-US" sz="2400" dirty="0" smtClean="0">
                          <a:latin typeface="Arial" panose="020B0604020202020204" pitchFamily="34" charset="0"/>
                          <a:cs typeface="Arial" panose="020B0604020202020204" pitchFamily="34" charset="0"/>
                        </a:rPr>
                        <a:t>Lunch</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£350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£300</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£450</a:t>
                      </a:r>
                      <a:endParaRPr lang="en-US" sz="2400" dirty="0">
                        <a:latin typeface="Arial" panose="020B0604020202020204" pitchFamily="34" charset="0"/>
                        <a:cs typeface="Arial" panose="020B0604020202020204" pitchFamily="34" charset="0"/>
                      </a:endParaRPr>
                    </a:p>
                  </a:txBody>
                  <a:tcPr/>
                </a:tc>
              </a:tr>
              <a:tr h="370840">
                <a:tc>
                  <a:txBody>
                    <a:bodyPr/>
                    <a:lstStyle/>
                    <a:p>
                      <a:r>
                        <a:rPr lang="en-US" sz="2400" dirty="0" smtClean="0">
                          <a:latin typeface="Arial" panose="020B0604020202020204" pitchFamily="34" charset="0"/>
                          <a:cs typeface="Arial" panose="020B0604020202020204" pitchFamily="34" charset="0"/>
                        </a:rPr>
                        <a:t>Dinner</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£400</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£550</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£150</a:t>
                      </a:r>
                      <a:endParaRPr lang="en-US" sz="2400" dirty="0">
                        <a:latin typeface="Arial" panose="020B0604020202020204" pitchFamily="34" charset="0"/>
                        <a:cs typeface="Arial" panose="020B0604020202020204" pitchFamily="34" charset="0"/>
                      </a:endParaRPr>
                    </a:p>
                  </a:txBody>
                  <a:tcPr/>
                </a:tc>
              </a:tr>
            </a:tbl>
          </a:graphicData>
        </a:graphic>
      </p:graphicFrame>
      <p:sp>
        <p:nvSpPr>
          <p:cNvPr id="8" name="Rectangle 7"/>
          <p:cNvSpPr/>
          <p:nvPr/>
        </p:nvSpPr>
        <p:spPr>
          <a:xfrm flipH="1">
            <a:off x="277538" y="5661248"/>
            <a:ext cx="5204539" cy="8640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Q6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Draw two lines, one for lunch </a:t>
            </a:r>
            <a:r>
              <a:rPr lang="en-US" sz="2800" dirty="0" smtClean="0">
                <a:solidFill>
                  <a:schemeClr val="tx1"/>
                </a:solidFill>
                <a:latin typeface="Arial" panose="020B0604020202020204" pitchFamily="34" charset="0"/>
                <a:cs typeface="Arial" panose="020B0604020202020204" pitchFamily="34" charset="0"/>
              </a:rPr>
              <a:t>and one </a:t>
            </a:r>
            <a:r>
              <a:rPr lang="en-US" sz="2800" dirty="0">
                <a:solidFill>
                  <a:schemeClr val="tx1"/>
                </a:solidFill>
                <a:latin typeface="Arial" panose="020B0604020202020204" pitchFamily="34" charset="0"/>
                <a:cs typeface="Arial" panose="020B0604020202020204" pitchFamily="34" charset="0"/>
              </a:rPr>
              <a:t>for dinner</a:t>
            </a:r>
            <a:r>
              <a:rPr lang="en-US" sz="2800" dirty="0" smtClean="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4509120"/>
            <a:ext cx="551298" cy="540797"/>
          </a:xfrm>
          <a:prstGeom prst="rect">
            <a:avLst/>
          </a:prstGeom>
        </p:spPr>
      </p:pic>
    </p:spTree>
    <p:extLst>
      <p:ext uri="{BB962C8B-B14F-4D97-AF65-F5344CB8AC3E}">
        <p14:creationId xmlns:p14="http://schemas.microsoft.com/office/powerpoint/2010/main" val="3235952175"/>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Decimal Numbers</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a:t>
            </a:r>
            <a:endParaRPr lang="en-GB" sz="1400" b="1" dirty="0">
              <a:latin typeface="Calibri" panose="020F0502020204030204" pitchFamily="34" charset="0"/>
            </a:endParaRPr>
          </a:p>
        </p:txBody>
      </p:sp>
      <p:sp>
        <p:nvSpPr>
          <p:cNvPr id="6" name="Rectangle 5"/>
          <p:cNvSpPr/>
          <p:nvPr/>
        </p:nvSpPr>
        <p:spPr>
          <a:xfrm>
            <a:off x="179512" y="1124744"/>
            <a:ext cx="30931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1.2 – Decimal Numbers</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19" y="1700808"/>
            <a:ext cx="5241759" cy="396044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4365104"/>
            <a:ext cx="551298" cy="546048"/>
          </a:xfrm>
          <a:prstGeom prst="rect">
            <a:avLst/>
          </a:prstGeom>
        </p:spPr>
      </p:pic>
    </p:spTree>
    <p:extLst>
      <p:ext uri="{BB962C8B-B14F-4D97-AF65-F5344CB8AC3E}">
        <p14:creationId xmlns:p14="http://schemas.microsoft.com/office/powerpoint/2010/main" val="3437800693"/>
      </p:ext>
    </p:extLst>
  </p:cSld>
  <p:clrMapOvr>
    <a:masterClrMapping/>
  </p:clrMapOvr>
  <p:transition advClick="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700" dirty="0" smtClean="0"/>
              <a:t>3.3 – Graphs, Tables &amp; Charts – Representing Data</a:t>
            </a:r>
            <a:endParaRPr lang="en-GB" sz="27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a:t>
            </a:r>
            <a:endParaRPr lang="en-GB" sz="1400" b="1" dirty="0">
              <a:latin typeface="Calibri" panose="020F0502020204030204" pitchFamily="34" charset="0"/>
            </a:endParaRPr>
          </a:p>
        </p:txBody>
      </p:sp>
      <p:sp>
        <p:nvSpPr>
          <p:cNvPr id="2" name="Rectangle 1"/>
          <p:cNvSpPr/>
          <p:nvPr/>
        </p:nvSpPr>
        <p:spPr>
          <a:xfrm>
            <a:off x="247328" y="1229851"/>
            <a:ext cx="5256584" cy="5632311"/>
          </a:xfrm>
          <a:prstGeom prst="rect">
            <a:avLst/>
          </a:prstGeom>
        </p:spPr>
        <p:txBody>
          <a:bodyPr wrap="square">
            <a:spAutoFit/>
          </a:bodyPr>
          <a:lstStyle/>
          <a:p>
            <a:pPr marL="400050" indent="-400050">
              <a:buClr>
                <a:srgbClr val="C00000"/>
              </a:buClr>
              <a:buFont typeface="+mj-lt"/>
              <a:buAutoNum type="arabicPeriod" startAt="5"/>
              <a:tabLst>
                <a:tab pos="3028950" algn="l"/>
              </a:tabLst>
            </a:pPr>
            <a:r>
              <a:rPr lang="en-US" sz="2000" dirty="0">
                <a:latin typeface="Arial" panose="020B0604020202020204" pitchFamily="34" charset="0"/>
                <a:cs typeface="Arial" panose="020B0604020202020204" pitchFamily="34" charset="0"/>
              </a:rPr>
              <a:t>An online music shop recorded the numbers of CDs and downloads it sold over 5 years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105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Draw </a:t>
            </a:r>
            <a:r>
              <a:rPr lang="en-US" sz="2000" dirty="0">
                <a:latin typeface="Arial" panose="020B0604020202020204" pitchFamily="34" charset="0"/>
                <a:cs typeface="Arial" panose="020B0604020202020204" pitchFamily="34" charset="0"/>
              </a:rPr>
              <a:t>a set of axes. Put Year on the horizontal axis and Number sold on the vertical axis.</a:t>
            </a:r>
          </a:p>
          <a:p>
            <a:pPr marL="400050" indent="-40005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Draw </a:t>
            </a:r>
            <a:r>
              <a:rPr lang="en-US" sz="2000" dirty="0">
                <a:latin typeface="Arial" panose="020B0604020202020204" pitchFamily="34" charset="0"/>
                <a:cs typeface="Arial" panose="020B0604020202020204" pitchFamily="34" charset="0"/>
              </a:rPr>
              <a:t>a line graph for the number of CDs sold. Use a different colour to draw a line graph for the number of downloads sold, </a:t>
            </a:r>
            <a:endParaRPr lang="en-US" sz="20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Describe </a:t>
            </a:r>
            <a:r>
              <a:rPr lang="en-US" sz="2000" dirty="0">
                <a:latin typeface="Arial" panose="020B0604020202020204" pitchFamily="34" charset="0"/>
                <a:cs typeface="Arial" panose="020B0604020202020204" pitchFamily="34" charset="0"/>
              </a:rPr>
              <a:t>the trend in the number of CDs </a:t>
            </a:r>
            <a:r>
              <a:rPr lang="en-US" sz="2000" dirty="0" smtClean="0">
                <a:latin typeface="Arial" panose="020B0604020202020204" pitchFamily="34" charset="0"/>
                <a:cs typeface="Arial" panose="020B0604020202020204" pitchFamily="34" charset="0"/>
              </a:rPr>
              <a:t>sold.</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Describe </a:t>
            </a:r>
            <a:r>
              <a:rPr lang="en-US" sz="2000" dirty="0">
                <a:latin typeface="Arial" panose="020B0604020202020204" pitchFamily="34" charset="0"/>
                <a:cs typeface="Arial" panose="020B0604020202020204" pitchFamily="34" charset="0"/>
              </a:rPr>
              <a:t>the trend in the number of downloads sold.</a:t>
            </a:r>
            <a:endParaRPr lang="en-US" sz="20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601693217"/>
              </p:ext>
            </p:extLst>
          </p:nvPr>
        </p:nvGraphicFramePr>
        <p:xfrm>
          <a:off x="306968" y="2276873"/>
          <a:ext cx="5129128" cy="1182586"/>
        </p:xfrm>
        <a:graphic>
          <a:graphicData uri="http://schemas.openxmlformats.org/drawingml/2006/table">
            <a:tbl>
              <a:tblPr firstRow="1" bandRow="1">
                <a:tableStyleId>{5940675A-B579-460E-94D1-54222C63F5DA}</a:tableStyleId>
              </a:tblPr>
              <a:tblGrid>
                <a:gridCol w="2320816"/>
                <a:gridCol w="504056"/>
                <a:gridCol w="576064"/>
                <a:gridCol w="576064"/>
                <a:gridCol w="576064"/>
                <a:gridCol w="576064"/>
              </a:tblGrid>
              <a:tr h="335301">
                <a:tc>
                  <a:txBody>
                    <a:bodyPr/>
                    <a:lstStyle/>
                    <a:p>
                      <a:r>
                        <a:rPr lang="en-US" sz="1800" b="1" dirty="0" smtClean="0">
                          <a:latin typeface="Arial" panose="020B0604020202020204" pitchFamily="34" charset="0"/>
                          <a:cs typeface="Arial" panose="020B0604020202020204" pitchFamily="34" charset="0"/>
                        </a:rPr>
                        <a:t>Year</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tc>
              </a:tr>
              <a:tr h="408413">
                <a:tc>
                  <a:txBody>
                    <a:bodyPr/>
                    <a:lstStyle/>
                    <a:p>
                      <a:r>
                        <a:rPr lang="en-US" sz="1800" b="1" dirty="0" smtClean="0">
                          <a:latin typeface="Arial" panose="020B0604020202020204" pitchFamily="34" charset="0"/>
                          <a:cs typeface="Arial" panose="020B0604020202020204" pitchFamily="34" charset="0"/>
                        </a:rPr>
                        <a:t>CD’s (1000s)</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dirty="0" smtClean="0">
                          <a:latin typeface="Arial" panose="020B0604020202020204" pitchFamily="34" charset="0"/>
                          <a:cs typeface="Arial" panose="020B0604020202020204" pitchFamily="34" charset="0"/>
                        </a:rPr>
                        <a:t>7</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5.6</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6.2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4.8</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4.4</a:t>
                      </a:r>
                      <a:endParaRPr lang="en-US" sz="1800" dirty="0">
                        <a:latin typeface="Arial" panose="020B0604020202020204" pitchFamily="34" charset="0"/>
                        <a:cs typeface="Arial" panose="020B0604020202020204" pitchFamily="34" charset="0"/>
                      </a:endParaRPr>
                    </a:p>
                  </a:txBody>
                  <a:tcPr/>
                </a:tc>
              </a:tr>
              <a:tr h="408413">
                <a:tc>
                  <a:txBody>
                    <a:bodyPr/>
                    <a:lstStyle/>
                    <a:p>
                      <a:r>
                        <a:rPr lang="en-US" sz="1800" b="1" dirty="0" smtClean="0">
                          <a:latin typeface="Arial" panose="020B0604020202020204" pitchFamily="34" charset="0"/>
                          <a:cs typeface="Arial" panose="020B0604020202020204" pitchFamily="34" charset="0"/>
                        </a:rPr>
                        <a:t>Downloads (1000s)</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dirty="0" smtClean="0">
                          <a:latin typeface="Arial" panose="020B0604020202020204" pitchFamily="34" charset="0"/>
                          <a:cs typeface="Arial" panose="020B0604020202020204" pitchFamily="34" charset="0"/>
                        </a:rPr>
                        <a:t>2.8</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3.4</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3.6</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4.6</a:t>
                      </a:r>
                      <a:endParaRPr lang="en-US" sz="18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140082901"/>
      </p:ext>
    </p:extLst>
  </p:cSld>
  <p:clrMapOvr>
    <a:masterClrMapping/>
  </p:clrMapOvr>
  <p:transition advClick="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3.4 – Graphs, Tables &amp; Charts – Time Series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a:t>
            </a:r>
            <a:endParaRPr lang="en-GB" sz="1400" b="1" dirty="0">
              <a:latin typeface="Calibri" panose="020F0502020204030204" pitchFamily="34" charset="0"/>
            </a:endParaRPr>
          </a:p>
        </p:txBody>
      </p:sp>
      <p:sp>
        <p:nvSpPr>
          <p:cNvPr id="2" name="Rectangle 1"/>
          <p:cNvSpPr/>
          <p:nvPr/>
        </p:nvSpPr>
        <p:spPr>
          <a:xfrm>
            <a:off x="247328" y="1229851"/>
            <a:ext cx="5256584" cy="2139047"/>
          </a:xfrm>
          <a:prstGeom prst="rect">
            <a:avLst/>
          </a:prstGeom>
        </p:spPr>
        <p:txBody>
          <a:bodyPr wrap="square">
            <a:spAutoFit/>
          </a:bodyPr>
          <a:lstStyle/>
          <a:p>
            <a:pPr marL="400050" indent="-400050">
              <a:buClr>
                <a:srgbClr val="C00000"/>
              </a:buClr>
              <a:buFont typeface="+mj-lt"/>
              <a:buAutoNum type="arabicPeriod"/>
              <a:tabLst>
                <a:tab pos="3028950" algn="l"/>
              </a:tabLst>
            </a:pPr>
            <a:r>
              <a:rPr lang="en-US" sz="1900" dirty="0">
                <a:latin typeface="Arial" panose="020B0604020202020204" pitchFamily="34" charset="0"/>
                <a:cs typeface="Arial" panose="020B0604020202020204" pitchFamily="34" charset="0"/>
              </a:rPr>
              <a:t>The graph shows the share price of </a:t>
            </a:r>
            <a:r>
              <a:rPr lang="en-US" sz="1900" dirty="0" smtClean="0">
                <a:latin typeface="Arial" panose="020B0604020202020204" pitchFamily="34" charset="0"/>
                <a:cs typeface="Arial" panose="020B0604020202020204" pitchFamily="34" charset="0"/>
              </a:rPr>
              <a:t>a company </a:t>
            </a:r>
            <a:r>
              <a:rPr lang="en-US" sz="1900" dirty="0">
                <a:latin typeface="Arial" panose="020B0604020202020204" pitchFamily="34" charset="0"/>
                <a:cs typeface="Arial" panose="020B0604020202020204" pitchFamily="34" charset="0"/>
              </a:rPr>
              <a:t>after it has been floated on </a:t>
            </a:r>
            <a:r>
              <a:rPr lang="en-US" sz="1900" dirty="0" smtClean="0">
                <a:latin typeface="Arial" panose="020B0604020202020204" pitchFamily="34" charset="0"/>
                <a:cs typeface="Arial" panose="020B0604020202020204" pitchFamily="34" charset="0"/>
              </a:rPr>
              <a:t>the Stock </a:t>
            </a:r>
            <a:r>
              <a:rPr lang="en-US" sz="1900" dirty="0">
                <a:latin typeface="Arial" panose="020B0604020202020204" pitchFamily="34" charset="0"/>
                <a:cs typeface="Arial" panose="020B0604020202020204" pitchFamily="34" charset="0"/>
              </a:rPr>
              <a:t>Market.</a:t>
            </a:r>
          </a:p>
          <a:p>
            <a:pPr marL="800100" indent="-40005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What </a:t>
            </a:r>
            <a:r>
              <a:rPr lang="en-US" sz="1900" dirty="0">
                <a:latin typeface="Arial" panose="020B0604020202020204" pitchFamily="34" charset="0"/>
                <a:cs typeface="Arial" panose="020B0604020202020204" pitchFamily="34" charset="0"/>
              </a:rPr>
              <a:t>is the price of the shares </a:t>
            </a:r>
            <a:r>
              <a:rPr lang="en-US" sz="1900" dirty="0" smtClean="0">
                <a:latin typeface="Arial" panose="020B0604020202020204" pitchFamily="34" charset="0"/>
                <a:cs typeface="Arial" panose="020B0604020202020204" pitchFamily="34" charset="0"/>
              </a:rPr>
              <a:t>after 4 </a:t>
            </a:r>
            <a:r>
              <a:rPr lang="en-US" sz="1900" dirty="0">
                <a:latin typeface="Arial" panose="020B0604020202020204" pitchFamily="34" charset="0"/>
                <a:cs typeface="Arial" panose="020B0604020202020204" pitchFamily="34" charset="0"/>
              </a:rPr>
              <a:t>days?</a:t>
            </a:r>
          </a:p>
          <a:p>
            <a:pPr marL="800100" indent="-40005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Estimate </a:t>
            </a:r>
            <a:r>
              <a:rPr lang="en-US" sz="1900" dirty="0">
                <a:latin typeface="Arial" panose="020B0604020202020204" pitchFamily="34" charset="0"/>
                <a:cs typeface="Arial" panose="020B0604020202020204" pitchFamily="34" charset="0"/>
              </a:rPr>
              <a:t>how long the shares were </a:t>
            </a:r>
            <a:r>
              <a:rPr lang="en-US" sz="1900" dirty="0" smtClean="0">
                <a:latin typeface="Arial" panose="020B0604020202020204" pitchFamily="34" charset="0"/>
                <a:cs typeface="Arial" panose="020B0604020202020204" pitchFamily="34" charset="0"/>
              </a:rPr>
              <a:t>worth less </a:t>
            </a:r>
            <a:r>
              <a:rPr lang="en-US" sz="1900" dirty="0">
                <a:latin typeface="Arial" panose="020B0604020202020204" pitchFamily="34" charset="0"/>
                <a:cs typeface="Arial" panose="020B0604020202020204" pitchFamily="34" charset="0"/>
              </a:rPr>
              <a:t>than 350 pence.</a:t>
            </a:r>
            <a:endParaRPr lang="en-US" sz="19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1049806" y="3368898"/>
            <a:ext cx="3882234" cy="319171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3919305415"/>
      </p:ext>
    </p:extLst>
  </p:cSld>
  <p:clrMapOvr>
    <a:masterClrMapping/>
  </p:clrMapOvr>
  <p:transition advClick="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3.4 – Graphs, Tables &amp; Charts – Time Series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a:t>
            </a:r>
            <a:endParaRPr lang="en-GB" sz="1400" b="1" dirty="0">
              <a:latin typeface="Calibri" panose="020F0502020204030204" pitchFamily="34" charset="0"/>
            </a:endParaRPr>
          </a:p>
        </p:txBody>
      </p:sp>
      <p:sp>
        <p:nvSpPr>
          <p:cNvPr id="2" name="Rectangle 1"/>
          <p:cNvSpPr/>
          <p:nvPr/>
        </p:nvSpPr>
        <p:spPr>
          <a:xfrm>
            <a:off x="247328" y="1229851"/>
            <a:ext cx="5256584" cy="5509200"/>
          </a:xfrm>
          <a:prstGeom prst="rect">
            <a:avLst/>
          </a:prstGeom>
        </p:spPr>
        <p:txBody>
          <a:bodyPr wrap="square">
            <a:spAutoFit/>
          </a:bodyPr>
          <a:lstStyle/>
          <a:p>
            <a:pPr marL="457200" indent="-457200">
              <a:buClr>
                <a:srgbClr val="C00000"/>
              </a:buClr>
              <a:buFont typeface="+mj-lt"/>
              <a:buAutoNum type="arabicPeriod" startAt="2"/>
              <a:tabLst>
                <a:tab pos="3028950" algn="l"/>
              </a:tabLst>
            </a:pPr>
            <a:r>
              <a:rPr lang="en-US" sz="3200" dirty="0">
                <a:latin typeface="Arial" panose="020B0604020202020204" pitchFamily="34" charset="0"/>
                <a:cs typeface="Arial" panose="020B0604020202020204" pitchFamily="34" charset="0"/>
              </a:rPr>
              <a:t>A baby's weight for 4 weeks is shown in </a:t>
            </a:r>
            <a:r>
              <a:rPr lang="en-US" sz="3200" dirty="0" smtClean="0">
                <a:latin typeface="Arial" panose="020B0604020202020204" pitchFamily="34" charset="0"/>
                <a:cs typeface="Arial" panose="020B0604020202020204" pitchFamily="34" charset="0"/>
              </a:rPr>
              <a:t>the table.</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nurse says, The baby's weight is </a:t>
            </a:r>
            <a:r>
              <a:rPr lang="en-US" sz="3200" dirty="0" smtClean="0">
                <a:latin typeface="Arial" panose="020B0604020202020204" pitchFamily="34" charset="0"/>
                <a:cs typeface="Arial" panose="020B0604020202020204" pitchFamily="34" charset="0"/>
              </a:rPr>
              <a:t>increasing at </a:t>
            </a:r>
            <a:r>
              <a:rPr lang="en-US" sz="3200" dirty="0">
                <a:latin typeface="Arial" panose="020B0604020202020204" pitchFamily="34" charset="0"/>
                <a:cs typeface="Arial" panose="020B0604020202020204" pitchFamily="34" charset="0"/>
              </a:rPr>
              <a:t>a steady rate</a:t>
            </a:r>
            <a:r>
              <a:rPr lang="en-US" sz="3200" dirty="0" smtClean="0">
                <a:latin typeface="Arial" panose="020B0604020202020204" pitchFamily="34" charset="0"/>
                <a:cs typeface="Arial" panose="020B0604020202020204" pitchFamily="34" charset="0"/>
              </a:rPr>
              <a:t>.‘</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Is </a:t>
            </a:r>
            <a:r>
              <a:rPr lang="en-US" sz="3200" dirty="0">
                <a:latin typeface="Arial" panose="020B0604020202020204" pitchFamily="34" charset="0"/>
                <a:cs typeface="Arial" panose="020B0604020202020204" pitchFamily="34" charset="0"/>
              </a:rPr>
              <a:t>he correct? Explain how you know.</a:t>
            </a:r>
          </a:p>
        </p:txBody>
      </p:sp>
      <p:graphicFrame>
        <p:nvGraphicFramePr>
          <p:cNvPr id="6" name="Table 5"/>
          <p:cNvGraphicFramePr>
            <a:graphicFrameLocks noGrp="1"/>
          </p:cNvGraphicFramePr>
          <p:nvPr>
            <p:extLst>
              <p:ext uri="{D42A27DB-BD31-4B8C-83A1-F6EECF244321}">
                <p14:modId xmlns:p14="http://schemas.microsoft.com/office/powerpoint/2010/main" val="1186893669"/>
              </p:ext>
            </p:extLst>
          </p:nvPr>
        </p:nvGraphicFramePr>
        <p:xfrm>
          <a:off x="306968" y="2902064"/>
          <a:ext cx="5129128" cy="1103000"/>
        </p:xfrm>
        <a:graphic>
          <a:graphicData uri="http://schemas.openxmlformats.org/drawingml/2006/table">
            <a:tbl>
              <a:tblPr firstRow="1" bandRow="1">
                <a:tableStyleId>{5940675A-B579-460E-94D1-54222C63F5DA}</a:tableStyleId>
              </a:tblPr>
              <a:tblGrid>
                <a:gridCol w="2176800"/>
                <a:gridCol w="792088"/>
                <a:gridCol w="720080"/>
                <a:gridCol w="720080"/>
                <a:gridCol w="720080"/>
              </a:tblGrid>
              <a:tr h="492657">
                <a:tc>
                  <a:txBody>
                    <a:bodyPr/>
                    <a:lstStyle/>
                    <a:p>
                      <a:r>
                        <a:rPr lang="en-US" sz="2700" b="1" dirty="0" smtClean="0">
                          <a:latin typeface="Arial" panose="020B0604020202020204" pitchFamily="34" charset="0"/>
                          <a:cs typeface="Arial" panose="020B0604020202020204" pitchFamily="34" charset="0"/>
                        </a:rPr>
                        <a:t>Week</a:t>
                      </a:r>
                      <a:endParaRPr lang="en-US" sz="2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700" dirty="0" smtClean="0">
                          <a:latin typeface="Arial" panose="020B0604020202020204" pitchFamily="34" charset="0"/>
                          <a:cs typeface="Arial" panose="020B0604020202020204" pitchFamily="34" charset="0"/>
                        </a:rPr>
                        <a:t>1</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700" dirty="0" smtClean="0">
                          <a:latin typeface="Arial" panose="020B0604020202020204" pitchFamily="34" charset="0"/>
                          <a:cs typeface="Arial" panose="020B0604020202020204" pitchFamily="34" charset="0"/>
                        </a:rPr>
                        <a:t>2</a:t>
                      </a:r>
                      <a:endParaRPr lang="en-US" sz="2700" dirty="0">
                        <a:latin typeface="Arial" panose="020B0604020202020204" pitchFamily="34" charset="0"/>
                        <a:cs typeface="Arial" panose="020B0604020202020204" pitchFamily="34" charset="0"/>
                      </a:endParaRPr>
                    </a:p>
                  </a:txBody>
                  <a:tcPr/>
                </a:tc>
                <a:tc>
                  <a:txBody>
                    <a:bodyPr/>
                    <a:lstStyle/>
                    <a:p>
                      <a:pPr algn="ctr"/>
                      <a:r>
                        <a:rPr lang="en-US" sz="2700" dirty="0" smtClean="0">
                          <a:latin typeface="Arial" panose="020B0604020202020204" pitchFamily="34" charset="0"/>
                          <a:cs typeface="Arial" panose="020B0604020202020204" pitchFamily="34" charset="0"/>
                        </a:rPr>
                        <a:t>3</a:t>
                      </a:r>
                      <a:endParaRPr lang="en-US" sz="2700" dirty="0">
                        <a:latin typeface="Arial" panose="020B0604020202020204" pitchFamily="34" charset="0"/>
                        <a:cs typeface="Arial" panose="020B0604020202020204" pitchFamily="34" charset="0"/>
                      </a:endParaRPr>
                    </a:p>
                  </a:txBody>
                  <a:tcPr/>
                </a:tc>
                <a:tc>
                  <a:txBody>
                    <a:bodyPr/>
                    <a:lstStyle/>
                    <a:p>
                      <a:pPr algn="ctr"/>
                      <a:r>
                        <a:rPr lang="en-US" sz="2700" dirty="0" smtClean="0">
                          <a:latin typeface="Arial" panose="020B0604020202020204" pitchFamily="34" charset="0"/>
                          <a:cs typeface="Arial" panose="020B0604020202020204" pitchFamily="34" charset="0"/>
                        </a:rPr>
                        <a:t>4</a:t>
                      </a:r>
                      <a:endParaRPr lang="en-US" sz="2700" dirty="0">
                        <a:latin typeface="Arial" panose="020B0604020202020204" pitchFamily="34" charset="0"/>
                        <a:cs typeface="Arial" panose="020B0604020202020204" pitchFamily="34" charset="0"/>
                      </a:endParaRPr>
                    </a:p>
                  </a:txBody>
                  <a:tcPr/>
                </a:tc>
              </a:tr>
              <a:tr h="600080">
                <a:tc>
                  <a:txBody>
                    <a:bodyPr/>
                    <a:lstStyle/>
                    <a:p>
                      <a:r>
                        <a:rPr lang="en-US" sz="2700" b="1" dirty="0" smtClean="0">
                          <a:latin typeface="Arial" panose="020B0604020202020204" pitchFamily="34" charset="0"/>
                          <a:cs typeface="Arial" panose="020B0604020202020204" pitchFamily="34" charset="0"/>
                        </a:rPr>
                        <a:t>Weight (kg)</a:t>
                      </a:r>
                      <a:endParaRPr lang="en-US" sz="27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700" dirty="0" smtClean="0">
                          <a:latin typeface="Arial" panose="020B0604020202020204" pitchFamily="34" charset="0"/>
                          <a:cs typeface="Arial" panose="020B0604020202020204" pitchFamily="34" charset="0"/>
                        </a:rPr>
                        <a:t>4.5</a:t>
                      </a:r>
                      <a:endParaRPr lang="en-US" sz="2700" dirty="0">
                        <a:latin typeface="Arial" panose="020B0604020202020204" pitchFamily="34" charset="0"/>
                        <a:cs typeface="Arial" panose="020B0604020202020204" pitchFamily="34" charset="0"/>
                      </a:endParaRPr>
                    </a:p>
                  </a:txBody>
                  <a:tcPr/>
                </a:tc>
                <a:tc>
                  <a:txBody>
                    <a:bodyPr/>
                    <a:lstStyle/>
                    <a:p>
                      <a:pPr algn="ctr"/>
                      <a:r>
                        <a:rPr lang="en-US" sz="2700" dirty="0" smtClean="0">
                          <a:latin typeface="Arial" panose="020B0604020202020204" pitchFamily="34" charset="0"/>
                          <a:cs typeface="Arial" panose="020B0604020202020204" pitchFamily="34" charset="0"/>
                        </a:rPr>
                        <a:t>4.7</a:t>
                      </a:r>
                      <a:endParaRPr lang="en-US" sz="2700" dirty="0">
                        <a:latin typeface="Arial" panose="020B0604020202020204" pitchFamily="34" charset="0"/>
                        <a:cs typeface="Arial" panose="020B0604020202020204" pitchFamily="34" charset="0"/>
                      </a:endParaRPr>
                    </a:p>
                  </a:txBody>
                  <a:tcPr/>
                </a:tc>
                <a:tc>
                  <a:txBody>
                    <a:bodyPr/>
                    <a:lstStyle/>
                    <a:p>
                      <a:pPr algn="ctr"/>
                      <a:r>
                        <a:rPr lang="en-US" sz="2700" dirty="0" smtClean="0">
                          <a:latin typeface="Arial" panose="020B0604020202020204" pitchFamily="34" charset="0"/>
                          <a:cs typeface="Arial" panose="020B0604020202020204" pitchFamily="34" charset="0"/>
                        </a:rPr>
                        <a:t>5.1</a:t>
                      </a:r>
                      <a:endParaRPr lang="en-US" sz="2700" dirty="0">
                        <a:latin typeface="Arial" panose="020B0604020202020204" pitchFamily="34" charset="0"/>
                        <a:cs typeface="Arial" panose="020B0604020202020204" pitchFamily="34" charset="0"/>
                      </a:endParaRPr>
                    </a:p>
                  </a:txBody>
                  <a:tcPr/>
                </a:tc>
                <a:tc>
                  <a:txBody>
                    <a:bodyPr/>
                    <a:lstStyle/>
                    <a:p>
                      <a:pPr algn="ctr"/>
                      <a:r>
                        <a:rPr lang="en-US" sz="2700" dirty="0" smtClean="0">
                          <a:latin typeface="Arial" panose="020B0604020202020204" pitchFamily="34" charset="0"/>
                          <a:cs typeface="Arial" panose="020B0604020202020204" pitchFamily="34" charset="0"/>
                        </a:rPr>
                        <a:t>5.2</a:t>
                      </a:r>
                      <a:endParaRPr lang="en-US" sz="2700" dirty="0">
                        <a:latin typeface="Arial" panose="020B0604020202020204" pitchFamily="34" charset="0"/>
                        <a:cs typeface="Arial" panose="020B0604020202020204" pitchFamily="34" charset="0"/>
                      </a:endParaRPr>
                    </a:p>
                  </a:txBody>
                  <a:tcPr/>
                </a:tc>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1186052466"/>
      </p:ext>
    </p:extLst>
  </p:cSld>
  <p:clrMapOvr>
    <a:masterClrMapping/>
  </p:clrMapOvr>
  <p:transition advClick="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3.4 – Graphs, Tables &amp; Charts – Time Series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a:t>
            </a:r>
            <a:endParaRPr lang="en-GB" sz="1400" b="1" dirty="0">
              <a:latin typeface="Calibri" panose="020F0502020204030204" pitchFamily="34" charset="0"/>
            </a:endParaRPr>
          </a:p>
        </p:txBody>
      </p:sp>
      <p:sp>
        <p:nvSpPr>
          <p:cNvPr id="2" name="Rectangle 1"/>
          <p:cNvSpPr/>
          <p:nvPr/>
        </p:nvSpPr>
        <p:spPr>
          <a:xfrm>
            <a:off x="247328" y="1229851"/>
            <a:ext cx="5256584" cy="3046988"/>
          </a:xfrm>
          <a:prstGeom prst="rect">
            <a:avLst/>
          </a:prstGeom>
        </p:spPr>
        <p:txBody>
          <a:bodyPr wrap="square">
            <a:spAutoFit/>
          </a:bodyPr>
          <a:lstStyle/>
          <a:p>
            <a:pPr marL="514350" indent="-514350">
              <a:buClr>
                <a:srgbClr val="C00000"/>
              </a:buClr>
              <a:buFont typeface="+mj-lt"/>
              <a:buAutoNum type="arabicPeriod" startAt="3"/>
              <a:tabLst>
                <a:tab pos="3028950" algn="l"/>
              </a:tabLst>
            </a:pPr>
            <a:r>
              <a:rPr lang="en-US" sz="2800" dirty="0">
                <a:latin typeface="Arial" panose="020B0604020202020204" pitchFamily="34" charset="0"/>
                <a:cs typeface="Arial" panose="020B0604020202020204" pitchFamily="34" charset="0"/>
              </a:rPr>
              <a:t>A baby's weight for 4 weeks is shown in </a:t>
            </a:r>
            <a:r>
              <a:rPr lang="en-US" sz="2800" dirty="0" smtClean="0">
                <a:latin typeface="Arial" panose="020B0604020202020204" pitchFamily="34" charset="0"/>
                <a:cs typeface="Arial" panose="020B0604020202020204" pitchFamily="34" charset="0"/>
              </a:rPr>
              <a:t>the table.</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Draw a time series graph to represent </a:t>
            </a:r>
            <a:r>
              <a:rPr lang="en-US" sz="2800" dirty="0" smtClean="0">
                <a:latin typeface="Arial" panose="020B0604020202020204" pitchFamily="34" charset="0"/>
                <a:cs typeface="Arial" panose="020B0604020202020204" pitchFamily="34" charset="0"/>
              </a:rPr>
              <a:t>the data</a:t>
            </a:r>
            <a:r>
              <a:rPr lang="en-US" sz="2800" dirty="0">
                <a:latin typeface="Arial" panose="020B0604020202020204" pitchFamily="34" charset="0"/>
                <a:cs typeface="Arial" panose="020B0604020202020204" pitchFamily="34" charset="0"/>
              </a:rPr>
              <a:t>.</a:t>
            </a:r>
          </a:p>
        </p:txBody>
      </p:sp>
      <p:graphicFrame>
        <p:nvGraphicFramePr>
          <p:cNvPr id="6" name="Table 5"/>
          <p:cNvGraphicFramePr>
            <a:graphicFrameLocks noGrp="1"/>
          </p:cNvGraphicFramePr>
          <p:nvPr>
            <p:extLst>
              <p:ext uri="{D42A27DB-BD31-4B8C-83A1-F6EECF244321}">
                <p14:modId xmlns:p14="http://schemas.microsoft.com/office/powerpoint/2010/main" val="651319145"/>
              </p:ext>
            </p:extLst>
          </p:nvPr>
        </p:nvGraphicFramePr>
        <p:xfrm>
          <a:off x="251520" y="2204864"/>
          <a:ext cx="5197196" cy="1092737"/>
        </p:xfrm>
        <a:graphic>
          <a:graphicData uri="http://schemas.openxmlformats.org/drawingml/2006/table">
            <a:tbl>
              <a:tblPr firstRow="1" bandRow="1">
                <a:tableStyleId>{5940675A-B579-460E-94D1-54222C63F5DA}</a:tableStyleId>
              </a:tblPr>
              <a:tblGrid>
                <a:gridCol w="1368152"/>
                <a:gridCol w="576064"/>
                <a:gridCol w="576064"/>
                <a:gridCol w="576064"/>
                <a:gridCol w="576064"/>
                <a:gridCol w="432048"/>
                <a:gridCol w="504056"/>
                <a:gridCol w="588684"/>
              </a:tblGrid>
              <a:tr h="492657">
                <a:tc>
                  <a:txBody>
                    <a:bodyPr/>
                    <a:lstStyle/>
                    <a:p>
                      <a:r>
                        <a:rPr lang="en-US" sz="1500" b="1" smtClean="0">
                          <a:latin typeface="Arial" panose="020B0604020202020204" pitchFamily="34" charset="0"/>
                          <a:cs typeface="Arial" panose="020B0604020202020204" pitchFamily="34" charset="0"/>
                        </a:rPr>
                        <a:t>Day</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dirty="0" smtClean="0">
                          <a:latin typeface="Arial" panose="020B0604020202020204" pitchFamily="34" charset="0"/>
                          <a:cs typeface="Arial" panose="020B0604020202020204" pitchFamily="34" charset="0"/>
                        </a:rPr>
                        <a:t>Mon</a:t>
                      </a:r>
                      <a:endParaRPr lang="en-US" sz="15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500" dirty="0" smtClean="0">
                          <a:latin typeface="Arial" panose="020B0604020202020204" pitchFamily="34" charset="0"/>
                          <a:cs typeface="Arial" panose="020B0604020202020204" pitchFamily="34" charset="0"/>
                        </a:rPr>
                        <a:t>Tue</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Wed</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Thu</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Fri</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Sat</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Sun</a:t>
                      </a:r>
                      <a:endParaRPr lang="en-US" sz="1500" dirty="0">
                        <a:latin typeface="Arial" panose="020B0604020202020204" pitchFamily="34" charset="0"/>
                        <a:cs typeface="Arial" panose="020B0604020202020204" pitchFamily="34" charset="0"/>
                      </a:endParaRPr>
                    </a:p>
                  </a:txBody>
                  <a:tcPr/>
                </a:tc>
              </a:tr>
              <a:tr h="600080">
                <a:tc>
                  <a:txBody>
                    <a:bodyPr/>
                    <a:lstStyle/>
                    <a:p>
                      <a:r>
                        <a:rPr lang="en-US" sz="1500" b="1" dirty="0" smtClean="0">
                          <a:latin typeface="Arial" panose="020B0604020202020204" pitchFamily="34" charset="0"/>
                          <a:cs typeface="Arial" panose="020B0604020202020204" pitchFamily="34" charset="0"/>
                        </a:rPr>
                        <a:t>Temperature (</a:t>
                      </a:r>
                      <a:r>
                        <a:rPr lang="en-US" sz="1500" b="1" baseline="30000" dirty="0" smtClean="0">
                          <a:latin typeface="Arial" panose="020B0604020202020204" pitchFamily="34" charset="0"/>
                          <a:cs typeface="Arial" panose="020B0604020202020204" pitchFamily="34" charset="0"/>
                        </a:rPr>
                        <a:t>0</a:t>
                      </a:r>
                      <a:r>
                        <a:rPr lang="en-US" sz="1500" b="1" dirty="0" smtClean="0">
                          <a:latin typeface="Arial" panose="020B0604020202020204" pitchFamily="34" charset="0"/>
                          <a:cs typeface="Arial" panose="020B0604020202020204" pitchFamily="34" charset="0"/>
                        </a:rPr>
                        <a:t>C)</a:t>
                      </a:r>
                      <a:endParaRPr lang="en-US" sz="15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dirty="0" smtClean="0">
                          <a:latin typeface="Arial" panose="020B0604020202020204" pitchFamily="34" charset="0"/>
                          <a:cs typeface="Arial" panose="020B0604020202020204" pitchFamily="34" charset="0"/>
                        </a:rPr>
                        <a:t>19</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21</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22</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25</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22</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19</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smtClean="0">
                          <a:latin typeface="Arial" panose="020B0604020202020204" pitchFamily="34" charset="0"/>
                          <a:cs typeface="Arial" panose="020B0604020202020204" pitchFamily="34" charset="0"/>
                        </a:rPr>
                        <a:t>21</a:t>
                      </a:r>
                      <a:endParaRPr lang="en-US" sz="1500" dirty="0">
                        <a:latin typeface="Arial" panose="020B0604020202020204" pitchFamily="34" charset="0"/>
                        <a:cs typeface="Arial" panose="020B0604020202020204" pitchFamily="34" charset="0"/>
                      </a:endParaRPr>
                    </a:p>
                  </a:txBody>
                  <a:tcPr/>
                </a:tc>
              </a:tr>
            </a:tbl>
          </a:graphicData>
        </a:graphic>
      </p:graphicFrame>
      <p:sp>
        <p:nvSpPr>
          <p:cNvPr id="7" name="Rectangle 6"/>
          <p:cNvSpPr/>
          <p:nvPr/>
        </p:nvSpPr>
        <p:spPr>
          <a:xfrm flipH="1">
            <a:off x="277538" y="4437112"/>
            <a:ext cx="5204539" cy="20882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Plot time along the horizontal </a:t>
            </a:r>
            <a:r>
              <a:rPr lang="en-US" sz="2400" dirty="0" smtClean="0">
                <a:solidFill>
                  <a:schemeClr val="tx1"/>
                </a:solidFill>
                <a:latin typeface="Arial" panose="020B0604020202020204" pitchFamily="34" charset="0"/>
                <a:cs typeface="Arial" panose="020B0604020202020204" pitchFamily="34" charset="0"/>
              </a:rPr>
              <a:t>axis and </a:t>
            </a:r>
            <a:r>
              <a:rPr lang="en-US" sz="2400" dirty="0">
                <a:solidFill>
                  <a:schemeClr val="tx1"/>
                </a:solidFill>
                <a:latin typeface="Arial" panose="020B0604020202020204" pitchFamily="34" charset="0"/>
                <a:cs typeface="Arial" panose="020B0604020202020204" pitchFamily="34" charset="0"/>
              </a:rPr>
              <a:t>temperature on the vertical axis. </a:t>
            </a:r>
            <a:r>
              <a:rPr lang="en-US" sz="2400" dirty="0" smtClean="0">
                <a:solidFill>
                  <a:schemeClr val="tx1"/>
                </a:solidFill>
                <a:latin typeface="Arial" panose="020B0604020202020204" pitchFamily="34" charset="0"/>
                <a:cs typeface="Arial" panose="020B0604020202020204" pitchFamily="34" charset="0"/>
              </a:rPr>
              <a:t>The vertical </a:t>
            </a:r>
            <a:r>
              <a:rPr lang="en-US" sz="2400" dirty="0">
                <a:solidFill>
                  <a:schemeClr val="tx1"/>
                </a:solidFill>
                <a:latin typeface="Arial" panose="020B0604020202020204" pitchFamily="34" charset="0"/>
                <a:cs typeface="Arial" panose="020B0604020202020204" pitchFamily="34" charset="0"/>
              </a:rPr>
              <a:t>axis needs to go up to 25. Join </a:t>
            </a:r>
            <a:r>
              <a:rPr lang="en-US" sz="2400" dirty="0" smtClean="0">
                <a:solidFill>
                  <a:schemeClr val="tx1"/>
                </a:solidFill>
                <a:latin typeface="Arial" panose="020B0604020202020204" pitchFamily="34" charset="0"/>
                <a:cs typeface="Arial" panose="020B0604020202020204" pitchFamily="34" charset="0"/>
              </a:rPr>
              <a:t>the points </a:t>
            </a:r>
            <a:r>
              <a:rPr lang="en-US" sz="2400" dirty="0">
                <a:solidFill>
                  <a:schemeClr val="tx1"/>
                </a:solidFill>
                <a:latin typeface="Arial" panose="020B0604020202020204" pitchFamily="34" charset="0"/>
                <a:cs typeface="Arial" panose="020B0604020202020204" pitchFamily="34" charset="0"/>
              </a:rPr>
              <a:t>with straight lines.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346445366"/>
      </p:ext>
    </p:extLst>
  </p:cSld>
  <p:clrMapOvr>
    <a:masterClrMapping/>
  </p:clrMapOvr>
  <p:transition advClick="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3.4 – Graphs, Tables &amp; Charts – Time Series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a:t>
            </a:r>
            <a:endParaRPr lang="en-GB" sz="1400" b="1" dirty="0">
              <a:latin typeface="Calibri" panose="020F0502020204030204" pitchFamily="34" charset="0"/>
            </a:endParaRPr>
          </a:p>
        </p:txBody>
      </p:sp>
      <p:sp>
        <p:nvSpPr>
          <p:cNvPr id="2" name="Rectangle 1"/>
          <p:cNvSpPr/>
          <p:nvPr/>
        </p:nvSpPr>
        <p:spPr>
          <a:xfrm>
            <a:off x="247328" y="1229851"/>
            <a:ext cx="5256584" cy="5262979"/>
          </a:xfrm>
          <a:prstGeom prst="rect">
            <a:avLst/>
          </a:prstGeom>
        </p:spPr>
        <p:txBody>
          <a:bodyPr wrap="square">
            <a:spAutoFit/>
          </a:bodyPr>
          <a:lstStyle/>
          <a:p>
            <a:pPr marL="514350" indent="-514350">
              <a:buClr>
                <a:srgbClr val="C00000"/>
              </a:buClr>
              <a:buFont typeface="+mj-lt"/>
              <a:buAutoNum type="arabicPeriod" startAt="4"/>
              <a:tabLst>
                <a:tab pos="3028950" algn="l"/>
              </a:tabLst>
            </a:pPr>
            <a:r>
              <a:rPr lang="en-US" sz="2800" dirty="0">
                <a:latin typeface="Arial" panose="020B0604020202020204" pitchFamily="34" charset="0"/>
                <a:cs typeface="Arial" panose="020B0604020202020204" pitchFamily="34" charset="0"/>
              </a:rPr>
              <a:t>A shop owner records the shop's monthly </a:t>
            </a:r>
            <a:r>
              <a:rPr lang="en-US" sz="2800" dirty="0" smtClean="0">
                <a:latin typeface="Arial" panose="020B0604020202020204" pitchFamily="34" charset="0"/>
                <a:cs typeface="Arial" panose="020B0604020202020204" pitchFamily="34" charset="0"/>
              </a:rPr>
              <a:t>sales:</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January</a:t>
            </a:r>
            <a:r>
              <a:rPr lang="en-US" sz="2800" dirty="0">
                <a:latin typeface="Arial" panose="020B0604020202020204" pitchFamily="34" charset="0"/>
                <a:cs typeface="Arial" panose="020B0604020202020204" pitchFamily="34" charset="0"/>
              </a:rPr>
              <a:t>: £3400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February</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2100</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March</a:t>
            </a:r>
            <a:r>
              <a:rPr lang="en-US" sz="2800" dirty="0">
                <a:latin typeface="Arial" panose="020B0604020202020204" pitchFamily="34" charset="0"/>
                <a:cs typeface="Arial" panose="020B0604020202020204" pitchFamily="34" charset="0"/>
              </a:rPr>
              <a:t>: £2900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April</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2500</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In </a:t>
            </a:r>
            <a:r>
              <a:rPr lang="en-US" sz="2800" dirty="0">
                <a:latin typeface="Arial" panose="020B0604020202020204" pitchFamily="34" charset="0"/>
                <a:cs typeface="Arial" panose="020B0604020202020204" pitchFamily="34" charset="0"/>
              </a:rPr>
              <a:t>May sales were twice those in January,</a:t>
            </a:r>
          </a:p>
          <a:p>
            <a:pPr marL="971550" indent="-457200">
              <a:buClr>
                <a:srgbClr val="C00000"/>
              </a:buClr>
              <a:buFont typeface="+mj-lt"/>
              <a:buAutoNum type="alphaLcPeriod"/>
              <a:tabLst>
                <a:tab pos="3028950" algn="l"/>
              </a:tabLst>
            </a:pPr>
            <a:r>
              <a:rPr lang="en-US" sz="2800" dirty="0" smtClean="0">
                <a:latin typeface="Arial" panose="020B0604020202020204" pitchFamily="34" charset="0"/>
                <a:cs typeface="Arial" panose="020B0604020202020204" pitchFamily="34" charset="0"/>
              </a:rPr>
              <a:t>Construct </a:t>
            </a:r>
            <a:r>
              <a:rPr lang="en-US" sz="2800" dirty="0">
                <a:latin typeface="Arial" panose="020B0604020202020204" pitchFamily="34" charset="0"/>
                <a:cs typeface="Arial" panose="020B0604020202020204" pitchFamily="34" charset="0"/>
              </a:rPr>
              <a:t>a time series table for the shop,</a:t>
            </a:r>
          </a:p>
          <a:p>
            <a:pPr marL="971550" indent="-457200">
              <a:buClr>
                <a:srgbClr val="C00000"/>
              </a:buClr>
              <a:buFont typeface="+mj-lt"/>
              <a:buAutoNum type="alphaLcPeriod"/>
              <a:tabLst>
                <a:tab pos="3028950" algn="l"/>
              </a:tabLst>
            </a:pPr>
            <a:r>
              <a:rPr lang="en-US" sz="2800" dirty="0" smtClean="0">
                <a:latin typeface="Arial" panose="020B0604020202020204" pitchFamily="34" charset="0"/>
                <a:cs typeface="Arial" panose="020B0604020202020204" pitchFamily="34" charset="0"/>
              </a:rPr>
              <a:t>Represent </a:t>
            </a:r>
            <a:r>
              <a:rPr lang="en-US" sz="2800" dirty="0">
                <a:latin typeface="Arial" panose="020B0604020202020204" pitchFamily="34" charset="0"/>
                <a:cs typeface="Arial" panose="020B0604020202020204" pitchFamily="34" charset="0"/>
              </a:rPr>
              <a:t>the data as a time series graph.</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3847168991"/>
      </p:ext>
    </p:extLst>
  </p:cSld>
  <p:clrMapOvr>
    <a:masterClrMapping/>
  </p:clrMapOvr>
  <p:transition advClick="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3.4 – Graphs, Tables &amp; Charts – Time Series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a:t>
            </a:r>
            <a:endParaRPr lang="en-GB" sz="1400" b="1" dirty="0">
              <a:latin typeface="Calibri" panose="020F0502020204030204" pitchFamily="34" charset="0"/>
            </a:endParaRPr>
          </a:p>
        </p:txBody>
      </p:sp>
      <p:sp>
        <p:nvSpPr>
          <p:cNvPr id="2" name="Rectangle 1"/>
          <p:cNvSpPr/>
          <p:nvPr/>
        </p:nvSpPr>
        <p:spPr>
          <a:xfrm>
            <a:off x="247328" y="1229851"/>
            <a:ext cx="5256584" cy="5493812"/>
          </a:xfrm>
          <a:prstGeom prst="rect">
            <a:avLst/>
          </a:prstGeom>
        </p:spPr>
        <p:txBody>
          <a:bodyPr wrap="square">
            <a:spAutoFit/>
          </a:bodyPr>
          <a:lstStyle/>
          <a:p>
            <a:pPr marL="342900" indent="-342900">
              <a:buClr>
                <a:srgbClr val="C00000"/>
              </a:buClr>
              <a:buFont typeface="+mj-lt"/>
              <a:buAutoNum type="arabicPeriod" startAt="5"/>
              <a:tabLst>
                <a:tab pos="3028950" algn="l"/>
              </a:tabLst>
            </a:pPr>
            <a:r>
              <a:rPr lang="en-US" sz="1900" b="1" dirty="0">
                <a:solidFill>
                  <a:srgbClr val="FF0000"/>
                </a:solidFill>
                <a:latin typeface="Arial" panose="020B0604020202020204" pitchFamily="34" charset="0"/>
                <a:cs typeface="Arial" panose="020B0604020202020204" pitchFamily="34" charset="0"/>
              </a:rPr>
              <a:t>R</a:t>
            </a:r>
            <a:r>
              <a:rPr lang="en-US" sz="1900" dirty="0">
                <a:latin typeface="Arial" panose="020B0604020202020204" pitchFamily="34" charset="0"/>
                <a:cs typeface="Arial" panose="020B0604020202020204" pitchFamily="34" charset="0"/>
              </a:rPr>
              <a:t> A survey is carried out to find </a:t>
            </a:r>
            <a:r>
              <a:rPr lang="en-US" sz="1900" dirty="0" smtClean="0">
                <a:latin typeface="Arial" panose="020B0604020202020204" pitchFamily="34" charset="0"/>
                <a:cs typeface="Arial" panose="020B0604020202020204" pitchFamily="34" charset="0"/>
              </a:rPr>
              <a:t>the numbers </a:t>
            </a:r>
            <a:r>
              <a:rPr lang="en-US" sz="1900" dirty="0">
                <a:latin typeface="Arial" panose="020B0604020202020204" pitchFamily="34" charset="0"/>
                <a:cs typeface="Arial" panose="020B0604020202020204" pitchFamily="34" charset="0"/>
              </a:rPr>
              <a:t>of people taking a holiday in </a:t>
            </a:r>
            <a:r>
              <a:rPr lang="en-US" sz="1900" dirty="0" smtClean="0">
                <a:latin typeface="Arial" panose="020B0604020202020204" pitchFamily="34" charset="0"/>
                <a:cs typeface="Arial" panose="020B0604020202020204" pitchFamily="34" charset="0"/>
              </a:rPr>
              <a:t>the UK </a:t>
            </a:r>
            <a:r>
              <a:rPr lang="en-US" sz="1900" dirty="0">
                <a:latin typeface="Arial" panose="020B0604020202020204" pitchFamily="34" charset="0"/>
                <a:cs typeface="Arial" panose="020B0604020202020204" pitchFamily="34" charset="0"/>
              </a:rPr>
              <a:t>or abroad</a:t>
            </a:r>
            <a:r>
              <a:rPr lang="en-US" sz="1900" dirty="0" smtClean="0">
                <a:latin typeface="Arial" panose="020B0604020202020204" pitchFamily="34" charset="0"/>
                <a:cs typeface="Arial" panose="020B0604020202020204" pitchFamily="34" charset="0"/>
              </a:rPr>
              <a:t>.</a:t>
            </a:r>
            <a:br>
              <a:rPr lang="en-US" sz="19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endParaRPr lang="en-US" sz="1900" dirty="0" smtClean="0">
              <a:latin typeface="Arial" panose="020B0604020202020204" pitchFamily="34" charset="0"/>
              <a:cs typeface="Arial" panose="020B0604020202020204" pitchFamily="34" charset="0"/>
            </a:endParaRPr>
          </a:p>
          <a:p>
            <a:pPr marL="342900" indent="-34290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Represent </a:t>
            </a:r>
            <a:r>
              <a:rPr lang="en-US" sz="1900" dirty="0">
                <a:latin typeface="Arial" panose="020B0604020202020204" pitchFamily="34" charset="0"/>
                <a:cs typeface="Arial" panose="020B0604020202020204" pitchFamily="34" charset="0"/>
              </a:rPr>
              <a:t>the data as two time series on </a:t>
            </a:r>
            <a:r>
              <a:rPr lang="en-US" sz="1900" dirty="0" smtClean="0">
                <a:latin typeface="Arial" panose="020B0604020202020204" pitchFamily="34" charset="0"/>
                <a:cs typeface="Arial" panose="020B0604020202020204" pitchFamily="34" charset="0"/>
              </a:rPr>
              <a:t>a single </a:t>
            </a:r>
            <a:r>
              <a:rPr lang="en-US" sz="1900" dirty="0">
                <a:latin typeface="Arial" panose="020B0604020202020204" pitchFamily="34" charset="0"/>
                <a:cs typeface="Arial" panose="020B0604020202020204" pitchFamily="34" charset="0"/>
              </a:rPr>
              <a:t>graph.</a:t>
            </a:r>
          </a:p>
          <a:p>
            <a:pPr marL="342900" indent="-34290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Describe </a:t>
            </a:r>
            <a:r>
              <a:rPr lang="en-US" sz="1900" dirty="0">
                <a:latin typeface="Arial" panose="020B0604020202020204" pitchFamily="34" charset="0"/>
                <a:cs typeface="Arial" panose="020B0604020202020204" pitchFamily="34" charset="0"/>
              </a:rPr>
              <a:t>the difference in the number </a:t>
            </a:r>
            <a:r>
              <a:rPr lang="en-US" sz="1900" dirty="0" smtClean="0">
                <a:latin typeface="Arial" panose="020B0604020202020204" pitchFamily="34" charset="0"/>
                <a:cs typeface="Arial" panose="020B0604020202020204" pitchFamily="34" charset="0"/>
              </a:rPr>
              <a:t>of people </a:t>
            </a:r>
            <a:r>
              <a:rPr lang="en-US" sz="1900" dirty="0">
                <a:latin typeface="Arial" panose="020B0604020202020204" pitchFamily="34" charset="0"/>
                <a:cs typeface="Arial" panose="020B0604020202020204" pitchFamily="34" charset="0"/>
              </a:rPr>
              <a:t>taking holidays in the UK or </a:t>
            </a:r>
            <a:r>
              <a:rPr lang="en-US" sz="1900" dirty="0" smtClean="0">
                <a:latin typeface="Arial" panose="020B0604020202020204" pitchFamily="34" charset="0"/>
                <a:cs typeface="Arial" panose="020B0604020202020204" pitchFamily="34" charset="0"/>
              </a:rPr>
              <a:t>abroad between </a:t>
            </a:r>
            <a:r>
              <a:rPr lang="en-US" sz="1900" dirty="0">
                <a:latin typeface="Arial" panose="020B0604020202020204" pitchFamily="34" charset="0"/>
                <a:cs typeface="Arial" panose="020B0604020202020204" pitchFamily="34" charset="0"/>
              </a:rPr>
              <a:t>2010 and 2014.</a:t>
            </a:r>
          </a:p>
          <a:p>
            <a:pPr marL="342900" indent="-34290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Abel </a:t>
            </a:r>
            <a:r>
              <a:rPr lang="en-US" sz="1900" dirty="0">
                <a:latin typeface="Arial" panose="020B0604020202020204" pitchFamily="34" charset="0"/>
                <a:cs typeface="Arial" panose="020B0604020202020204" pitchFamily="34" charset="0"/>
              </a:rPr>
              <a:t>predicts the number of people </a:t>
            </a:r>
            <a:r>
              <a:rPr lang="en-US" sz="1900" dirty="0" smtClean="0">
                <a:latin typeface="Arial" panose="020B0604020202020204" pitchFamily="34" charset="0"/>
                <a:cs typeface="Arial" panose="020B0604020202020204" pitchFamily="34" charset="0"/>
              </a:rPr>
              <a:t>taking a </a:t>
            </a:r>
            <a:r>
              <a:rPr lang="en-US" sz="1900" dirty="0">
                <a:latin typeface="Arial" panose="020B0604020202020204" pitchFamily="34" charset="0"/>
                <a:cs typeface="Arial" panose="020B0604020202020204" pitchFamily="34" charset="0"/>
              </a:rPr>
              <a:t>holiday in the UK could decrease in </a:t>
            </a:r>
            <a:r>
              <a:rPr lang="en-US" sz="1900" dirty="0" smtClean="0">
                <a:latin typeface="Arial" panose="020B0604020202020204" pitchFamily="34" charset="0"/>
                <a:cs typeface="Arial" panose="020B0604020202020204" pitchFamily="34" charset="0"/>
              </a:rPr>
              <a:t>2015.</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Is </a:t>
            </a:r>
            <a:r>
              <a:rPr lang="en-US" sz="1900" dirty="0">
                <a:latin typeface="Arial" panose="020B0604020202020204" pitchFamily="34" charset="0"/>
                <a:cs typeface="Arial" panose="020B0604020202020204" pitchFamily="34" charset="0"/>
              </a:rPr>
              <a:t>he correct? Explain your answer,</a:t>
            </a:r>
          </a:p>
          <a:p>
            <a:pPr marL="342900" indent="-34290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What </a:t>
            </a:r>
            <a:r>
              <a:rPr lang="en-US" sz="1900" dirty="0">
                <a:latin typeface="Arial" panose="020B0604020202020204" pitchFamily="34" charset="0"/>
                <a:cs typeface="Arial" panose="020B0604020202020204" pitchFamily="34" charset="0"/>
              </a:rPr>
              <a:t>is likely to happen to the number </a:t>
            </a:r>
            <a:r>
              <a:rPr lang="en-US" sz="1900" dirty="0" smtClean="0">
                <a:latin typeface="Arial" panose="020B0604020202020204" pitchFamily="34" charset="0"/>
                <a:cs typeface="Arial" panose="020B0604020202020204" pitchFamily="34" charset="0"/>
              </a:rPr>
              <a:t>of people </a:t>
            </a:r>
            <a:r>
              <a:rPr lang="en-US" sz="1900" dirty="0">
                <a:latin typeface="Arial" panose="020B0604020202020204" pitchFamily="34" charset="0"/>
                <a:cs typeface="Arial" panose="020B0604020202020204" pitchFamily="34" charset="0"/>
              </a:rPr>
              <a:t>taking holidays abroad in </a:t>
            </a:r>
            <a:r>
              <a:rPr lang="en-US" sz="1900" dirty="0" smtClean="0">
                <a:latin typeface="Arial" panose="020B0604020202020204" pitchFamily="34" charset="0"/>
                <a:cs typeface="Arial" panose="020B0604020202020204" pitchFamily="34" charset="0"/>
              </a:rPr>
              <a:t>2015 and </a:t>
            </a:r>
            <a:r>
              <a:rPr lang="en-US" sz="1900" dirty="0">
                <a:latin typeface="Arial" panose="020B0604020202020204" pitchFamily="34" charset="0"/>
                <a:cs typeface="Arial" panose="020B0604020202020204" pitchFamily="34" charset="0"/>
              </a:rPr>
              <a:t>2016</a:t>
            </a:r>
            <a:r>
              <a:rPr lang="en-US" sz="1900" dirty="0" smtClean="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68491528"/>
              </p:ext>
            </p:extLst>
          </p:nvPr>
        </p:nvGraphicFramePr>
        <p:xfrm>
          <a:off x="251520" y="2244472"/>
          <a:ext cx="5201136" cy="1112520"/>
        </p:xfrm>
        <a:graphic>
          <a:graphicData uri="http://schemas.openxmlformats.org/drawingml/2006/table">
            <a:tbl>
              <a:tblPr firstRow="1" bandRow="1">
                <a:tableStyleId>{5940675A-B579-460E-94D1-54222C63F5DA}</a:tableStyleId>
              </a:tblPr>
              <a:tblGrid>
                <a:gridCol w="894080"/>
                <a:gridCol w="860743"/>
                <a:gridCol w="872943"/>
                <a:gridCol w="885150"/>
                <a:gridCol w="824124"/>
                <a:gridCol w="864096"/>
              </a:tblGrid>
              <a:tr h="370840">
                <a:tc>
                  <a:txBody>
                    <a:bodyPr/>
                    <a:lstStyle/>
                    <a:p>
                      <a:endParaRPr lang="en-US" sz="16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latin typeface="Arial" panose="020B0604020202020204" pitchFamily="34" charset="0"/>
                          <a:cs typeface="Arial" panose="020B0604020202020204" pitchFamily="34" charset="0"/>
                        </a:rPr>
                        <a:t>2010</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600" dirty="0" smtClean="0">
                          <a:latin typeface="Arial" panose="020B0604020202020204" pitchFamily="34" charset="0"/>
                          <a:cs typeface="Arial" panose="020B0604020202020204" pitchFamily="34" charset="0"/>
                        </a:rPr>
                        <a:t>2011</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600" dirty="0" smtClean="0">
                          <a:latin typeface="Arial" panose="020B0604020202020204" pitchFamily="34" charset="0"/>
                          <a:cs typeface="Arial" panose="020B0604020202020204" pitchFamily="34" charset="0"/>
                        </a:rPr>
                        <a:t>2012</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600" dirty="0" smtClean="0">
                          <a:latin typeface="Arial" panose="020B0604020202020204" pitchFamily="34" charset="0"/>
                          <a:cs typeface="Arial" panose="020B0604020202020204" pitchFamily="34" charset="0"/>
                        </a:rPr>
                        <a:t>2013</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r>
                        <a:rPr lang="en-US" sz="1600" dirty="0" smtClean="0">
                          <a:latin typeface="Arial" panose="020B0604020202020204" pitchFamily="34" charset="0"/>
                          <a:cs typeface="Arial" panose="020B0604020202020204" pitchFamily="34" charset="0"/>
                        </a:rPr>
                        <a:t>2014</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r>
              <a:tr h="370840">
                <a:tc>
                  <a:txBody>
                    <a:bodyPr/>
                    <a:lstStyle/>
                    <a:p>
                      <a:r>
                        <a:rPr lang="en-US" sz="1600" dirty="0" smtClean="0">
                          <a:latin typeface="Arial" panose="020B0604020202020204" pitchFamily="34" charset="0"/>
                          <a:cs typeface="Arial" panose="020B0604020202020204" pitchFamily="34" charset="0"/>
                        </a:rPr>
                        <a:t>UK</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600" dirty="0" smtClean="0">
                          <a:latin typeface="Arial" panose="020B0604020202020204" pitchFamily="34" charset="0"/>
                          <a:cs typeface="Arial" panose="020B0604020202020204" pitchFamily="34" charset="0"/>
                        </a:rPr>
                        <a:t>35</a:t>
                      </a:r>
                      <a:r>
                        <a:rPr lang="en-US" sz="1600" baseline="0" dirty="0" smtClean="0">
                          <a:latin typeface="Arial" panose="020B0604020202020204" pitchFamily="34" charset="0"/>
                          <a:cs typeface="Arial" panose="020B0604020202020204" pitchFamily="34" charset="0"/>
                        </a:rPr>
                        <a:t> 000</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smtClean="0">
                          <a:latin typeface="Arial" panose="020B0604020202020204" pitchFamily="34" charset="0"/>
                          <a:cs typeface="Arial" panose="020B0604020202020204" pitchFamily="34" charset="0"/>
                        </a:rPr>
                        <a:t>49</a:t>
                      </a:r>
                      <a:r>
                        <a:rPr lang="en-US" sz="1600" baseline="0" dirty="0" smtClean="0">
                          <a:latin typeface="Arial" panose="020B0604020202020204" pitchFamily="34" charset="0"/>
                          <a:cs typeface="Arial" panose="020B0604020202020204" pitchFamily="34" charset="0"/>
                        </a:rPr>
                        <a:t> 000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45 000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42 000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40 000</a:t>
                      </a:r>
                      <a:endParaRPr lang="en-US"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Abroad</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600" dirty="0" smtClean="0">
                          <a:latin typeface="Arial" panose="020B0604020202020204" pitchFamily="34" charset="0"/>
                          <a:cs typeface="Arial" panose="020B0604020202020204" pitchFamily="34" charset="0"/>
                        </a:rPr>
                        <a:t>18 000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29 000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43 000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52 000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53 000</a:t>
                      </a:r>
                      <a:endParaRPr lang="en-US" sz="16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3925587155"/>
      </p:ext>
    </p:extLst>
  </p:cSld>
  <p:clrMapOvr>
    <a:masterClrMapping/>
  </p:clrMapOvr>
  <p:transition advClick="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550" dirty="0" smtClean="0"/>
              <a:t>3.5 – Graphs, Tables &amp; Charts – Stem &amp; Leaf Diagrams</a:t>
            </a:r>
            <a:endParaRPr lang="en-GB" sz="255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a:t>
            </a:r>
            <a:endParaRPr lang="en-GB" sz="1400" b="1" dirty="0">
              <a:latin typeface="Calibri" panose="020F0502020204030204" pitchFamily="34" charset="0"/>
            </a:endParaRPr>
          </a:p>
        </p:txBody>
      </p:sp>
      <p:sp>
        <p:nvSpPr>
          <p:cNvPr id="2" name="Rectangle 1"/>
          <p:cNvSpPr/>
          <p:nvPr/>
        </p:nvSpPr>
        <p:spPr>
          <a:xfrm>
            <a:off x="247328" y="1229851"/>
            <a:ext cx="5256584" cy="5493812"/>
          </a:xfrm>
          <a:prstGeom prst="rect">
            <a:avLst/>
          </a:prstGeom>
        </p:spPr>
        <p:txBody>
          <a:bodyPr wrap="square">
            <a:spAutoFit/>
          </a:bodyPr>
          <a:lstStyle/>
          <a:p>
            <a:pPr marL="342900" indent="-342900">
              <a:buClr>
                <a:srgbClr val="C00000"/>
              </a:buClr>
              <a:buFont typeface="+mj-lt"/>
              <a:buAutoNum type="arabicPeriod"/>
              <a:tabLst>
                <a:tab pos="3028950" algn="l"/>
              </a:tabLst>
            </a:pP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stem and leaf diagram shows the </a:t>
            </a:r>
            <a:r>
              <a:rPr lang="en-US" sz="2700" dirty="0" smtClean="0">
                <a:latin typeface="Arial" panose="020B0604020202020204" pitchFamily="34" charset="0"/>
                <a:cs typeface="Arial" panose="020B0604020202020204" pitchFamily="34" charset="0"/>
              </a:rPr>
              <a:t>marks students </a:t>
            </a:r>
            <a:r>
              <a:rPr lang="en-US" sz="2700" dirty="0">
                <a:latin typeface="Arial" panose="020B0604020202020204" pitchFamily="34" charset="0"/>
                <a:cs typeface="Arial" panose="020B0604020202020204" pitchFamily="34" charset="0"/>
              </a:rPr>
              <a:t>scored in a test.</a:t>
            </a:r>
          </a:p>
          <a:p>
            <a:pPr marL="857250">
              <a:buClr>
                <a:srgbClr val="C00000"/>
              </a:buClr>
              <a:tabLst>
                <a:tab pos="1657350" algn="l"/>
                <a:tab pos="2286000" algn="l"/>
                <a:tab pos="2800350" algn="l"/>
                <a:tab pos="3371850" algn="l"/>
                <a:tab pos="3943350" algn="l"/>
                <a:tab pos="4400550" algn="l"/>
              </a:tabLst>
            </a:pPr>
            <a:r>
              <a:rPr lang="en-US" sz="2700" dirty="0" smtClean="0">
                <a:latin typeface="Arial" panose="020B0604020202020204" pitchFamily="34" charset="0"/>
                <a:cs typeface="Arial" panose="020B0604020202020204" pitchFamily="34" charset="0"/>
              </a:rPr>
              <a:t>4 	7 	9 	9</a:t>
            </a:r>
          </a:p>
          <a:p>
            <a:pPr marL="857250">
              <a:buClr>
                <a:srgbClr val="C00000"/>
              </a:buClr>
              <a:tabLst>
                <a:tab pos="1657350" algn="l"/>
                <a:tab pos="2286000" algn="l"/>
                <a:tab pos="2800350" algn="l"/>
                <a:tab pos="3371850" algn="l"/>
                <a:tab pos="3943350" algn="l"/>
                <a:tab pos="4400550" algn="l"/>
              </a:tabLst>
            </a:pPr>
            <a:r>
              <a:rPr lang="en-US" sz="2700" dirty="0" smtClean="0">
                <a:latin typeface="Arial" panose="020B0604020202020204" pitchFamily="34" charset="0"/>
                <a:cs typeface="Arial" panose="020B0604020202020204" pitchFamily="34" charset="0"/>
              </a:rPr>
              <a:t>5	0 	0 	1 	5 	6 	6</a:t>
            </a:r>
            <a:endParaRPr lang="en-US" sz="2700" dirty="0">
              <a:latin typeface="Arial" panose="020B0604020202020204" pitchFamily="34" charset="0"/>
              <a:cs typeface="Arial" panose="020B0604020202020204" pitchFamily="34" charset="0"/>
            </a:endParaRPr>
          </a:p>
          <a:p>
            <a:pPr marL="857250">
              <a:buClr>
                <a:srgbClr val="C00000"/>
              </a:buClr>
              <a:tabLst>
                <a:tab pos="1657350" algn="l"/>
                <a:tab pos="2286000" algn="l"/>
                <a:tab pos="2800350" algn="l"/>
                <a:tab pos="3371850" algn="l"/>
                <a:tab pos="3943350" algn="l"/>
                <a:tab pos="4400550" algn="l"/>
              </a:tabLst>
            </a:pPr>
            <a:r>
              <a:rPr lang="en-US" sz="2700" dirty="0" smtClean="0">
                <a:latin typeface="Arial" panose="020B0604020202020204" pitchFamily="34" charset="0"/>
                <a:cs typeface="Arial" panose="020B0604020202020204" pitchFamily="34" charset="0"/>
              </a:rPr>
              <a:t>6	</a:t>
            </a:r>
            <a:r>
              <a:rPr lang="en-US" sz="2700" dirty="0">
                <a:latin typeface="Arial" panose="020B0604020202020204" pitchFamily="34" charset="0"/>
                <a:cs typeface="Arial" panose="020B0604020202020204" pitchFamily="34" charset="0"/>
              </a:rPr>
              <a:t>3 </a:t>
            </a:r>
            <a:r>
              <a:rPr lang="en-US" sz="2700" dirty="0" smtClean="0">
                <a:latin typeface="Arial" panose="020B0604020202020204" pitchFamily="34" charset="0"/>
                <a:cs typeface="Arial" panose="020B0604020202020204" pitchFamily="34" charset="0"/>
              </a:rPr>
              <a:t>	4	 </a:t>
            </a:r>
            <a:r>
              <a:rPr lang="en-US" sz="2700" dirty="0">
                <a:latin typeface="Arial" panose="020B0604020202020204" pitchFamily="34" charset="0"/>
                <a:cs typeface="Arial" panose="020B0604020202020204" pitchFamily="34" charset="0"/>
              </a:rPr>
              <a:t>7 </a:t>
            </a:r>
            <a:r>
              <a:rPr lang="en-US" sz="2700" dirty="0" smtClean="0">
                <a:latin typeface="Arial" panose="020B0604020202020204" pitchFamily="34" charset="0"/>
                <a:cs typeface="Arial" panose="020B0604020202020204" pitchFamily="34" charset="0"/>
              </a:rPr>
              <a:t>	7</a:t>
            </a:r>
          </a:p>
          <a:p>
            <a:pPr marL="857250">
              <a:buClr>
                <a:srgbClr val="C00000"/>
              </a:buClr>
              <a:tabLst>
                <a:tab pos="1657350" algn="l"/>
                <a:tab pos="2286000" algn="l"/>
                <a:tab pos="2800350" algn="l"/>
                <a:tab pos="3371850" algn="l"/>
                <a:tab pos="3943350" algn="l"/>
                <a:tab pos="4400550" algn="l"/>
              </a:tabLst>
            </a:pPr>
            <a:r>
              <a:rPr lang="en-US" sz="2700" dirty="0" smtClean="0">
                <a:latin typeface="Arial" panose="020B0604020202020204" pitchFamily="34" charset="0"/>
                <a:cs typeface="Arial" panose="020B0604020202020204" pitchFamily="34" charset="0"/>
              </a:rPr>
              <a:t>7	2</a:t>
            </a:r>
          </a:p>
          <a:p>
            <a:pPr marL="857250">
              <a:buClr>
                <a:srgbClr val="C00000"/>
              </a:buClr>
              <a:tabLst>
                <a:tab pos="1657350" algn="l"/>
                <a:tab pos="2286000" algn="l"/>
                <a:tab pos="2800350" algn="l"/>
                <a:tab pos="3371850" algn="l"/>
                <a:tab pos="3943350" algn="l"/>
                <a:tab pos="4400550" algn="l"/>
              </a:tabLst>
            </a:pPr>
            <a:r>
              <a:rPr lang="en-US" sz="2700" b="1" dirty="0" smtClean="0">
                <a:latin typeface="Arial" panose="020B0604020202020204" pitchFamily="34" charset="0"/>
                <a:cs typeface="Arial" panose="020B0604020202020204" pitchFamily="34" charset="0"/>
              </a:rPr>
              <a:t>Key</a:t>
            </a:r>
          </a:p>
          <a:p>
            <a:pPr marL="857250">
              <a:buClr>
                <a:srgbClr val="C00000"/>
              </a:buClr>
              <a:tabLst>
                <a:tab pos="1657350" algn="l"/>
                <a:tab pos="2286000" algn="l"/>
                <a:tab pos="2800350" algn="l"/>
                <a:tab pos="3371850" algn="l"/>
                <a:tab pos="3943350" algn="l"/>
                <a:tab pos="4400550" algn="l"/>
              </a:tabLst>
            </a:pPr>
            <a:r>
              <a:rPr lang="en-US" sz="2700" dirty="0" smtClean="0">
                <a:latin typeface="Arial" panose="020B0604020202020204" pitchFamily="34" charset="0"/>
                <a:cs typeface="Arial" panose="020B0604020202020204" pitchFamily="34" charset="0"/>
              </a:rPr>
              <a:t>4 	7 </a:t>
            </a:r>
            <a:r>
              <a:rPr lang="en-US" sz="2700" dirty="0">
                <a:latin typeface="Arial" panose="020B0604020202020204" pitchFamily="34" charset="0"/>
                <a:cs typeface="Arial" panose="020B0604020202020204" pitchFamily="34" charset="0"/>
              </a:rPr>
              <a:t>represents 47%</a:t>
            </a:r>
          </a:p>
          <a:p>
            <a:pPr marL="800100" indent="-457200">
              <a:buClr>
                <a:srgbClr val="C00000"/>
              </a:buClr>
              <a:buFont typeface="+mj-lt"/>
              <a:buAutoNum type="alphaLcPeriod"/>
              <a:tabLst>
                <a:tab pos="3028950" algn="l"/>
              </a:tabLst>
            </a:pPr>
            <a:r>
              <a:rPr lang="en-US" sz="2700" dirty="0" smtClean="0">
                <a:latin typeface="Arial" panose="020B0604020202020204" pitchFamily="34" charset="0"/>
                <a:cs typeface="Arial" panose="020B0604020202020204" pitchFamily="34" charset="0"/>
              </a:rPr>
              <a:t>How </a:t>
            </a:r>
            <a:r>
              <a:rPr lang="en-US" sz="2700" dirty="0">
                <a:latin typeface="Arial" panose="020B0604020202020204" pitchFamily="34" charset="0"/>
                <a:cs typeface="Arial" panose="020B0604020202020204" pitchFamily="34" charset="0"/>
              </a:rPr>
              <a:t>many students scored less than 60%?</a:t>
            </a:r>
          </a:p>
          <a:p>
            <a:pPr marL="800100" indent="-457200">
              <a:buClr>
                <a:srgbClr val="C00000"/>
              </a:buClr>
              <a:buFont typeface="+mj-lt"/>
              <a:buAutoNum type="alphaLcPeriod"/>
              <a:tabLst>
                <a:tab pos="3028950" algn="l"/>
              </a:tabLst>
            </a:pPr>
            <a:r>
              <a:rPr lang="en-US" sz="2700" dirty="0" smtClean="0">
                <a:latin typeface="Arial" panose="020B0604020202020204" pitchFamily="34" charset="0"/>
                <a:cs typeface="Arial" panose="020B0604020202020204" pitchFamily="34" charset="0"/>
              </a:rPr>
              <a:t>What </a:t>
            </a:r>
            <a:r>
              <a:rPr lang="en-US" sz="2700" dirty="0">
                <a:latin typeface="Arial" panose="020B0604020202020204" pitchFamily="34" charset="0"/>
                <a:cs typeface="Arial" panose="020B0604020202020204" pitchFamily="34" charset="0"/>
              </a:rPr>
              <a:t>was the highest mark?</a:t>
            </a:r>
          </a:p>
        </p:txBody>
      </p:sp>
      <p:cxnSp>
        <p:nvCxnSpPr>
          <p:cNvPr id="4" name="Straight Connector 3"/>
          <p:cNvCxnSpPr/>
          <p:nvPr/>
        </p:nvCxnSpPr>
        <p:spPr>
          <a:xfrm>
            <a:off x="1691680" y="2564904"/>
            <a:ext cx="0" cy="15121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91680" y="4653136"/>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752366655"/>
      </p:ext>
    </p:extLst>
  </p:cSld>
  <p:clrMapOvr>
    <a:masterClrMapping/>
  </p:clrMapOvr>
  <p:transition advClick="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550" dirty="0" smtClean="0"/>
              <a:t>3.5 – Graphs, Tables &amp; Charts – Stem &amp; Leaf Diagrams</a:t>
            </a:r>
            <a:endParaRPr lang="en-GB" sz="255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a:t>
            </a:r>
            <a:endParaRPr lang="en-GB" sz="1400" b="1" dirty="0">
              <a:latin typeface="Calibri" panose="020F0502020204030204" pitchFamily="34" charset="0"/>
            </a:endParaRPr>
          </a:p>
        </p:txBody>
      </p:sp>
      <p:sp>
        <p:nvSpPr>
          <p:cNvPr id="2" name="Rectangle 1"/>
          <p:cNvSpPr/>
          <p:nvPr/>
        </p:nvSpPr>
        <p:spPr>
          <a:xfrm>
            <a:off x="247328" y="1229851"/>
            <a:ext cx="5256584" cy="5507662"/>
          </a:xfrm>
          <a:prstGeom prst="rect">
            <a:avLst/>
          </a:prstGeom>
        </p:spPr>
        <p:txBody>
          <a:bodyPr wrap="square">
            <a:spAutoFit/>
          </a:bodyPr>
          <a:lstStyle/>
          <a:p>
            <a:pPr marL="457200" indent="-457200">
              <a:buClr>
                <a:srgbClr val="C00000"/>
              </a:buClr>
              <a:buFont typeface="+mj-lt"/>
              <a:buAutoNum type="arabicPeriod" startAt="2"/>
              <a:tabLst>
                <a:tab pos="3028950" algn="l"/>
              </a:tabLst>
            </a:pPr>
            <a:r>
              <a:rPr lang="en-US" sz="2070" dirty="0">
                <a:latin typeface="Arial" panose="020B0604020202020204" pitchFamily="34" charset="0"/>
                <a:cs typeface="Arial" panose="020B0604020202020204" pitchFamily="34" charset="0"/>
              </a:rPr>
              <a:t>A travel agent recorded the ages (in </a:t>
            </a:r>
            <a:r>
              <a:rPr lang="en-US" sz="2070" dirty="0" smtClean="0">
                <a:latin typeface="Arial" panose="020B0604020202020204" pitchFamily="34" charset="0"/>
                <a:cs typeface="Arial" panose="020B0604020202020204" pitchFamily="34" charset="0"/>
              </a:rPr>
              <a:t>years) of </a:t>
            </a:r>
            <a:r>
              <a:rPr lang="en-US" sz="2070" dirty="0">
                <a:latin typeface="Arial" panose="020B0604020202020204" pitchFamily="34" charset="0"/>
                <a:cs typeface="Arial" panose="020B0604020202020204" pitchFamily="34" charset="0"/>
              </a:rPr>
              <a:t>people booking an adventure holiday </a:t>
            </a:r>
            <a:r>
              <a:rPr lang="en-US" sz="2070" dirty="0" smtClean="0">
                <a:latin typeface="Arial" panose="020B0604020202020204" pitchFamily="34" charset="0"/>
                <a:cs typeface="Arial" panose="020B0604020202020204" pitchFamily="34" charset="0"/>
              </a:rPr>
              <a:t>in one week.</a:t>
            </a:r>
            <a:br>
              <a:rPr lang="en-US" sz="2070" dirty="0" smtClean="0">
                <a:latin typeface="Arial" panose="020B0604020202020204" pitchFamily="34" charset="0"/>
                <a:cs typeface="Arial" panose="020B0604020202020204" pitchFamily="34" charset="0"/>
              </a:rPr>
            </a:br>
            <a:r>
              <a:rPr lang="en-US" sz="2070" dirty="0" smtClean="0">
                <a:latin typeface="Arial" panose="020B0604020202020204" pitchFamily="34" charset="0"/>
                <a:cs typeface="Arial" panose="020B0604020202020204" pitchFamily="34" charset="0"/>
              </a:rPr>
              <a:t>The </a:t>
            </a:r>
            <a:r>
              <a:rPr lang="en-US" sz="2070" dirty="0">
                <a:latin typeface="Arial" panose="020B0604020202020204" pitchFamily="34" charset="0"/>
                <a:cs typeface="Arial" panose="020B0604020202020204" pitchFamily="34" charset="0"/>
              </a:rPr>
              <a:t>information is shown in the stem </a:t>
            </a:r>
            <a:r>
              <a:rPr lang="en-US" sz="2070" dirty="0" smtClean="0">
                <a:latin typeface="Arial" panose="020B0604020202020204" pitchFamily="34" charset="0"/>
                <a:cs typeface="Arial" panose="020B0604020202020204" pitchFamily="34" charset="0"/>
              </a:rPr>
              <a:t>and leaf </a:t>
            </a:r>
            <a:r>
              <a:rPr lang="en-US" sz="2070" dirty="0">
                <a:latin typeface="Arial" panose="020B0604020202020204" pitchFamily="34" charset="0"/>
                <a:cs typeface="Arial" panose="020B0604020202020204" pitchFamily="34" charset="0"/>
              </a:rPr>
              <a:t>diagram.</a:t>
            </a:r>
          </a:p>
          <a:p>
            <a:pPr marL="742950">
              <a:buClr>
                <a:srgbClr val="C00000"/>
              </a:buClr>
              <a:tabLst>
                <a:tab pos="1485900" algn="l"/>
                <a:tab pos="2000250" algn="l"/>
                <a:tab pos="2514600" algn="l"/>
                <a:tab pos="3086100" algn="l"/>
                <a:tab pos="3543300" algn="l"/>
                <a:tab pos="4000500" algn="l"/>
                <a:tab pos="4514850" algn="l"/>
                <a:tab pos="4914900" algn="l"/>
              </a:tabLst>
            </a:pPr>
            <a:r>
              <a:rPr lang="en-US" sz="2070" dirty="0" smtClean="0">
                <a:latin typeface="Arial" panose="020B0604020202020204" pitchFamily="34" charset="0"/>
                <a:cs typeface="Arial" panose="020B0604020202020204" pitchFamily="34" charset="0"/>
              </a:rPr>
              <a:t>1 	8 	8 	9</a:t>
            </a:r>
          </a:p>
          <a:p>
            <a:pPr marL="742950">
              <a:buClr>
                <a:srgbClr val="C00000"/>
              </a:buClr>
              <a:tabLst>
                <a:tab pos="1485900" algn="l"/>
                <a:tab pos="2000250" algn="l"/>
                <a:tab pos="2514600" algn="l"/>
                <a:tab pos="3086100" algn="l"/>
                <a:tab pos="3543300" algn="l"/>
                <a:tab pos="4000500" algn="l"/>
                <a:tab pos="4514850" algn="l"/>
                <a:tab pos="4914900" algn="l"/>
              </a:tabLst>
            </a:pPr>
            <a:r>
              <a:rPr lang="en-US" sz="2070" dirty="0" smtClean="0">
                <a:latin typeface="Arial" panose="020B0604020202020204" pitchFamily="34" charset="0"/>
                <a:cs typeface="Arial" panose="020B0604020202020204" pitchFamily="34" charset="0"/>
              </a:rPr>
              <a:t>2	0 	0 	0 	3 	4 	5	7</a:t>
            </a:r>
            <a:endParaRPr lang="en-US" sz="2070" dirty="0">
              <a:latin typeface="Arial" panose="020B0604020202020204" pitchFamily="34" charset="0"/>
              <a:cs typeface="Arial" panose="020B0604020202020204" pitchFamily="34" charset="0"/>
            </a:endParaRPr>
          </a:p>
          <a:p>
            <a:pPr marL="742950">
              <a:buClr>
                <a:srgbClr val="C00000"/>
              </a:buClr>
              <a:tabLst>
                <a:tab pos="1485900" algn="l"/>
                <a:tab pos="2000250" algn="l"/>
                <a:tab pos="2514600" algn="l"/>
                <a:tab pos="3086100" algn="l"/>
                <a:tab pos="3543300" algn="l"/>
                <a:tab pos="4000500" algn="l"/>
                <a:tab pos="4514850" algn="l"/>
                <a:tab pos="4914900" algn="l"/>
              </a:tabLst>
            </a:pPr>
            <a:r>
              <a:rPr lang="en-US" sz="2070" dirty="0" smtClean="0">
                <a:latin typeface="Arial" panose="020B0604020202020204" pitchFamily="34" charset="0"/>
                <a:cs typeface="Arial" panose="020B0604020202020204" pitchFamily="34" charset="0"/>
              </a:rPr>
              <a:t>3	0 	0	2 	5	7	9	9	9</a:t>
            </a:r>
          </a:p>
          <a:p>
            <a:pPr marL="742950">
              <a:buClr>
                <a:srgbClr val="C00000"/>
              </a:buClr>
              <a:tabLst>
                <a:tab pos="1485900" algn="l"/>
                <a:tab pos="2000250" algn="l"/>
                <a:tab pos="2514600" algn="l"/>
                <a:tab pos="3086100" algn="l"/>
                <a:tab pos="3543300" algn="l"/>
                <a:tab pos="4000500" algn="l"/>
                <a:tab pos="4514850" algn="l"/>
                <a:tab pos="4914900" algn="l"/>
              </a:tabLst>
            </a:pPr>
            <a:r>
              <a:rPr lang="en-US" sz="2070" dirty="0" smtClean="0">
                <a:latin typeface="Arial" panose="020B0604020202020204" pitchFamily="34" charset="0"/>
                <a:cs typeface="Arial" panose="020B0604020202020204" pitchFamily="34" charset="0"/>
              </a:rPr>
              <a:t>4	0	1	1	1	3</a:t>
            </a:r>
          </a:p>
          <a:p>
            <a:pPr marL="742950">
              <a:buClr>
                <a:srgbClr val="C00000"/>
              </a:buClr>
              <a:tabLst>
                <a:tab pos="1485900" algn="l"/>
                <a:tab pos="2000250" algn="l"/>
                <a:tab pos="2514600" algn="l"/>
                <a:tab pos="3086100" algn="l"/>
                <a:tab pos="3543300" algn="l"/>
                <a:tab pos="4000500" algn="l"/>
                <a:tab pos="4514850" algn="l"/>
                <a:tab pos="4914900" algn="l"/>
              </a:tabLst>
            </a:pPr>
            <a:r>
              <a:rPr lang="en-US" sz="2070" b="1" dirty="0" smtClean="0">
                <a:latin typeface="Arial" panose="020B0604020202020204" pitchFamily="34" charset="0"/>
                <a:cs typeface="Arial" panose="020B0604020202020204" pitchFamily="34" charset="0"/>
              </a:rPr>
              <a:t>Key</a:t>
            </a:r>
          </a:p>
          <a:p>
            <a:pPr marL="742950">
              <a:buClr>
                <a:srgbClr val="C00000"/>
              </a:buClr>
              <a:tabLst>
                <a:tab pos="1485900" algn="l"/>
                <a:tab pos="2000250" algn="l"/>
                <a:tab pos="2514600" algn="l"/>
                <a:tab pos="3086100" algn="l"/>
                <a:tab pos="3543300" algn="l"/>
                <a:tab pos="4000500" algn="l"/>
                <a:tab pos="4514850" algn="l"/>
                <a:tab pos="4914900" algn="l"/>
              </a:tabLst>
            </a:pPr>
            <a:r>
              <a:rPr lang="en-US" sz="2070" dirty="0" smtClean="0">
                <a:latin typeface="Arial" panose="020B0604020202020204" pitchFamily="34" charset="0"/>
                <a:cs typeface="Arial" panose="020B0604020202020204" pitchFamily="34" charset="0"/>
              </a:rPr>
              <a:t>4 	8 </a:t>
            </a:r>
            <a:r>
              <a:rPr lang="en-US" sz="2070" dirty="0">
                <a:latin typeface="Arial" panose="020B0604020202020204" pitchFamily="34" charset="0"/>
                <a:cs typeface="Arial" panose="020B0604020202020204" pitchFamily="34" charset="0"/>
              </a:rPr>
              <a:t>represents </a:t>
            </a:r>
            <a:r>
              <a:rPr lang="en-US" sz="2070" dirty="0" smtClean="0">
                <a:latin typeface="Arial" panose="020B0604020202020204" pitchFamily="34" charset="0"/>
                <a:cs typeface="Arial" panose="020B0604020202020204" pitchFamily="34" charset="0"/>
              </a:rPr>
              <a:t>18</a:t>
            </a:r>
            <a:endParaRPr lang="en-US" sz="2070" dirty="0">
              <a:latin typeface="Arial" panose="020B0604020202020204" pitchFamily="34" charset="0"/>
              <a:cs typeface="Arial" panose="020B0604020202020204" pitchFamily="34" charset="0"/>
            </a:endParaRPr>
          </a:p>
          <a:p>
            <a:pPr marL="800100" indent="-457200">
              <a:buClr>
                <a:srgbClr val="C00000"/>
              </a:buClr>
              <a:buFont typeface="+mj-lt"/>
              <a:buAutoNum type="alphaLcPeriod"/>
              <a:tabLst>
                <a:tab pos="3028950" algn="l"/>
              </a:tabLst>
            </a:pPr>
            <a:r>
              <a:rPr lang="en-US" sz="2070" dirty="0">
                <a:latin typeface="Arial" panose="020B0604020202020204" pitchFamily="34" charset="0"/>
                <a:cs typeface="Arial" panose="020B0604020202020204" pitchFamily="34" charset="0"/>
              </a:rPr>
              <a:t>How many people booked the holiday?</a:t>
            </a:r>
          </a:p>
          <a:p>
            <a:pPr marL="800100" indent="-457200">
              <a:buClr>
                <a:srgbClr val="C00000"/>
              </a:buClr>
              <a:buFont typeface="+mj-lt"/>
              <a:buAutoNum type="alphaLcPeriod"/>
              <a:tabLst>
                <a:tab pos="3028950" algn="l"/>
              </a:tabLst>
            </a:pPr>
            <a:r>
              <a:rPr lang="en-US" sz="2070" dirty="0" smtClean="0">
                <a:latin typeface="Arial" panose="020B0604020202020204" pitchFamily="34" charset="0"/>
                <a:cs typeface="Arial" panose="020B0604020202020204" pitchFamily="34" charset="0"/>
              </a:rPr>
              <a:t>How </a:t>
            </a:r>
            <a:r>
              <a:rPr lang="en-US" sz="2070" dirty="0">
                <a:latin typeface="Arial" panose="020B0604020202020204" pitchFamily="34" charset="0"/>
                <a:cs typeface="Arial" panose="020B0604020202020204" pitchFamily="34" charset="0"/>
              </a:rPr>
              <a:t>many were younger than 30?</a:t>
            </a:r>
          </a:p>
          <a:p>
            <a:pPr marL="800100" indent="-457200">
              <a:buClr>
                <a:srgbClr val="C00000"/>
              </a:buClr>
              <a:buFont typeface="+mj-lt"/>
              <a:buAutoNum type="alphaLcPeriod"/>
              <a:tabLst>
                <a:tab pos="3028950" algn="l"/>
              </a:tabLst>
            </a:pPr>
            <a:r>
              <a:rPr lang="en-US" sz="2070" dirty="0" smtClean="0">
                <a:latin typeface="Arial" panose="020B0604020202020204" pitchFamily="34" charset="0"/>
                <a:cs typeface="Arial" panose="020B0604020202020204" pitchFamily="34" charset="0"/>
              </a:rPr>
              <a:t>What </a:t>
            </a:r>
            <a:r>
              <a:rPr lang="en-US" sz="2070" dirty="0">
                <a:latin typeface="Arial" panose="020B0604020202020204" pitchFamily="34" charset="0"/>
                <a:cs typeface="Arial" panose="020B0604020202020204" pitchFamily="34" charset="0"/>
              </a:rPr>
              <a:t>is the difference between the </a:t>
            </a:r>
            <a:r>
              <a:rPr lang="en-US" sz="2070" dirty="0" smtClean="0">
                <a:latin typeface="Arial" panose="020B0604020202020204" pitchFamily="34" charset="0"/>
                <a:cs typeface="Arial" panose="020B0604020202020204" pitchFamily="34" charset="0"/>
              </a:rPr>
              <a:t>oldest and </a:t>
            </a:r>
            <a:r>
              <a:rPr lang="en-US" sz="2070" dirty="0">
                <a:latin typeface="Arial" panose="020B0604020202020204" pitchFamily="34" charset="0"/>
                <a:cs typeface="Arial" panose="020B0604020202020204" pitchFamily="34" charset="0"/>
              </a:rPr>
              <a:t>the youngest customers' ages?</a:t>
            </a:r>
          </a:p>
        </p:txBody>
      </p:sp>
      <p:cxnSp>
        <p:nvCxnSpPr>
          <p:cNvPr id="4" name="Straight Connector 3"/>
          <p:cNvCxnSpPr/>
          <p:nvPr/>
        </p:nvCxnSpPr>
        <p:spPr>
          <a:xfrm>
            <a:off x="1547664" y="2852936"/>
            <a:ext cx="0"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47664" y="4437112"/>
            <a:ext cx="0" cy="2880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020954447"/>
      </p:ext>
    </p:extLst>
  </p:cSld>
  <p:clrMapOvr>
    <a:masterClrMapping/>
  </p:clrMapOvr>
  <p:transition advClick="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550" dirty="0" smtClean="0"/>
              <a:t>3.5 – Graphs, Tables &amp; Charts – Stem &amp; Leaf Diagrams</a:t>
            </a:r>
            <a:endParaRPr lang="en-GB" sz="255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20</a:t>
            </a:r>
            <a:endParaRPr lang="en-GB" sz="1400" b="1" dirty="0">
              <a:latin typeface="Calibri" panose="020F0502020204030204" pitchFamily="34" charset="0"/>
            </a:endParaRPr>
          </a:p>
        </p:txBody>
      </p:sp>
      <p:sp>
        <p:nvSpPr>
          <p:cNvPr id="2" name="Rectangle 1"/>
          <p:cNvSpPr/>
          <p:nvPr/>
        </p:nvSpPr>
        <p:spPr>
          <a:xfrm>
            <a:off x="247328" y="1229851"/>
            <a:ext cx="5256584" cy="2462213"/>
          </a:xfrm>
          <a:prstGeom prst="rect">
            <a:avLst/>
          </a:prstGeom>
        </p:spPr>
        <p:txBody>
          <a:bodyPr wrap="square">
            <a:spAutoFit/>
          </a:bodyPr>
          <a:lstStyle/>
          <a:p>
            <a:pPr marL="457200" indent="-457200">
              <a:buClr>
                <a:srgbClr val="C00000"/>
              </a:buClr>
              <a:buFont typeface="+mj-lt"/>
              <a:buAutoNum type="arabicPeriod" startAt="3"/>
              <a:tabLst>
                <a:tab pos="3028950" algn="l"/>
              </a:tabLst>
            </a:pPr>
            <a:r>
              <a:rPr lang="en-US" sz="2200" dirty="0">
                <a:latin typeface="Arial" panose="020B0604020202020204" pitchFamily="34" charset="0"/>
                <a:cs typeface="Arial" panose="020B0604020202020204" pitchFamily="34" charset="0"/>
              </a:rPr>
              <a:t>Here are the times (</a:t>
            </a:r>
            <a:r>
              <a:rPr lang="en-US" sz="2200" dirty="0" smtClean="0">
                <a:latin typeface="Arial" panose="020B0604020202020204" pitchFamily="34" charset="0"/>
                <a:cs typeface="Arial" panose="020B0604020202020204" pitchFamily="34" charset="0"/>
              </a:rPr>
              <a:t>in minutes</a:t>
            </a:r>
            <a:r>
              <a:rPr lang="en-US" sz="2200" dirty="0">
                <a:latin typeface="Arial" panose="020B0604020202020204" pitchFamily="34" charset="0"/>
                <a:cs typeface="Arial" panose="020B0604020202020204" pitchFamily="34" charset="0"/>
              </a:rPr>
              <a:t>) 15 students spent </a:t>
            </a:r>
            <a:r>
              <a:rPr lang="en-US" sz="2200" dirty="0" smtClean="0">
                <a:latin typeface="Arial" panose="020B0604020202020204" pitchFamily="34" charset="0"/>
                <a:cs typeface="Arial" panose="020B0604020202020204" pitchFamily="34" charset="0"/>
              </a:rPr>
              <a:t>on their homework.</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18,19,25,33,18,19,32,39,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26</a:t>
            </a:r>
            <a:r>
              <a:rPr lang="en-US" sz="2200" dirty="0">
                <a:latin typeface="Arial" panose="020B0604020202020204" pitchFamily="34" charset="0"/>
                <a:cs typeface="Arial" panose="020B0604020202020204" pitchFamily="34" charset="0"/>
              </a:rPr>
              <a:t>, 27, 29, 30, 31, 34, </a:t>
            </a:r>
            <a:r>
              <a:rPr lang="en-US" sz="2200" dirty="0" smtClean="0">
                <a:latin typeface="Arial" panose="020B0604020202020204" pitchFamily="34" charset="0"/>
                <a:cs typeface="Arial" panose="020B0604020202020204" pitchFamily="34" charset="0"/>
              </a:rPr>
              <a:t>33</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Construct </a:t>
            </a:r>
            <a:r>
              <a:rPr lang="en-US" sz="2200" dirty="0">
                <a:latin typeface="Arial" panose="020B0604020202020204" pitchFamily="34" charset="0"/>
                <a:cs typeface="Arial" panose="020B0604020202020204" pitchFamily="34" charset="0"/>
              </a:rPr>
              <a:t>a stem and </a:t>
            </a:r>
            <a:r>
              <a:rPr lang="en-US" sz="2200" dirty="0" smtClean="0">
                <a:latin typeface="Arial" panose="020B0604020202020204" pitchFamily="34" charset="0"/>
                <a:cs typeface="Arial" panose="020B0604020202020204" pitchFamily="34" charset="0"/>
              </a:rPr>
              <a:t>leaf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diagram </a:t>
            </a:r>
            <a:r>
              <a:rPr lang="en-US" sz="2200" dirty="0">
                <a:latin typeface="Arial" panose="020B0604020202020204" pitchFamily="34" charset="0"/>
                <a:cs typeface="Arial" panose="020B0604020202020204" pitchFamily="34" charset="0"/>
              </a:rPr>
              <a:t>to show this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information</a:t>
            </a:r>
            <a:r>
              <a:rPr lang="en-US" sz="2200" dirty="0">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4139952" y="2097613"/>
            <a:ext cx="1377024" cy="1475403"/>
          </a:xfrm>
          <a:prstGeom prst="rect">
            <a:avLst/>
          </a:prstGeom>
        </p:spPr>
      </p:pic>
      <p:grpSp>
        <p:nvGrpSpPr>
          <p:cNvPr id="9" name="Group 8"/>
          <p:cNvGrpSpPr/>
          <p:nvPr/>
        </p:nvGrpSpPr>
        <p:grpSpPr>
          <a:xfrm>
            <a:off x="243512" y="3789040"/>
            <a:ext cx="5264592" cy="2786825"/>
            <a:chOff x="3483872" y="1089031"/>
            <a:chExt cx="5264592" cy="2786825"/>
          </a:xfrm>
        </p:grpSpPr>
        <p:sp>
          <p:nvSpPr>
            <p:cNvPr id="10" name="Round Diagonal Corner Rectangle 9"/>
            <p:cNvSpPr/>
            <p:nvPr/>
          </p:nvSpPr>
          <p:spPr>
            <a:xfrm>
              <a:off x="3491880" y="1089031"/>
              <a:ext cx="5256584" cy="2786825"/>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4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3563888" y="1582921"/>
              <a:ext cx="5176568" cy="2292935"/>
            </a:xfrm>
            <a:prstGeom prst="rect">
              <a:avLst/>
            </a:prstGeom>
          </p:spPr>
          <p:txBody>
            <a:bodyPr wrap="square">
              <a:spAutoFit/>
            </a:bodyPr>
            <a:lstStyle/>
            <a:p>
              <a:pPr>
                <a:spcAft>
                  <a:spcPts val="600"/>
                </a:spcAft>
                <a:tabLst>
                  <a:tab pos="4972050" algn="r"/>
                </a:tabLst>
              </a:pPr>
              <a:r>
                <a:rPr lang="en-US" sz="2300" dirty="0"/>
                <a:t>Here are the prices, in pounds (£), </a:t>
              </a:r>
              <a:r>
                <a:rPr lang="en-US" sz="2300" dirty="0" smtClean="0"/>
                <a:t>of 20 </a:t>
              </a:r>
              <a:r>
                <a:rPr lang="en-US" sz="2300" dirty="0"/>
                <a:t>pairs of </a:t>
              </a:r>
              <a:r>
                <a:rPr lang="en-US" sz="2300" dirty="0" smtClean="0"/>
                <a:t>jeans:</a:t>
              </a:r>
              <a:br>
                <a:rPr lang="en-US" sz="2300" dirty="0" smtClean="0"/>
              </a:br>
              <a:r>
                <a:rPr lang="en-US" sz="2300" dirty="0" smtClean="0"/>
                <a:t>35</a:t>
              </a:r>
              <a:r>
                <a:rPr lang="en-US" sz="2300" dirty="0"/>
                <a:t>, 39, 41, 43, 44, 45, 22, 32, 29, </a:t>
              </a:r>
              <a:r>
                <a:rPr lang="en-US" sz="2300" dirty="0" smtClean="0"/>
                <a:t>25, 46</a:t>
              </a:r>
              <a:r>
                <a:rPr lang="en-US" sz="2300" dirty="0"/>
                <a:t>, 55, 59, 32, 22, 29, 28, 36, 25, 56</a:t>
              </a:r>
            </a:p>
            <a:p>
              <a:pPr>
                <a:spcAft>
                  <a:spcPts val="600"/>
                </a:spcAft>
                <a:tabLst>
                  <a:tab pos="4972050" algn="r"/>
                </a:tabLst>
              </a:pPr>
              <a:r>
                <a:rPr lang="en-US" sz="2300" dirty="0"/>
                <a:t>Show this information in an ordered </a:t>
              </a:r>
              <a:r>
                <a:rPr lang="en-US" sz="2300" dirty="0" smtClean="0"/>
                <a:t>stem and </a:t>
              </a:r>
              <a:r>
                <a:rPr lang="en-US" sz="2300" dirty="0"/>
                <a:t>leaf diagram. </a:t>
              </a:r>
              <a:r>
                <a:rPr lang="en-US" sz="2300" dirty="0" smtClean="0"/>
                <a:t>	</a:t>
              </a:r>
              <a:r>
                <a:rPr lang="en-US" sz="2300" b="1" dirty="0" smtClean="0"/>
                <a:t>(</a:t>
              </a:r>
              <a:r>
                <a:rPr lang="en-US" sz="2300" b="1" dirty="0"/>
                <a:t>3 marks)</a:t>
              </a:r>
            </a:p>
          </p:txBody>
        </p:sp>
      </p:gr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4204531465"/>
      </p:ext>
    </p:extLst>
  </p:cSld>
  <p:clrMapOvr>
    <a:masterClrMapping/>
  </p:clrMapOvr>
  <p:transition advClick="0"/>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550" dirty="0" smtClean="0"/>
              <a:t>3.5 – Graphs, Tables &amp; Charts – Stem &amp; Leaf Diagrams</a:t>
            </a:r>
            <a:endParaRPr lang="en-GB" sz="255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20</a:t>
            </a:r>
            <a:endParaRPr lang="en-GB" sz="1400" b="1" dirty="0">
              <a:latin typeface="Calibri" panose="020F0502020204030204" pitchFamily="34" charset="0"/>
            </a:endParaRPr>
          </a:p>
        </p:txBody>
      </p:sp>
      <p:sp>
        <p:nvSpPr>
          <p:cNvPr id="2" name="Rectangle 1"/>
          <p:cNvSpPr/>
          <p:nvPr/>
        </p:nvSpPr>
        <p:spPr>
          <a:xfrm>
            <a:off x="247328" y="1229851"/>
            <a:ext cx="5256584" cy="5509200"/>
          </a:xfrm>
          <a:prstGeom prst="rect">
            <a:avLst/>
          </a:prstGeom>
        </p:spPr>
        <p:txBody>
          <a:bodyPr wrap="square">
            <a:spAutoFit/>
          </a:bodyPr>
          <a:lstStyle/>
          <a:p>
            <a:pPr marL="457200" indent="-457200">
              <a:buClr>
                <a:srgbClr val="C00000"/>
              </a:buClr>
              <a:buFont typeface="+mj-lt"/>
              <a:buAutoNum type="arabicPeriod" startAt="5"/>
              <a:tabLst>
                <a:tab pos="3028950" algn="l"/>
              </a:tabLst>
            </a:pPr>
            <a:r>
              <a:rPr lang="en-US" sz="2200" dirty="0">
                <a:latin typeface="Arial" panose="020B0604020202020204" pitchFamily="34" charset="0"/>
                <a:cs typeface="Arial" panose="020B0604020202020204" pitchFamily="34" charset="0"/>
              </a:rPr>
              <a:t>Here are the distances (in metres) </a:t>
            </a:r>
            <a:r>
              <a:rPr lang="en-US" sz="2200" dirty="0" smtClean="0">
                <a:latin typeface="Arial" panose="020B0604020202020204" pitchFamily="34" charset="0"/>
                <a:cs typeface="Arial" panose="020B0604020202020204" pitchFamily="34" charset="0"/>
              </a:rPr>
              <a:t>some athletes </a:t>
            </a:r>
            <a:r>
              <a:rPr lang="en-US" sz="2200" dirty="0">
                <a:latin typeface="Arial" panose="020B0604020202020204" pitchFamily="34" charset="0"/>
                <a:cs typeface="Arial" panose="020B0604020202020204" pitchFamily="34" charset="0"/>
              </a:rPr>
              <a:t>ran in 20 </a:t>
            </a:r>
            <a:r>
              <a:rPr lang="en-US" sz="2200" dirty="0" smtClean="0">
                <a:latin typeface="Arial" panose="020B0604020202020204" pitchFamily="34" charset="0"/>
                <a:cs typeface="Arial" panose="020B0604020202020204" pitchFamily="34" charset="0"/>
              </a:rPr>
              <a:t>seconds.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190</a:t>
            </a:r>
            <a:r>
              <a:rPr lang="en-US" sz="2200" dirty="0">
                <a:latin typeface="Arial" panose="020B0604020202020204" pitchFamily="34" charset="0"/>
                <a:cs typeface="Arial" panose="020B0604020202020204" pitchFamily="34" charset="0"/>
              </a:rPr>
              <a:t>, 192, 195, 184, 176, 171, 189, </a:t>
            </a:r>
            <a:r>
              <a:rPr lang="en-US" sz="2200" dirty="0" smtClean="0">
                <a:latin typeface="Arial" panose="020B0604020202020204" pitchFamily="34" charset="0"/>
                <a:cs typeface="Arial" panose="020B0604020202020204" pitchFamily="34" charset="0"/>
              </a:rPr>
              <a:t>193, 199</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170</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a stem and leaf diagram to </a:t>
            </a:r>
            <a:r>
              <a:rPr lang="en-US" sz="2200" dirty="0" smtClean="0">
                <a:latin typeface="Arial" panose="020B0604020202020204" pitchFamily="34" charset="0"/>
                <a:cs typeface="Arial" panose="020B0604020202020204" pitchFamily="34" charset="0"/>
              </a:rPr>
              <a:t>display the </a:t>
            </a:r>
            <a:r>
              <a:rPr lang="en-US" sz="2200" dirty="0">
                <a:latin typeface="Arial" panose="020B0604020202020204" pitchFamily="34" charset="0"/>
                <a:cs typeface="Arial" panose="020B0604020202020204" pitchFamily="34" charset="0"/>
              </a:rPr>
              <a:t>data</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5"/>
              <a:tabLst>
                <a:tab pos="3028950" algn="l"/>
              </a:tabLst>
            </a:pPr>
            <a:r>
              <a:rPr lang="en-US" sz="2200" dirty="0" smtClean="0">
                <a:latin typeface="Arial" panose="020B0604020202020204" pitchFamily="34" charset="0"/>
                <a:cs typeface="Arial" panose="020B0604020202020204" pitchFamily="34" charset="0"/>
              </a:rPr>
              <a:t>Angel </a:t>
            </a:r>
            <a:r>
              <a:rPr lang="en-US" sz="2200" dirty="0">
                <a:latin typeface="Arial" panose="020B0604020202020204" pitchFamily="34" charset="0"/>
                <a:cs typeface="Arial" panose="020B0604020202020204" pitchFamily="34" charset="0"/>
              </a:rPr>
              <a:t>recorded the times (in seconds) </a:t>
            </a:r>
            <a:r>
              <a:rPr lang="en-US" sz="2200" dirty="0" smtClean="0">
                <a:latin typeface="Arial" panose="020B0604020202020204" pitchFamily="34" charset="0"/>
                <a:cs typeface="Arial" panose="020B0604020202020204" pitchFamily="34" charset="0"/>
              </a:rPr>
              <a:t>it took </a:t>
            </a:r>
            <a:r>
              <a:rPr lang="en-US" sz="2200" dirty="0">
                <a:latin typeface="Arial" panose="020B0604020202020204" pitchFamily="34" charset="0"/>
                <a:cs typeface="Arial" panose="020B0604020202020204" pitchFamily="34" charset="0"/>
              </a:rPr>
              <a:t>some members of a running club </a:t>
            </a:r>
            <a:r>
              <a:rPr lang="en-US" sz="2200" dirty="0" smtClean="0">
                <a:latin typeface="Arial" panose="020B0604020202020204" pitchFamily="34" charset="0"/>
                <a:cs typeface="Arial" panose="020B0604020202020204" pitchFamily="34" charset="0"/>
              </a:rPr>
              <a:t>to run </a:t>
            </a:r>
            <a:r>
              <a:rPr lang="en-US" sz="2200" dirty="0">
                <a:latin typeface="Arial" panose="020B0604020202020204" pitchFamily="34" charset="0"/>
                <a:cs typeface="Arial" panose="020B0604020202020204" pitchFamily="34" charset="0"/>
              </a:rPr>
              <a:t>100 </a:t>
            </a:r>
            <a:r>
              <a:rPr lang="en-US" sz="2200" dirty="0" smtClean="0">
                <a:latin typeface="Arial" panose="020B0604020202020204" pitchFamily="34" charset="0"/>
                <a:cs typeface="Arial" panose="020B0604020202020204" pitchFamily="34" charset="0"/>
              </a:rPr>
              <a:t>m.</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11.2</a:t>
            </a:r>
            <a:r>
              <a:rPr lang="en-US" sz="2200" dirty="0">
                <a:latin typeface="Arial" panose="020B0604020202020204" pitchFamily="34" charset="0"/>
                <a:cs typeface="Arial" panose="020B0604020202020204" pitchFamily="34" charset="0"/>
              </a:rPr>
              <a:t>, 12.2, 12.5, 13.7, 13.2,12.9, 13.3, </a:t>
            </a:r>
            <a:r>
              <a:rPr lang="en-US" sz="2200" dirty="0" smtClean="0">
                <a:latin typeface="Arial" panose="020B0604020202020204" pitchFamily="34" charset="0"/>
                <a:cs typeface="Arial" panose="020B0604020202020204" pitchFamily="34" charset="0"/>
              </a:rPr>
              <a:t>14.4, 14.2</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12.9</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a stem and leaf diagram to </a:t>
            </a:r>
            <a:r>
              <a:rPr lang="en-US" sz="2200" dirty="0" smtClean="0">
                <a:latin typeface="Arial" panose="020B0604020202020204" pitchFamily="34" charset="0"/>
                <a:cs typeface="Arial" panose="020B0604020202020204" pitchFamily="34" charset="0"/>
              </a:rPr>
              <a:t>display this </a:t>
            </a:r>
            <a:r>
              <a:rPr lang="en-US" sz="2200" dirty="0">
                <a:latin typeface="Arial" panose="020B0604020202020204" pitchFamily="34" charset="0"/>
                <a:cs typeface="Arial" panose="020B0604020202020204" pitchFamily="34" charset="0"/>
              </a:rPr>
              <a:t>data.</a:t>
            </a:r>
          </a:p>
        </p:txBody>
      </p:sp>
      <p:sp>
        <p:nvSpPr>
          <p:cNvPr id="13" name="Rectangle 12"/>
          <p:cNvSpPr/>
          <p:nvPr/>
        </p:nvSpPr>
        <p:spPr>
          <a:xfrm flipH="1">
            <a:off x="247326" y="3429000"/>
            <a:ext cx="5204539" cy="79208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Q5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Use the 'hundreds' and 'tens' </a:t>
            </a:r>
            <a:r>
              <a:rPr lang="en-US" sz="2400" dirty="0" smtClean="0">
                <a:solidFill>
                  <a:schemeClr val="tx1"/>
                </a:solidFill>
                <a:latin typeface="Arial" panose="020B0604020202020204" pitchFamily="34" charset="0"/>
                <a:cs typeface="Arial" panose="020B0604020202020204" pitchFamily="34" charset="0"/>
              </a:rPr>
              <a:t>digits as </a:t>
            </a:r>
            <a:r>
              <a:rPr lang="en-US" sz="2400" dirty="0">
                <a:solidFill>
                  <a:schemeClr val="tx1"/>
                </a:solidFill>
                <a:latin typeface="Arial" panose="020B0604020202020204" pitchFamily="34" charset="0"/>
                <a:cs typeface="Arial" panose="020B0604020202020204" pitchFamily="34" charset="0"/>
              </a:rPr>
              <a:t>the stem.</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783553368"/>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Decimal Numbers</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a:t>
            </a:r>
            <a:endParaRPr lang="en-GB" sz="1400" b="1" dirty="0">
              <a:latin typeface="Calibri" panose="020F0502020204030204" pitchFamily="34" charset="0"/>
            </a:endParaRPr>
          </a:p>
        </p:txBody>
      </p:sp>
      <p:sp>
        <p:nvSpPr>
          <p:cNvPr id="7" name="Round Diagonal Corner Rectangle 6"/>
          <p:cNvSpPr/>
          <p:nvPr/>
        </p:nvSpPr>
        <p:spPr>
          <a:xfrm>
            <a:off x="251152" y="1268760"/>
            <a:ext cx="5256584" cy="5112568"/>
          </a:xfrm>
          <a:prstGeom prst="round2DiagRect">
            <a:avLst>
              <a:gd name="adj1" fmla="val 0"/>
              <a:gd name="adj2" fmla="val 10084"/>
            </a:avLst>
          </a:prstGeom>
          <a:solidFill>
            <a:srgbClr val="DBEE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243512" y="1268760"/>
            <a:ext cx="5256584" cy="504056"/>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11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23528" y="1844824"/>
            <a:ext cx="5176568" cy="4385816"/>
          </a:xfrm>
          <a:prstGeom prst="rect">
            <a:avLst/>
          </a:prstGeom>
        </p:spPr>
        <p:txBody>
          <a:bodyPr wrap="square">
            <a:spAutoFit/>
          </a:bodyPr>
          <a:lstStyle/>
          <a:p>
            <a:pPr>
              <a:tabLst>
                <a:tab pos="401638" algn="l"/>
                <a:tab pos="4973638" algn="r"/>
              </a:tabLst>
            </a:pPr>
            <a:r>
              <a:rPr lang="en-US" sz="3100" dirty="0"/>
              <a:t>Sharon is buying drinks for a </a:t>
            </a:r>
            <a:r>
              <a:rPr lang="en-US" sz="3100" dirty="0" smtClean="0"/>
              <a:t>children’s party</a:t>
            </a:r>
            <a:r>
              <a:rPr lang="en-US" sz="3100" dirty="0"/>
              <a:t>.</a:t>
            </a:r>
          </a:p>
          <a:p>
            <a:pPr marL="347663" indent="-347663">
              <a:buFont typeface="Arial" panose="020B0604020202020204" pitchFamily="34" charset="0"/>
              <a:buChar char="•"/>
              <a:tabLst>
                <a:tab pos="4973638" algn="r"/>
              </a:tabLst>
            </a:pPr>
            <a:r>
              <a:rPr lang="en-US" sz="3100" dirty="0"/>
              <a:t>Juice costs £1.15 per litre.</a:t>
            </a:r>
          </a:p>
          <a:p>
            <a:pPr marL="347663" indent="-347663">
              <a:buFont typeface="Arial" panose="020B0604020202020204" pitchFamily="34" charset="0"/>
              <a:buChar char="•"/>
              <a:tabLst>
                <a:tab pos="4973638" algn="r"/>
              </a:tabLst>
            </a:pPr>
            <a:r>
              <a:rPr lang="en-US" sz="3100" dirty="0"/>
              <a:t>Cola costs £1.35 per litre.</a:t>
            </a:r>
          </a:p>
          <a:p>
            <a:pPr>
              <a:tabLst>
                <a:tab pos="401638" algn="l"/>
                <a:tab pos="4973638" algn="r"/>
              </a:tabLst>
            </a:pPr>
            <a:r>
              <a:rPr lang="en-US" sz="3100" dirty="0"/>
              <a:t>Sharon buys 10 litres of juice and 5 litres </a:t>
            </a:r>
            <a:r>
              <a:rPr lang="en-US" sz="3100" dirty="0" smtClean="0"/>
              <a:t>of cola</a:t>
            </a:r>
            <a:r>
              <a:rPr lang="en-US" sz="3100" dirty="0"/>
              <a:t>. She pays with a £20 note. Work </a:t>
            </a:r>
            <a:r>
              <a:rPr lang="en-US" sz="3100" dirty="0" smtClean="0"/>
              <a:t>out how </a:t>
            </a:r>
            <a:r>
              <a:rPr lang="en-US" sz="3100" dirty="0"/>
              <a:t>much change she should get. </a:t>
            </a:r>
            <a:r>
              <a:rPr lang="en-US" sz="3100" dirty="0" smtClean="0"/>
              <a:t>	</a:t>
            </a:r>
            <a:r>
              <a:rPr lang="en-US" sz="3100" b="1" dirty="0" smtClean="0"/>
              <a:t>(</a:t>
            </a:r>
            <a:r>
              <a:rPr lang="en-US" sz="3100" b="1" dirty="0"/>
              <a:t>3 marks)</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400" y="1285420"/>
            <a:ext cx="546048" cy="514544"/>
          </a:xfrm>
          <a:prstGeom prst="rect">
            <a:avLst/>
          </a:prstGeom>
        </p:spPr>
      </p:pic>
    </p:spTree>
    <p:extLst>
      <p:ext uri="{BB962C8B-B14F-4D97-AF65-F5344CB8AC3E}">
        <p14:creationId xmlns:p14="http://schemas.microsoft.com/office/powerpoint/2010/main" val="1616979022"/>
      </p:ext>
    </p:extLst>
  </p:cSld>
  <p:clrMapOvr>
    <a:masterClrMapping/>
  </p:clrMapOvr>
  <p:transition advClick="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550" dirty="0" smtClean="0"/>
              <a:t>3.5 – Graphs, Tables &amp; Charts – Stem &amp; Leaf Diagrams</a:t>
            </a:r>
            <a:endParaRPr lang="en-GB" sz="255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20</a:t>
            </a:r>
            <a:endParaRPr lang="en-GB" sz="1400" b="1" dirty="0">
              <a:latin typeface="Calibri" panose="020F0502020204030204" pitchFamily="34" charset="0"/>
            </a:endParaRPr>
          </a:p>
        </p:txBody>
      </p:sp>
      <p:sp>
        <p:nvSpPr>
          <p:cNvPr id="2" name="Rectangle 1"/>
          <p:cNvSpPr/>
          <p:nvPr/>
        </p:nvSpPr>
        <p:spPr>
          <a:xfrm>
            <a:off x="247328" y="1229851"/>
            <a:ext cx="5256584" cy="5355312"/>
          </a:xfrm>
          <a:prstGeom prst="rect">
            <a:avLst/>
          </a:prstGeom>
        </p:spPr>
        <p:txBody>
          <a:bodyPr wrap="square">
            <a:spAutoFit/>
          </a:bodyPr>
          <a:lstStyle/>
          <a:p>
            <a:pPr marL="400050" indent="-400050">
              <a:buClr>
                <a:srgbClr val="C00000"/>
              </a:buClr>
              <a:buFont typeface="+mj-lt"/>
              <a:buAutoNum type="arabicPeriod" startAt="7"/>
              <a:tabLst>
                <a:tab pos="3028950" algn="l"/>
              </a:tabLst>
            </a:pPr>
            <a:r>
              <a:rPr lang="en-US" sz="1900" dirty="0">
                <a:latin typeface="Arial" panose="020B0604020202020204" pitchFamily="34" charset="0"/>
                <a:cs typeface="Arial" panose="020B0604020202020204" pitchFamily="34" charset="0"/>
              </a:rPr>
              <a:t>The weights of a group of patients at </a:t>
            </a:r>
            <a:r>
              <a:rPr lang="en-US" sz="1900" dirty="0" smtClean="0">
                <a:latin typeface="Arial" panose="020B0604020202020204" pitchFamily="34" charset="0"/>
                <a:cs typeface="Arial" panose="020B0604020202020204" pitchFamily="34" charset="0"/>
              </a:rPr>
              <a:t>a hospital </a:t>
            </a:r>
            <a:r>
              <a:rPr lang="en-US" sz="1900" dirty="0">
                <a:latin typeface="Arial" panose="020B0604020202020204" pitchFamily="34" charset="0"/>
                <a:cs typeface="Arial" panose="020B0604020202020204" pitchFamily="34" charset="0"/>
              </a:rPr>
              <a:t>were recorded (in kg).</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endParaRPr lang="en-US" sz="1900" dirty="0" smtClean="0">
              <a:latin typeface="Arial" panose="020B0604020202020204" pitchFamily="34" charset="0"/>
              <a:cs typeface="Arial" panose="020B0604020202020204" pitchFamily="34" charset="0"/>
            </a:endParaRPr>
          </a:p>
          <a:p>
            <a:pPr>
              <a:buClr>
                <a:srgbClr val="C00000"/>
              </a:buClr>
              <a:tabLst>
                <a:tab pos="3028950" algn="l"/>
              </a:tabLst>
            </a:pP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endParaRPr lang="en-US" sz="1900" dirty="0" smtClean="0">
              <a:latin typeface="Arial" panose="020B0604020202020204" pitchFamily="34" charset="0"/>
              <a:cs typeface="Arial" panose="020B0604020202020204" pitchFamily="34" charset="0"/>
            </a:endParaRPr>
          </a:p>
          <a:p>
            <a:pPr marL="342900" indent="-34290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What </a:t>
            </a:r>
            <a:r>
              <a:rPr lang="en-US" sz="1900" dirty="0">
                <a:latin typeface="Arial" panose="020B0604020202020204" pitchFamily="34" charset="0"/>
                <a:cs typeface="Arial" panose="020B0604020202020204" pitchFamily="34" charset="0"/>
              </a:rPr>
              <a:t>is the lowest male weight?</a:t>
            </a:r>
          </a:p>
          <a:p>
            <a:pPr marL="342900" indent="-34290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What </a:t>
            </a:r>
            <a:r>
              <a:rPr lang="en-US" sz="1900" dirty="0">
                <a:latin typeface="Arial" panose="020B0604020202020204" pitchFamily="34" charset="0"/>
                <a:cs typeface="Arial" panose="020B0604020202020204" pitchFamily="34" charset="0"/>
              </a:rPr>
              <a:t>is the highest female </a:t>
            </a:r>
            <a:r>
              <a:rPr lang="en-US" sz="1900" dirty="0" smtClean="0">
                <a:latin typeface="Arial" panose="020B0604020202020204" pitchFamily="34" charset="0"/>
                <a:cs typeface="Arial" panose="020B0604020202020204" pitchFamily="34" charset="0"/>
              </a:rPr>
              <a:t>weight?</a:t>
            </a:r>
          </a:p>
          <a:p>
            <a:pPr marL="342900" indent="-34290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What </a:t>
            </a:r>
            <a:r>
              <a:rPr lang="en-US" sz="1900" dirty="0">
                <a:latin typeface="Arial" panose="020B0604020202020204" pitchFamily="34" charset="0"/>
                <a:cs typeface="Arial" panose="020B0604020202020204" pitchFamily="34" charset="0"/>
              </a:rPr>
              <a:t>is the difference between the </a:t>
            </a:r>
            <a:r>
              <a:rPr lang="en-US" sz="1900" dirty="0" smtClean="0">
                <a:latin typeface="Arial" panose="020B0604020202020204" pitchFamily="34" charset="0"/>
                <a:cs typeface="Arial" panose="020B0604020202020204" pitchFamily="34" charset="0"/>
              </a:rPr>
              <a:t>lowest female </a:t>
            </a:r>
            <a:r>
              <a:rPr lang="en-US" sz="1900" dirty="0">
                <a:latin typeface="Arial" panose="020B0604020202020204" pitchFamily="34" charset="0"/>
                <a:cs typeface="Arial" panose="020B0604020202020204" pitchFamily="34" charset="0"/>
              </a:rPr>
              <a:t>weight and the highest </a:t>
            </a:r>
            <a:r>
              <a:rPr lang="en-US" sz="1900" dirty="0" smtClean="0">
                <a:latin typeface="Arial" panose="020B0604020202020204" pitchFamily="34" charset="0"/>
                <a:cs typeface="Arial" panose="020B0604020202020204" pitchFamily="34" charset="0"/>
              </a:rPr>
              <a:t>male weight</a:t>
            </a:r>
            <a:r>
              <a:rPr lang="en-US" sz="1900" dirty="0">
                <a:latin typeface="Arial" panose="020B0604020202020204" pitchFamily="34" charset="0"/>
                <a:cs typeface="Arial" panose="020B0604020202020204" pitchFamily="34" charset="0"/>
              </a:rPr>
              <a:t>?</a:t>
            </a:r>
          </a:p>
          <a:p>
            <a:pPr marL="342900" indent="-342900">
              <a:buClr>
                <a:srgbClr val="C00000"/>
              </a:buClr>
              <a:buFont typeface="+mj-lt"/>
              <a:buAutoNum type="alphaLcPeriod"/>
              <a:tabLst>
                <a:tab pos="3028950" algn="l"/>
              </a:tabLst>
            </a:pPr>
            <a:r>
              <a:rPr lang="en-US" sz="1900" dirty="0" smtClean="0">
                <a:latin typeface="Arial" panose="020B0604020202020204" pitchFamily="34" charset="0"/>
                <a:cs typeface="Arial" panose="020B0604020202020204" pitchFamily="34" charset="0"/>
              </a:rPr>
              <a:t>Did </a:t>
            </a:r>
            <a:r>
              <a:rPr lang="en-US" sz="1900" dirty="0">
                <a:latin typeface="Arial" panose="020B0604020202020204" pitchFamily="34" charset="0"/>
                <a:cs typeface="Arial" panose="020B0604020202020204" pitchFamily="34" charset="0"/>
              </a:rPr>
              <a:t>more men than women weigh </a:t>
            </a:r>
            <a:r>
              <a:rPr lang="en-US" sz="1900" dirty="0" smtClean="0">
                <a:latin typeface="Arial" panose="020B0604020202020204" pitchFamily="34" charset="0"/>
                <a:cs typeface="Arial" panose="020B0604020202020204" pitchFamily="34" charset="0"/>
              </a:rPr>
              <a:t>more than </a:t>
            </a:r>
            <a:r>
              <a:rPr lang="en-US" sz="1900" dirty="0">
                <a:latin typeface="Arial" panose="020B0604020202020204" pitchFamily="34" charset="0"/>
                <a:cs typeface="Arial" panose="020B0604020202020204" pitchFamily="34" charset="0"/>
              </a:rPr>
              <a:t>80 kg? Explain your answer.</a:t>
            </a: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899591" y="1916832"/>
            <a:ext cx="4221943" cy="27661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968081451"/>
      </p:ext>
    </p:extLst>
  </p:cSld>
  <p:clrMapOvr>
    <a:masterClrMapping/>
  </p:clrMapOvr>
  <p:transition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550" dirty="0" smtClean="0"/>
              <a:t>3.5 – Graphs, Tables &amp; Charts – Stem &amp; Leaf Diagrams</a:t>
            </a:r>
            <a:endParaRPr lang="en-GB" sz="255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20</a:t>
            </a:r>
            <a:endParaRPr lang="en-GB" sz="1400" b="1" dirty="0">
              <a:latin typeface="Calibri" panose="020F0502020204030204" pitchFamily="34" charset="0"/>
            </a:endParaRPr>
          </a:p>
        </p:txBody>
      </p:sp>
      <p:sp>
        <p:nvSpPr>
          <p:cNvPr id="2" name="Rectangle 1"/>
          <p:cNvSpPr/>
          <p:nvPr/>
        </p:nvSpPr>
        <p:spPr>
          <a:xfrm>
            <a:off x="247328" y="1229851"/>
            <a:ext cx="5256584" cy="5239896"/>
          </a:xfrm>
          <a:prstGeom prst="rect">
            <a:avLst/>
          </a:prstGeom>
        </p:spPr>
        <p:txBody>
          <a:bodyPr wrap="square">
            <a:spAutoFit/>
          </a:bodyPr>
          <a:lstStyle/>
          <a:p>
            <a:pPr marL="342900" indent="-342900">
              <a:buClr>
                <a:srgbClr val="C00000"/>
              </a:buClr>
              <a:buFont typeface="+mj-lt"/>
              <a:buAutoNum type="arabicPeriod" startAt="8"/>
              <a:tabLst>
                <a:tab pos="3028950" algn="l"/>
              </a:tabLst>
            </a:pPr>
            <a:r>
              <a:rPr lang="en-US" sz="2230" dirty="0">
                <a:latin typeface="Arial" panose="020B0604020202020204" pitchFamily="34" charset="0"/>
                <a:cs typeface="Arial" panose="020B0604020202020204" pitchFamily="34" charset="0"/>
              </a:rPr>
              <a:t>The manager of a fitness suite records </a:t>
            </a:r>
            <a:r>
              <a:rPr lang="en-US" sz="2230" dirty="0" smtClean="0">
                <a:latin typeface="Arial" panose="020B0604020202020204" pitchFamily="34" charset="0"/>
                <a:cs typeface="Arial" panose="020B0604020202020204" pitchFamily="34" charset="0"/>
              </a:rPr>
              <a:t>the ages </a:t>
            </a:r>
            <a:r>
              <a:rPr lang="en-US" sz="2230" dirty="0">
                <a:latin typeface="Arial" panose="020B0604020202020204" pitchFamily="34" charset="0"/>
                <a:cs typeface="Arial" panose="020B0604020202020204" pitchFamily="34" charset="0"/>
              </a:rPr>
              <a:t>(in years) of people using the gym </a:t>
            </a:r>
            <a:r>
              <a:rPr lang="en-US" sz="2230" dirty="0" smtClean="0">
                <a:latin typeface="Arial" panose="020B0604020202020204" pitchFamily="34" charset="0"/>
                <a:cs typeface="Arial" panose="020B0604020202020204" pitchFamily="34" charset="0"/>
              </a:rPr>
              <a:t>and the </a:t>
            </a:r>
            <a:r>
              <a:rPr lang="en-US" sz="2230" dirty="0">
                <a:latin typeface="Arial" panose="020B0604020202020204" pitchFamily="34" charset="0"/>
                <a:cs typeface="Arial" panose="020B0604020202020204" pitchFamily="34" charset="0"/>
              </a:rPr>
              <a:t>swimming </a:t>
            </a:r>
            <a:r>
              <a:rPr lang="en-US" sz="2230" dirty="0" smtClean="0">
                <a:latin typeface="Arial" panose="020B0604020202020204" pitchFamily="34" charset="0"/>
                <a:cs typeface="Arial" panose="020B0604020202020204" pitchFamily="34" charset="0"/>
              </a:rPr>
              <a:t>pool.</a:t>
            </a:r>
            <a:br>
              <a:rPr lang="en-US" sz="223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Gym</a:t>
            </a:r>
            <a:r>
              <a:rPr lang="en-US" sz="2230" dirty="0">
                <a:latin typeface="Arial" panose="020B0604020202020204" pitchFamily="34" charset="0"/>
                <a:cs typeface="Arial" panose="020B0604020202020204" pitchFamily="34" charset="0"/>
              </a:rPr>
              <a:t>: 19, 23, 27, 34, 26, 29, 33, 39, 45, 51, </a:t>
            </a:r>
            <a:r>
              <a:rPr lang="en-US" sz="2230" dirty="0" smtClean="0">
                <a:latin typeface="Arial" panose="020B0604020202020204" pitchFamily="34" charset="0"/>
                <a:cs typeface="Arial" panose="020B0604020202020204" pitchFamily="34" charset="0"/>
              </a:rPr>
              <a:t>35, 25</a:t>
            </a:r>
            <a:r>
              <a:rPr lang="en-US" sz="2230" dirty="0">
                <a:latin typeface="Arial" panose="020B0604020202020204" pitchFamily="34" charset="0"/>
                <a:cs typeface="Arial" panose="020B0604020202020204" pitchFamily="34" charset="0"/>
              </a:rPr>
              <a:t>, 29, 39, 38, </a:t>
            </a:r>
            <a:r>
              <a:rPr lang="en-US" sz="2230" dirty="0" smtClean="0">
                <a:latin typeface="Arial" panose="020B0604020202020204" pitchFamily="34" charset="0"/>
                <a:cs typeface="Arial" panose="020B0604020202020204" pitchFamily="34" charset="0"/>
              </a:rPr>
              <a:t>42</a:t>
            </a:r>
            <a:br>
              <a:rPr lang="en-US" sz="223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Swimming </a:t>
            </a:r>
            <a:r>
              <a:rPr lang="en-US" sz="2230" dirty="0">
                <a:latin typeface="Arial" panose="020B0604020202020204" pitchFamily="34" charset="0"/>
                <a:cs typeface="Arial" panose="020B0604020202020204" pitchFamily="34" charset="0"/>
              </a:rPr>
              <a:t>pool: 43, 29, 39, 38, 52, 43, 39, </a:t>
            </a:r>
            <a:r>
              <a:rPr lang="en-US" sz="2230" dirty="0" smtClean="0">
                <a:latin typeface="Arial" panose="020B0604020202020204" pitchFamily="34" charset="0"/>
                <a:cs typeface="Arial" panose="020B0604020202020204" pitchFamily="34" charset="0"/>
              </a:rPr>
              <a:t>28, 17</a:t>
            </a:r>
            <a:r>
              <a:rPr lang="en-US" sz="2230" dirty="0">
                <a:latin typeface="Arial" panose="020B0604020202020204" pitchFamily="34" charset="0"/>
                <a:cs typeface="Arial" panose="020B0604020202020204" pitchFamily="34" charset="0"/>
              </a:rPr>
              <a:t>, 39, 61, 43, 45, 34, 44, 19</a:t>
            </a:r>
          </a:p>
          <a:p>
            <a:pPr marL="800100" indent="-342900">
              <a:buClr>
                <a:srgbClr val="C00000"/>
              </a:buClr>
              <a:buFont typeface="+mj-lt"/>
              <a:buAutoNum type="alphaLcPeriod"/>
              <a:tabLst>
                <a:tab pos="3028950" algn="l"/>
              </a:tabLst>
            </a:pPr>
            <a:r>
              <a:rPr lang="en-US" sz="2230" dirty="0" smtClean="0">
                <a:latin typeface="Arial" panose="020B0604020202020204" pitchFamily="34" charset="0"/>
                <a:cs typeface="Arial" panose="020B0604020202020204" pitchFamily="34" charset="0"/>
              </a:rPr>
              <a:t>Draw </a:t>
            </a:r>
            <a:r>
              <a:rPr lang="en-US" sz="2230" dirty="0">
                <a:latin typeface="Arial" panose="020B0604020202020204" pitchFamily="34" charset="0"/>
                <a:cs typeface="Arial" panose="020B0604020202020204" pitchFamily="34" charset="0"/>
              </a:rPr>
              <a:t>a back-to-back stem and </a:t>
            </a:r>
            <a:r>
              <a:rPr lang="en-US" sz="2230" dirty="0" smtClean="0">
                <a:latin typeface="Arial" panose="020B0604020202020204" pitchFamily="34" charset="0"/>
                <a:cs typeface="Arial" panose="020B0604020202020204" pitchFamily="34" charset="0"/>
              </a:rPr>
              <a:t>leaf diagram </a:t>
            </a:r>
            <a:r>
              <a:rPr lang="en-US" sz="2230" dirty="0">
                <a:latin typeface="Arial" panose="020B0604020202020204" pitchFamily="34" charset="0"/>
                <a:cs typeface="Arial" panose="020B0604020202020204" pitchFamily="34" charset="0"/>
              </a:rPr>
              <a:t>to display the data,</a:t>
            </a:r>
          </a:p>
          <a:p>
            <a:pPr marL="800100" indent="-342900">
              <a:buClr>
                <a:srgbClr val="C00000"/>
              </a:buClr>
              <a:buFont typeface="+mj-lt"/>
              <a:buAutoNum type="alphaLcPeriod"/>
              <a:tabLst>
                <a:tab pos="3028950" algn="l"/>
              </a:tabLst>
            </a:pPr>
            <a:r>
              <a:rPr lang="en-US" sz="2230" dirty="0" smtClean="0">
                <a:latin typeface="Arial" panose="020B0604020202020204" pitchFamily="34" charset="0"/>
                <a:cs typeface="Arial" panose="020B0604020202020204" pitchFamily="34" charset="0"/>
              </a:rPr>
              <a:t>The </a:t>
            </a:r>
            <a:r>
              <a:rPr lang="en-US" sz="2230" dirty="0">
                <a:latin typeface="Arial" panose="020B0604020202020204" pitchFamily="34" charset="0"/>
                <a:cs typeface="Arial" panose="020B0604020202020204" pitchFamily="34" charset="0"/>
              </a:rPr>
              <a:t>manager says, 'The swimming </a:t>
            </a:r>
            <a:r>
              <a:rPr lang="en-US" sz="2230" dirty="0" smtClean="0">
                <a:latin typeface="Arial" panose="020B0604020202020204" pitchFamily="34" charset="0"/>
                <a:cs typeface="Arial" panose="020B0604020202020204" pitchFamily="34" charset="0"/>
              </a:rPr>
              <a:t>pool attracts </a:t>
            </a:r>
            <a:r>
              <a:rPr lang="en-US" sz="2230" dirty="0">
                <a:latin typeface="Arial" panose="020B0604020202020204" pitchFamily="34" charset="0"/>
                <a:cs typeface="Arial" panose="020B0604020202020204" pitchFamily="34" charset="0"/>
              </a:rPr>
              <a:t>more younger people than </a:t>
            </a:r>
            <a:r>
              <a:rPr lang="en-US" sz="2230" dirty="0" smtClean="0">
                <a:latin typeface="Arial" panose="020B0604020202020204" pitchFamily="34" charset="0"/>
                <a:cs typeface="Arial" panose="020B0604020202020204" pitchFamily="34" charset="0"/>
              </a:rPr>
              <a:t>the gym</a:t>
            </a:r>
            <a:r>
              <a:rPr lang="en-US" sz="2230" dirty="0">
                <a:latin typeface="Arial" panose="020B0604020202020204" pitchFamily="34" charset="0"/>
                <a:cs typeface="Arial" panose="020B0604020202020204" pitchFamily="34" charset="0"/>
              </a:rPr>
              <a:t>.' Is she correct? Explain your answer.</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087415911"/>
      </p:ext>
    </p:extLst>
  </p:cSld>
  <p:clrMapOvr>
    <a:masterClrMapping/>
  </p:clrMapOvr>
  <p:transition advClick="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2550" dirty="0" smtClean="0"/>
              <a:t>3.5 – Graphs, Tables &amp; Charts – Stem &amp; Leaf Diagrams</a:t>
            </a:r>
            <a:endParaRPr lang="en-GB" sz="255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20</a:t>
            </a:r>
            <a:endParaRPr lang="en-GB" sz="1400" b="1" dirty="0">
              <a:latin typeface="Calibri" panose="020F0502020204030204" pitchFamily="34" charset="0"/>
            </a:endParaRPr>
          </a:p>
        </p:txBody>
      </p:sp>
      <p:sp>
        <p:nvSpPr>
          <p:cNvPr id="2" name="Rectangle 1"/>
          <p:cNvSpPr/>
          <p:nvPr/>
        </p:nvSpPr>
        <p:spPr>
          <a:xfrm>
            <a:off x="247328" y="1229851"/>
            <a:ext cx="5256584" cy="5539978"/>
          </a:xfrm>
          <a:prstGeom prst="rect">
            <a:avLst/>
          </a:prstGeom>
        </p:spPr>
        <p:txBody>
          <a:bodyPr wrap="square">
            <a:spAutoFit/>
          </a:bodyPr>
          <a:lstStyle/>
          <a:p>
            <a:pPr marL="398463" indent="-398463">
              <a:buClr>
                <a:srgbClr val="C00000"/>
              </a:buClr>
              <a:buFont typeface="+mj-lt"/>
              <a:buAutoNum type="arabicPeriod" startAt="9"/>
              <a:tabLst>
                <a:tab pos="3028950" algn="l"/>
              </a:tabLst>
            </a:pPr>
            <a:r>
              <a:rPr lang="en-US" sz="2800" dirty="0">
                <a:latin typeface="Arial" panose="020B0604020202020204" pitchFamily="34" charset="0"/>
                <a:cs typeface="Arial" panose="020B0604020202020204" pitchFamily="34" charset="0"/>
              </a:rPr>
              <a:t>Charlie measures the heights of two sets </a:t>
            </a:r>
            <a:r>
              <a:rPr lang="en-US" sz="2800" dirty="0" smtClean="0">
                <a:latin typeface="Arial" panose="020B0604020202020204" pitchFamily="34" charset="0"/>
                <a:cs typeface="Arial" panose="020B0604020202020204" pitchFamily="34" charset="0"/>
              </a:rPr>
              <a:t>of seedlings </a:t>
            </a:r>
            <a:r>
              <a:rPr lang="en-US" sz="2800" dirty="0">
                <a:latin typeface="Arial" panose="020B0604020202020204" pitchFamily="34" charset="0"/>
                <a:cs typeface="Arial" panose="020B0604020202020204" pitchFamily="34" charset="0"/>
              </a:rPr>
              <a:t>(in cm) kept in different parts </a:t>
            </a:r>
            <a:r>
              <a:rPr lang="en-US" sz="2800" dirty="0" smtClean="0">
                <a:latin typeface="Arial" panose="020B0604020202020204" pitchFamily="34" charset="0"/>
                <a:cs typeface="Arial" panose="020B0604020202020204" pitchFamily="34" charset="0"/>
              </a:rPr>
              <a:t>of the </a:t>
            </a:r>
            <a:r>
              <a:rPr lang="en-US" sz="2800" dirty="0">
                <a:latin typeface="Arial" panose="020B0604020202020204" pitchFamily="34" charset="0"/>
                <a:cs typeface="Arial" panose="020B0604020202020204" pitchFamily="34" charset="0"/>
              </a:rPr>
              <a:t>greenhouse</a:t>
            </a:r>
            <a:r>
              <a:rPr lang="en-US" sz="2800" dirty="0" smtClean="0">
                <a:latin typeface="Arial" panose="020B0604020202020204" pitchFamily="34" charset="0"/>
                <a:cs typeface="Arial" panose="020B0604020202020204" pitchFamily="34" charset="0"/>
              </a:rPr>
              <a:t>.</a:t>
            </a:r>
          </a:p>
          <a:p>
            <a:pPr marL="342900" indent="-342900">
              <a:buClr>
                <a:srgbClr val="C00000"/>
              </a:buClr>
              <a:buFont typeface="+mj-lt"/>
              <a:buAutoNum type="arabicPeriod" startAt="9"/>
              <a:tabLst>
                <a:tab pos="3028950" algn="l"/>
              </a:tabLst>
            </a:pPr>
            <a:endParaRPr lang="en-US" sz="2800" dirty="0">
              <a:latin typeface="Arial" panose="020B0604020202020204" pitchFamily="34" charset="0"/>
              <a:cs typeface="Arial" panose="020B0604020202020204" pitchFamily="34" charset="0"/>
            </a:endParaRPr>
          </a:p>
          <a:p>
            <a:pPr lvl="1">
              <a:buClr>
                <a:srgbClr val="C00000"/>
              </a:buClr>
              <a:tabLst>
                <a:tab pos="3028950" algn="l"/>
              </a:tabLst>
            </a:pP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3028950" algn="l"/>
              </a:tabLst>
            </a:pPr>
            <a:r>
              <a:rPr lang="en-US" sz="2800" dirty="0">
                <a:latin typeface="Arial" panose="020B0604020202020204" pitchFamily="34" charset="0"/>
                <a:cs typeface="Arial" panose="020B0604020202020204" pitchFamily="34" charset="0"/>
              </a:rPr>
              <a:t>Draw a back-to-back stem and </a:t>
            </a:r>
            <a:r>
              <a:rPr lang="en-US" sz="2800" dirty="0" smtClean="0">
                <a:latin typeface="Arial" panose="020B0604020202020204" pitchFamily="34" charset="0"/>
                <a:cs typeface="Arial" panose="020B0604020202020204" pitchFamily="34" charset="0"/>
              </a:rPr>
              <a:t>leaf diagram </a:t>
            </a:r>
            <a:r>
              <a:rPr lang="en-US" sz="2800" dirty="0">
                <a:latin typeface="Arial" panose="020B0604020202020204" pitchFamily="34" charset="0"/>
                <a:cs typeface="Arial" panose="020B0604020202020204" pitchFamily="34" charset="0"/>
              </a:rPr>
              <a:t>to display the data,</a:t>
            </a:r>
          </a:p>
          <a:p>
            <a:pPr marL="457200" indent="-457200">
              <a:buClr>
                <a:srgbClr val="C00000"/>
              </a:buClr>
              <a:buFont typeface="+mj-lt"/>
              <a:buAutoNum type="alphaLcPeriod"/>
              <a:tabLst>
                <a:tab pos="3028950" algn="l"/>
              </a:tabLst>
            </a:pPr>
            <a:r>
              <a:rPr lang="en-US" sz="2800" dirty="0" smtClean="0">
                <a:latin typeface="Arial" panose="020B0604020202020204" pitchFamily="34" charset="0"/>
                <a:cs typeface="Arial" panose="020B0604020202020204" pitchFamily="34" charset="0"/>
              </a:rPr>
              <a:t>Did </a:t>
            </a:r>
            <a:r>
              <a:rPr lang="en-US" sz="2800" dirty="0">
                <a:latin typeface="Arial" panose="020B0604020202020204" pitchFamily="34" charset="0"/>
                <a:cs typeface="Arial" panose="020B0604020202020204" pitchFamily="34" charset="0"/>
              </a:rPr>
              <a:t>the seedlings grow better in Position </a:t>
            </a:r>
            <a:r>
              <a:rPr lang="en-US" sz="2800" dirty="0" smtClean="0">
                <a:latin typeface="Arial" panose="020B0604020202020204" pitchFamily="34" charset="0"/>
                <a:cs typeface="Arial" panose="020B0604020202020204" pitchFamily="34" charset="0"/>
              </a:rPr>
              <a:t>A or </a:t>
            </a:r>
            <a:r>
              <a:rPr lang="en-US" sz="2800" dirty="0">
                <a:latin typeface="Arial" panose="020B0604020202020204" pitchFamily="34" charset="0"/>
                <a:cs typeface="Arial" panose="020B0604020202020204" pitchFamily="34" charset="0"/>
              </a:rPr>
              <a:t>Position B? Explain your answer.</a:t>
            </a:r>
          </a:p>
        </p:txBody>
      </p:sp>
      <p:graphicFrame>
        <p:nvGraphicFramePr>
          <p:cNvPr id="5" name="Table 4"/>
          <p:cNvGraphicFramePr>
            <a:graphicFrameLocks noGrp="1"/>
          </p:cNvGraphicFramePr>
          <p:nvPr>
            <p:extLst>
              <p:ext uri="{D42A27DB-BD31-4B8C-83A1-F6EECF244321}">
                <p14:modId xmlns:p14="http://schemas.microsoft.com/office/powerpoint/2010/main" val="3494099925"/>
              </p:ext>
            </p:extLst>
          </p:nvPr>
        </p:nvGraphicFramePr>
        <p:xfrm>
          <a:off x="251520" y="2996952"/>
          <a:ext cx="5252390" cy="1148720"/>
        </p:xfrm>
        <a:graphic>
          <a:graphicData uri="http://schemas.openxmlformats.org/drawingml/2006/table">
            <a:tbl>
              <a:tblPr firstRow="1" bandRow="1">
                <a:tableStyleId>{5940675A-B579-460E-94D1-54222C63F5DA}</a:tableStyleId>
              </a:tblPr>
              <a:tblGrid>
                <a:gridCol w="936104"/>
                <a:gridCol w="470226"/>
                <a:gridCol w="489876"/>
                <a:gridCol w="527632"/>
                <a:gridCol w="459807"/>
                <a:gridCol w="489876"/>
                <a:gridCol w="460187"/>
                <a:gridCol w="489876"/>
                <a:gridCol w="458926"/>
                <a:gridCol w="469880"/>
              </a:tblGrid>
              <a:tr h="492657">
                <a:tc>
                  <a:txBody>
                    <a:bodyPr/>
                    <a:lstStyle/>
                    <a:p>
                      <a:r>
                        <a:rPr lang="en-US" sz="1500" b="1" dirty="0" smtClean="0">
                          <a:latin typeface="Arial" panose="020B0604020202020204" pitchFamily="34" charset="0"/>
                          <a:cs typeface="Arial" panose="020B0604020202020204" pitchFamily="34" charset="0"/>
                        </a:rPr>
                        <a:t>Position A</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dirty="0" smtClean="0">
                          <a:latin typeface="Arial" panose="020B0604020202020204" pitchFamily="34" charset="0"/>
                          <a:cs typeface="Arial" panose="020B0604020202020204" pitchFamily="34" charset="0"/>
                        </a:rPr>
                        <a:t>3.2</a:t>
                      </a:r>
                      <a:endParaRPr lang="en-US" sz="15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500" dirty="0" smtClean="0">
                          <a:latin typeface="Arial" panose="020B0604020202020204" pitchFamily="34" charset="0"/>
                          <a:cs typeface="Arial" panose="020B0604020202020204" pitchFamily="34" charset="0"/>
                        </a:rPr>
                        <a:t>4.1</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3.5</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3.7</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3.9</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4.2</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2.9</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4.5</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4.7</a:t>
                      </a:r>
                      <a:endParaRPr lang="en-US" sz="1500" dirty="0">
                        <a:latin typeface="Arial" panose="020B0604020202020204" pitchFamily="34" charset="0"/>
                        <a:cs typeface="Arial" panose="020B0604020202020204" pitchFamily="34" charset="0"/>
                      </a:endParaRPr>
                    </a:p>
                  </a:txBody>
                  <a:tcPr/>
                </a:tc>
              </a:tr>
              <a:tr h="600080">
                <a:tc>
                  <a:txBody>
                    <a:bodyPr/>
                    <a:lstStyle/>
                    <a:p>
                      <a:r>
                        <a:rPr lang="en-US" sz="1500" b="1" dirty="0" smtClean="0">
                          <a:latin typeface="Arial" panose="020B0604020202020204" pitchFamily="34" charset="0"/>
                          <a:cs typeface="Arial" panose="020B0604020202020204" pitchFamily="34" charset="0"/>
                        </a:rPr>
                        <a:t>Position B</a:t>
                      </a:r>
                      <a:endParaRPr lang="en-US" sz="15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dirty="0" smtClean="0">
                          <a:latin typeface="Arial" panose="020B0604020202020204" pitchFamily="34" charset="0"/>
                          <a:cs typeface="Arial" panose="020B0604020202020204" pitchFamily="34" charset="0"/>
                        </a:rPr>
                        <a:t>4.2</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5.1</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4.9</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3.5</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3.7</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2.9</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3.9</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5.3</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smtClean="0">
                          <a:latin typeface="Arial" panose="020B0604020202020204" pitchFamily="34" charset="0"/>
                          <a:cs typeface="Arial" panose="020B0604020202020204" pitchFamily="34" charset="0"/>
                        </a:rPr>
                        <a:t>5.2</a:t>
                      </a:r>
                      <a:endParaRPr lang="en-US" sz="15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255328485"/>
      </p:ext>
    </p:extLst>
  </p:cSld>
  <p:clrMapOvr>
    <a:masterClrMapping/>
  </p:clrMapOvr>
  <p:transition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3.6 – Graphs, Tables &amp; Charts – Pie Charts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20</a:t>
            </a:r>
            <a:endParaRPr lang="en-GB" sz="1400" b="1" dirty="0">
              <a:latin typeface="Calibri" panose="020F0502020204030204" pitchFamily="34" charset="0"/>
            </a:endParaRPr>
          </a:p>
        </p:txBody>
      </p:sp>
      <p:sp>
        <p:nvSpPr>
          <p:cNvPr id="2" name="Rectangle 1"/>
          <p:cNvSpPr/>
          <p:nvPr/>
        </p:nvSpPr>
        <p:spPr>
          <a:xfrm>
            <a:off x="247328" y="1229851"/>
            <a:ext cx="5256584" cy="5509200"/>
          </a:xfrm>
          <a:prstGeom prst="rect">
            <a:avLst/>
          </a:prstGeom>
        </p:spPr>
        <p:txBody>
          <a:bodyPr wrap="square">
            <a:spAutoFit/>
          </a:bodyPr>
          <a:lstStyle/>
          <a:p>
            <a:pPr marL="342900" indent="-342900">
              <a:buClr>
                <a:srgbClr val="C00000"/>
              </a:buClr>
              <a:buFont typeface="+mj-lt"/>
              <a:buAutoNum type="arabicPeriod"/>
              <a:tabLst>
                <a:tab pos="3028950" algn="l"/>
              </a:tabLst>
            </a:pPr>
            <a:r>
              <a:rPr lang="en-US" sz="2000" dirty="0">
                <a:latin typeface="Arial" panose="020B0604020202020204" pitchFamily="34" charset="0"/>
                <a:cs typeface="Arial" panose="020B0604020202020204" pitchFamily="34" charset="0"/>
              </a:rPr>
              <a:t>A school surveyed its students for </a:t>
            </a:r>
            <a:r>
              <a:rPr lang="en-US" sz="2000" dirty="0" smtClean="0">
                <a:latin typeface="Arial" panose="020B0604020202020204" pitchFamily="34" charset="0"/>
                <a:cs typeface="Arial" panose="020B0604020202020204" pitchFamily="34" charset="0"/>
              </a:rPr>
              <a:t>their opinion </a:t>
            </a:r>
            <a:r>
              <a:rPr lang="en-US" sz="2000" dirty="0">
                <a:latin typeface="Arial" panose="020B0604020202020204" pitchFamily="34" charset="0"/>
                <a:cs typeface="Arial" panose="020B0604020202020204" pitchFamily="34" charset="0"/>
              </a:rPr>
              <a:t>on how good their school lunches </a:t>
            </a:r>
            <a:r>
              <a:rPr lang="en-US" sz="2000" dirty="0" smtClean="0">
                <a:latin typeface="Arial" panose="020B0604020202020204" pitchFamily="34" charset="0"/>
                <a:cs typeface="Arial" panose="020B0604020202020204" pitchFamily="34" charset="0"/>
              </a:rPr>
              <a:t>are. The </a:t>
            </a:r>
            <a:r>
              <a:rPr lang="en-US" sz="2000" dirty="0">
                <a:latin typeface="Arial" panose="020B0604020202020204" pitchFamily="34" charset="0"/>
                <a:cs typeface="Arial" panose="020B0604020202020204" pitchFamily="34" charset="0"/>
              </a:rPr>
              <a:t>pie charts show the results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fraction of students thought </a:t>
            </a:r>
            <a:r>
              <a:rPr lang="en-US" sz="2000" dirty="0" smtClean="0">
                <a:latin typeface="Arial" panose="020B0604020202020204" pitchFamily="34" charset="0"/>
                <a:cs typeface="Arial" panose="020B0604020202020204" pitchFamily="34" charset="0"/>
              </a:rPr>
              <a:t>the food </a:t>
            </a:r>
            <a:r>
              <a:rPr lang="en-US" sz="2000" dirty="0">
                <a:latin typeface="Arial" panose="020B0604020202020204" pitchFamily="34" charset="0"/>
                <a:cs typeface="Arial" panose="020B0604020202020204" pitchFamily="34" charset="0"/>
              </a:rPr>
              <a:t>was good in 2014?</a:t>
            </a:r>
          </a:p>
          <a:p>
            <a:pPr marL="8001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Compare </a:t>
            </a:r>
            <a:r>
              <a:rPr lang="en-US" sz="2000" dirty="0">
                <a:latin typeface="Arial" panose="020B0604020202020204" pitchFamily="34" charset="0"/>
                <a:cs typeface="Arial" panose="020B0604020202020204" pitchFamily="34" charset="0"/>
              </a:rPr>
              <a:t>the percentage of students </a:t>
            </a:r>
            <a:r>
              <a:rPr lang="en-US" sz="2000" dirty="0" smtClean="0">
                <a:latin typeface="Arial" panose="020B0604020202020204" pitchFamily="34" charset="0"/>
                <a:cs typeface="Arial" panose="020B0604020202020204" pitchFamily="34" charset="0"/>
              </a:rPr>
              <a:t>who thought </a:t>
            </a:r>
            <a:r>
              <a:rPr lang="en-US" sz="2000" dirty="0">
                <a:latin typeface="Arial" panose="020B0604020202020204" pitchFamily="34" charset="0"/>
                <a:cs typeface="Arial" panose="020B0604020202020204" pitchFamily="34" charset="0"/>
              </a:rPr>
              <a:t>the food was OK in 2013 and 2014.</a:t>
            </a:r>
          </a:p>
          <a:p>
            <a:pPr marL="8001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Do </a:t>
            </a:r>
            <a:r>
              <a:rPr lang="en-US" sz="2000" dirty="0">
                <a:latin typeface="Arial" panose="020B0604020202020204" pitchFamily="34" charset="0"/>
                <a:cs typeface="Arial" panose="020B0604020202020204" pitchFamily="34" charset="0"/>
              </a:rPr>
              <a:t>you think the food has </a:t>
            </a:r>
            <a:r>
              <a:rPr lang="en-US" sz="2000" dirty="0" smtClean="0">
                <a:latin typeface="Arial" panose="020B0604020202020204" pitchFamily="34" charset="0"/>
                <a:cs typeface="Arial" panose="020B0604020202020204" pitchFamily="34" charset="0"/>
              </a:rPr>
              <a:t>improved?</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Explain </a:t>
            </a:r>
            <a:r>
              <a:rPr lang="en-US" sz="2000" dirty="0">
                <a:latin typeface="Arial" panose="020B0604020202020204" pitchFamily="34" charset="0"/>
                <a:cs typeface="Arial" panose="020B0604020202020204" pitchFamily="34" charset="0"/>
              </a:rPr>
              <a:t>your answer.</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205005" y="2276872"/>
            <a:ext cx="3799043" cy="216024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1462104835"/>
      </p:ext>
    </p:extLst>
  </p:cSld>
  <p:clrMapOvr>
    <a:masterClrMapping/>
  </p:clrMapOvr>
  <p:transition advClick="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3.6 – Graphs, Tables &amp; Charts – Pie Charts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21</a:t>
            </a:r>
            <a:endParaRPr lang="en-GB" sz="1400" b="1" dirty="0">
              <a:latin typeface="Calibri" panose="020F0502020204030204" pitchFamily="34" charset="0"/>
            </a:endParaRPr>
          </a:p>
        </p:txBody>
      </p:sp>
      <p:sp>
        <p:nvSpPr>
          <p:cNvPr id="2" name="Rectangle 1"/>
          <p:cNvSpPr/>
          <p:nvPr/>
        </p:nvSpPr>
        <p:spPr>
          <a:xfrm>
            <a:off x="247328" y="1229851"/>
            <a:ext cx="5256584" cy="5262979"/>
          </a:xfrm>
          <a:prstGeom prst="rect">
            <a:avLst/>
          </a:prstGeom>
        </p:spPr>
        <p:txBody>
          <a:bodyPr wrap="square">
            <a:spAutoFit/>
          </a:bodyPr>
          <a:lstStyle/>
          <a:p>
            <a:pPr marL="398463" indent="-398463">
              <a:buClr>
                <a:srgbClr val="C00000"/>
              </a:buClr>
              <a:buFont typeface="+mj-lt"/>
              <a:buAutoNum type="arabicPeriod" startAt="2"/>
              <a:tabLst>
                <a:tab pos="3028950" algn="l"/>
              </a:tabLst>
            </a:pPr>
            <a:r>
              <a:rPr lang="en-US" sz="2100" dirty="0">
                <a:latin typeface="Arial" panose="020B0604020202020204" pitchFamily="34" charset="0"/>
                <a:cs typeface="Arial" panose="020B0604020202020204" pitchFamily="34" charset="0"/>
              </a:rPr>
              <a:t>A group of parents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were </a:t>
            </a:r>
            <a:r>
              <a:rPr lang="en-US" sz="2100" dirty="0">
                <a:latin typeface="Arial" panose="020B0604020202020204" pitchFamily="34" charset="0"/>
                <a:cs typeface="Arial" panose="020B0604020202020204" pitchFamily="34" charset="0"/>
              </a:rPr>
              <a:t>asked </a:t>
            </a:r>
            <a:r>
              <a:rPr lang="en-US" sz="2100" dirty="0" smtClean="0">
                <a:latin typeface="Arial" panose="020B0604020202020204" pitchFamily="34" charset="0"/>
                <a:cs typeface="Arial" panose="020B0604020202020204" pitchFamily="34" charset="0"/>
              </a:rPr>
              <a:t>whether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they thought the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local park's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playground facilities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were good.</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results </a:t>
            </a:r>
            <a:r>
              <a:rPr lang="en-US" sz="2100" dirty="0" smtClean="0">
                <a:latin typeface="Arial" panose="020B0604020202020204" pitchFamily="34" charset="0"/>
                <a:cs typeface="Arial" panose="020B0604020202020204" pitchFamily="34" charset="0"/>
              </a:rPr>
              <a:t>are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shown in the pie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chart.</a:t>
            </a:r>
            <a:endParaRPr lang="en-US" sz="2100" dirty="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3028950" algn="l"/>
              </a:tabLst>
            </a:pPr>
            <a:r>
              <a:rPr lang="en-US" sz="2100" dirty="0" smtClean="0">
                <a:latin typeface="Arial" panose="020B0604020202020204" pitchFamily="34" charset="0"/>
                <a:cs typeface="Arial" panose="020B0604020202020204" pitchFamily="34" charset="0"/>
              </a:rPr>
              <a:t>What percentage of </a:t>
            </a:r>
            <a:r>
              <a:rPr lang="en-US" sz="2100" dirty="0">
                <a:latin typeface="Arial" panose="020B0604020202020204" pitchFamily="34" charset="0"/>
                <a:cs typeface="Arial" panose="020B0604020202020204" pitchFamily="34" charset="0"/>
              </a:rPr>
              <a:t>the parents said 'Don't know?</a:t>
            </a:r>
          </a:p>
          <a:p>
            <a:pPr marL="400050" indent="-400050">
              <a:buClr>
                <a:srgbClr val="C00000"/>
              </a:buClr>
              <a:buFont typeface="+mj-lt"/>
              <a:buAutoNum type="alphaLcPeriod"/>
              <a:tabLst>
                <a:tab pos="3028950" algn="l"/>
              </a:tabLst>
            </a:pPr>
            <a:r>
              <a:rPr lang="en-US" sz="2100" dirty="0" smtClean="0">
                <a:latin typeface="Arial" panose="020B0604020202020204" pitchFamily="34" charset="0"/>
                <a:cs typeface="Arial" panose="020B0604020202020204" pitchFamily="34" charset="0"/>
              </a:rPr>
              <a:t>Measure </a:t>
            </a:r>
            <a:r>
              <a:rPr lang="en-US" sz="2100" dirty="0">
                <a:latin typeface="Arial" panose="020B0604020202020204" pitchFamily="34" charset="0"/>
                <a:cs typeface="Arial" panose="020B0604020202020204" pitchFamily="34" charset="0"/>
              </a:rPr>
              <a:t>the 'No' section with a protractor,</a:t>
            </a:r>
          </a:p>
          <a:p>
            <a:pPr marL="400050" indent="-400050">
              <a:buClr>
                <a:srgbClr val="C00000"/>
              </a:buClr>
              <a:buFont typeface="+mj-lt"/>
              <a:buAutoNum type="alphaLcPeriod"/>
              <a:tabLst>
                <a:tab pos="3028950" algn="l"/>
              </a:tabLst>
            </a:pPr>
            <a:r>
              <a:rPr lang="en-US" sz="2100" dirty="0" err="1" smtClean="0">
                <a:latin typeface="Arial" panose="020B0604020202020204" pitchFamily="34" charset="0"/>
                <a:cs typeface="Arial" panose="020B0604020202020204" pitchFamily="34" charset="0"/>
              </a:rPr>
              <a:t>Mr</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Ethan says, 'More than three times </a:t>
            </a:r>
            <a:r>
              <a:rPr lang="en-US" sz="2100" dirty="0" smtClean="0">
                <a:latin typeface="Arial" panose="020B0604020202020204" pitchFamily="34" charset="0"/>
                <a:cs typeface="Arial" panose="020B0604020202020204" pitchFamily="34" charset="0"/>
              </a:rPr>
              <a:t>as many </a:t>
            </a:r>
            <a:r>
              <a:rPr lang="en-US" sz="2100" dirty="0">
                <a:latin typeface="Arial" panose="020B0604020202020204" pitchFamily="34" charset="0"/>
                <a:cs typeface="Arial" panose="020B0604020202020204" pitchFamily="34" charset="0"/>
              </a:rPr>
              <a:t>people said 'Yes' as 'No</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Explain </a:t>
            </a:r>
            <a:r>
              <a:rPr lang="en-US" sz="2100" dirty="0">
                <a:latin typeface="Arial" panose="020B0604020202020204" pitchFamily="34" charset="0"/>
                <a:cs typeface="Arial" panose="020B0604020202020204" pitchFamily="34" charset="0"/>
              </a:rPr>
              <a:t>why he is correct.</a:t>
            </a: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155826" y="1248901"/>
            <a:ext cx="2376264" cy="266429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2032263251"/>
      </p:ext>
    </p:extLst>
  </p:cSld>
  <p:clrMapOvr>
    <a:masterClrMapping/>
  </p:clrMapOvr>
  <p:transition advClick="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3.6 – Graphs, Tables &amp; Charts – Pie Charts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21</a:t>
            </a:r>
            <a:endParaRPr lang="en-GB" sz="1400" b="1" dirty="0">
              <a:latin typeface="Calibri" panose="020F0502020204030204" pitchFamily="34" charset="0"/>
            </a:endParaRPr>
          </a:p>
        </p:txBody>
      </p:sp>
      <p:sp>
        <p:nvSpPr>
          <p:cNvPr id="2" name="Rectangle 1"/>
          <p:cNvSpPr/>
          <p:nvPr/>
        </p:nvSpPr>
        <p:spPr>
          <a:xfrm>
            <a:off x="247328" y="1229851"/>
            <a:ext cx="5256584" cy="5586145"/>
          </a:xfrm>
          <a:prstGeom prst="rect">
            <a:avLst/>
          </a:prstGeom>
        </p:spPr>
        <p:txBody>
          <a:bodyPr wrap="square">
            <a:spAutoFit/>
          </a:bodyPr>
          <a:lstStyle/>
          <a:p>
            <a:pPr marL="457200" indent="-457200">
              <a:buClr>
                <a:srgbClr val="C00000"/>
              </a:buClr>
              <a:buFont typeface="+mj-lt"/>
              <a:buAutoNum type="arabicPeriod" startAt="3"/>
              <a:tabLst>
                <a:tab pos="302895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The pie charts show a student's </a:t>
            </a:r>
            <a:r>
              <a:rPr lang="en-US" sz="2100" dirty="0" smtClean="0">
                <a:latin typeface="Arial" panose="020B0604020202020204" pitchFamily="34" charset="0"/>
                <a:cs typeface="Arial" panose="020B0604020202020204" pitchFamily="34" charset="0"/>
              </a:rPr>
              <a:t>punctuality over </a:t>
            </a:r>
            <a:r>
              <a:rPr lang="en-US" sz="2100" dirty="0">
                <a:latin typeface="Arial" panose="020B0604020202020204" pitchFamily="34" charset="0"/>
                <a:cs typeface="Arial" panose="020B0604020202020204" pitchFamily="34" charset="0"/>
              </a:rPr>
              <a:t>two different terms.</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There </a:t>
            </a:r>
            <a:r>
              <a:rPr lang="en-US" sz="2100" dirty="0">
                <a:latin typeface="Arial" panose="020B0604020202020204" pitchFamily="34" charset="0"/>
                <a:cs typeface="Arial" panose="020B0604020202020204" pitchFamily="34" charset="0"/>
              </a:rPr>
              <a:t>were 60 school days in the winter </a:t>
            </a:r>
            <a:r>
              <a:rPr lang="en-US" sz="2100" dirty="0" smtClean="0">
                <a:latin typeface="Arial" panose="020B0604020202020204" pitchFamily="34" charset="0"/>
                <a:cs typeface="Arial" panose="020B0604020202020204" pitchFamily="34" charset="0"/>
              </a:rPr>
              <a:t>term and </a:t>
            </a:r>
            <a:r>
              <a:rPr lang="en-US" sz="2100" dirty="0">
                <a:latin typeface="Arial" panose="020B0604020202020204" pitchFamily="34" charset="0"/>
                <a:cs typeface="Arial" panose="020B0604020202020204" pitchFamily="34" charset="0"/>
              </a:rPr>
              <a:t>52 in the spring term,</a:t>
            </a:r>
          </a:p>
          <a:p>
            <a:pPr marL="400050" indent="-400050">
              <a:buClr>
                <a:srgbClr val="C00000"/>
              </a:buClr>
              <a:buFont typeface="+mj-lt"/>
              <a:buAutoNum type="alphaLcPeriod"/>
              <a:tabLst>
                <a:tab pos="3028950" algn="l"/>
              </a:tabLst>
            </a:pPr>
            <a:r>
              <a:rPr lang="en-US" sz="2100" dirty="0" smtClean="0">
                <a:latin typeface="Arial" panose="020B0604020202020204" pitchFamily="34" charset="0"/>
                <a:cs typeface="Arial" panose="020B0604020202020204" pitchFamily="34" charset="0"/>
              </a:rPr>
              <a:t>Calculate </a:t>
            </a:r>
            <a:r>
              <a:rPr lang="en-US" sz="2100" dirty="0">
                <a:latin typeface="Arial" panose="020B0604020202020204" pitchFamily="34" charset="0"/>
                <a:cs typeface="Arial" panose="020B0604020202020204" pitchFamily="34" charset="0"/>
              </a:rPr>
              <a:t>the number of days on which </a:t>
            </a:r>
            <a:r>
              <a:rPr lang="en-US" sz="2100" dirty="0" smtClean="0">
                <a:latin typeface="Arial" panose="020B0604020202020204" pitchFamily="34" charset="0"/>
                <a:cs typeface="Arial" panose="020B0604020202020204" pitchFamily="34" charset="0"/>
              </a:rPr>
              <a:t>the student </a:t>
            </a:r>
            <a:r>
              <a:rPr lang="en-US" sz="2100" dirty="0">
                <a:latin typeface="Arial" panose="020B0604020202020204" pitchFamily="34" charset="0"/>
                <a:cs typeface="Arial" panose="020B0604020202020204" pitchFamily="34" charset="0"/>
              </a:rPr>
              <a:t>was late in the winter term,</a:t>
            </a:r>
          </a:p>
          <a:p>
            <a:pPr marL="400050" indent="-400050">
              <a:buClr>
                <a:srgbClr val="C00000"/>
              </a:buClr>
              <a:buFont typeface="+mj-lt"/>
              <a:buAutoNum type="alphaLcPeriod"/>
              <a:tabLst>
                <a:tab pos="3028950" algn="l"/>
              </a:tabLst>
            </a:pP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form teacher says, 'This student </a:t>
            </a:r>
            <a:r>
              <a:rPr lang="en-US" sz="2100" dirty="0" smtClean="0">
                <a:latin typeface="Arial" panose="020B0604020202020204" pitchFamily="34" charset="0"/>
                <a:cs typeface="Arial" panose="020B0604020202020204" pitchFamily="34" charset="0"/>
              </a:rPr>
              <a:t>was late </a:t>
            </a:r>
            <a:r>
              <a:rPr lang="en-US" sz="2100" dirty="0">
                <a:latin typeface="Arial" panose="020B0604020202020204" pitchFamily="34" charset="0"/>
                <a:cs typeface="Arial" panose="020B0604020202020204" pitchFamily="34" charset="0"/>
              </a:rPr>
              <a:t>the same number of days in </a:t>
            </a:r>
            <a:r>
              <a:rPr lang="en-US" sz="2100" dirty="0" smtClean="0">
                <a:latin typeface="Arial" panose="020B0604020202020204" pitchFamily="34" charset="0"/>
                <a:cs typeface="Arial" panose="020B0604020202020204" pitchFamily="34" charset="0"/>
              </a:rPr>
              <a:t>each term</a:t>
            </a:r>
            <a:r>
              <a:rPr lang="en-US" sz="2100" dirty="0">
                <a:latin typeface="Arial" panose="020B0604020202020204" pitchFamily="34" charset="0"/>
                <a:cs typeface="Arial" panose="020B0604020202020204" pitchFamily="34" charset="0"/>
              </a:rPr>
              <a:t>.' Is she correct? Explain your answer.</a:t>
            </a: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079648" y="1978349"/>
            <a:ext cx="3708376" cy="211907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3472880964"/>
      </p:ext>
    </p:extLst>
  </p:cSld>
  <p:clrMapOvr>
    <a:masterClrMapping/>
  </p:clrMapOvr>
  <p:transition advClick="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3.6 – Graphs, Tables &amp; Charts – Pie Charts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21</a:t>
            </a:r>
            <a:endParaRPr lang="en-GB" sz="1400" b="1" dirty="0">
              <a:latin typeface="Calibri" panose="020F0502020204030204" pitchFamily="34" charset="0"/>
            </a:endParaRPr>
          </a:p>
        </p:txBody>
      </p:sp>
      <p:sp>
        <p:nvSpPr>
          <p:cNvPr id="2" name="Rectangle 1"/>
          <p:cNvSpPr/>
          <p:nvPr/>
        </p:nvSpPr>
        <p:spPr>
          <a:xfrm>
            <a:off x="247328" y="1229851"/>
            <a:ext cx="5256584" cy="5586145"/>
          </a:xfrm>
          <a:prstGeom prst="rect">
            <a:avLst/>
          </a:prstGeom>
        </p:spPr>
        <p:txBody>
          <a:bodyPr wrap="square">
            <a:spAutoFit/>
          </a:bodyPr>
          <a:lstStyle/>
          <a:p>
            <a:pPr marL="457200" indent="-457200">
              <a:buClr>
                <a:srgbClr val="C00000"/>
              </a:buClr>
              <a:buFont typeface="+mj-lt"/>
              <a:buAutoNum type="arabicPeriod" startAt="4"/>
              <a:tabLst>
                <a:tab pos="3028950" algn="l"/>
              </a:tabLst>
            </a:pPr>
            <a:r>
              <a:rPr lang="en-US" sz="2040" dirty="0">
                <a:latin typeface="Arial" panose="020B0604020202020204" pitchFamily="34" charset="0"/>
                <a:cs typeface="Arial" panose="020B0604020202020204" pitchFamily="34" charset="0"/>
              </a:rPr>
              <a:t>A librarian records the </a:t>
            </a:r>
            <a:r>
              <a:rPr lang="en-US" sz="2040" dirty="0" smtClean="0">
                <a:latin typeface="Arial" panose="020B0604020202020204" pitchFamily="34" charset="0"/>
                <a:cs typeface="Arial" panose="020B0604020202020204" pitchFamily="34" charset="0"/>
              </a:rPr>
              <a:t>items borrowed </a:t>
            </a:r>
            <a:r>
              <a:rPr lang="en-US" sz="2040" dirty="0">
                <a:latin typeface="Arial" panose="020B0604020202020204" pitchFamily="34" charset="0"/>
                <a:cs typeface="Arial" panose="020B0604020202020204" pitchFamily="34" charset="0"/>
              </a:rPr>
              <a:t>from the </a:t>
            </a:r>
            <a:r>
              <a:rPr lang="en-US" sz="2040" dirty="0" smtClean="0">
                <a:latin typeface="Arial" panose="020B0604020202020204" pitchFamily="34" charset="0"/>
                <a:cs typeface="Arial" panose="020B0604020202020204" pitchFamily="34" charset="0"/>
              </a:rPr>
              <a:t>library one day.</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The </a:t>
            </a:r>
            <a:r>
              <a:rPr lang="en-US" sz="2040" dirty="0">
                <a:latin typeface="Arial" panose="020B0604020202020204" pitchFamily="34" charset="0"/>
                <a:cs typeface="Arial" panose="020B0604020202020204" pitchFamily="34" charset="0"/>
              </a:rPr>
              <a:t>information is shown </a:t>
            </a:r>
            <a:r>
              <a:rPr lang="en-US" sz="2040" dirty="0" smtClean="0">
                <a:latin typeface="Arial" panose="020B0604020202020204" pitchFamily="34" charset="0"/>
                <a:cs typeface="Arial" panose="020B0604020202020204" pitchFamily="34" charset="0"/>
              </a:rPr>
              <a:t>in the </a:t>
            </a:r>
            <a:r>
              <a:rPr lang="en-US" sz="2040" dirty="0">
                <a:latin typeface="Arial" panose="020B0604020202020204" pitchFamily="34" charset="0"/>
                <a:cs typeface="Arial" panose="020B0604020202020204" pitchFamily="34" charset="0"/>
              </a:rPr>
              <a:t>table</a:t>
            </a:r>
            <a:r>
              <a:rPr lang="en-US" sz="2040" dirty="0" smtClean="0">
                <a:latin typeface="Arial" panose="020B0604020202020204" pitchFamily="34" charset="0"/>
                <a:cs typeface="Arial" panose="020B0604020202020204" pitchFamily="34" charset="0"/>
              </a:rPr>
              <a:t>.</a:t>
            </a:r>
            <a:br>
              <a:rPr lang="en-US" sz="204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
            </a:r>
            <a:br>
              <a:rPr lang="en-US" sz="2040" dirty="0" smtClean="0">
                <a:latin typeface="Arial" panose="020B0604020202020204" pitchFamily="34" charset="0"/>
                <a:cs typeface="Arial" panose="020B0604020202020204" pitchFamily="34" charset="0"/>
              </a:rPr>
            </a:br>
            <a:endParaRPr lang="en-US" sz="204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3028950" algn="l"/>
              </a:tabLst>
            </a:pPr>
            <a:r>
              <a:rPr lang="en-US" sz="2040" dirty="0" smtClean="0">
                <a:latin typeface="Arial" panose="020B0604020202020204" pitchFamily="34" charset="0"/>
                <a:cs typeface="Arial" panose="020B0604020202020204" pitchFamily="34" charset="0"/>
              </a:rPr>
              <a:t>Work </a:t>
            </a:r>
            <a:r>
              <a:rPr lang="en-US" sz="2040" dirty="0">
                <a:latin typeface="Arial" panose="020B0604020202020204" pitchFamily="34" charset="0"/>
                <a:cs typeface="Arial" panose="020B0604020202020204" pitchFamily="34" charset="0"/>
              </a:rPr>
              <a:t>out the total frequency,</a:t>
            </a:r>
          </a:p>
          <a:p>
            <a:pPr marL="457200" indent="-457200">
              <a:buClr>
                <a:srgbClr val="C00000"/>
              </a:buClr>
              <a:buFont typeface="+mj-lt"/>
              <a:buAutoNum type="alphaLcPeriod"/>
              <a:tabLst>
                <a:tab pos="3028950" algn="l"/>
              </a:tabLst>
            </a:pPr>
            <a:r>
              <a:rPr lang="en-US" sz="2040" dirty="0" smtClean="0">
                <a:latin typeface="Arial" panose="020B0604020202020204" pitchFamily="34" charset="0"/>
                <a:cs typeface="Arial" panose="020B0604020202020204" pitchFamily="34" charset="0"/>
              </a:rPr>
              <a:t>Work </a:t>
            </a:r>
            <a:r>
              <a:rPr lang="en-US" sz="2040" dirty="0">
                <a:latin typeface="Arial" panose="020B0604020202020204" pitchFamily="34" charset="0"/>
                <a:cs typeface="Arial" panose="020B0604020202020204" pitchFamily="34" charset="0"/>
              </a:rPr>
              <a:t>out the angle for </a:t>
            </a:r>
            <a:r>
              <a:rPr lang="en-US" sz="2040" dirty="0" smtClean="0">
                <a:latin typeface="Arial" panose="020B0604020202020204" pitchFamily="34" charset="0"/>
                <a:cs typeface="Arial" panose="020B0604020202020204" pitchFamily="34" charset="0"/>
              </a:rPr>
              <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one </a:t>
            </a:r>
            <a:r>
              <a:rPr lang="en-US" sz="2040" dirty="0">
                <a:latin typeface="Arial" panose="020B0604020202020204" pitchFamily="34" charset="0"/>
                <a:cs typeface="Arial" panose="020B0604020202020204" pitchFamily="34" charset="0"/>
              </a:rPr>
              <a:t>item on </a:t>
            </a:r>
            <a:r>
              <a:rPr lang="en-US" sz="2040" dirty="0" smtClean="0">
                <a:latin typeface="Arial" panose="020B0604020202020204" pitchFamily="34" charset="0"/>
                <a:cs typeface="Arial" panose="020B0604020202020204" pitchFamily="34" charset="0"/>
              </a:rPr>
              <a:t>a pie </a:t>
            </a:r>
            <a:r>
              <a:rPr lang="en-US" sz="2040" dirty="0">
                <a:latin typeface="Arial" panose="020B0604020202020204" pitchFamily="34" charset="0"/>
                <a:cs typeface="Arial" panose="020B0604020202020204" pitchFamily="34" charset="0"/>
              </a:rPr>
              <a:t>chart.</a:t>
            </a:r>
          </a:p>
          <a:p>
            <a:pPr marL="457200" indent="-457200">
              <a:buClr>
                <a:srgbClr val="C00000"/>
              </a:buClr>
              <a:buFont typeface="+mj-lt"/>
              <a:buAutoNum type="alphaLcPeriod"/>
              <a:tabLst>
                <a:tab pos="3028950" algn="l"/>
              </a:tabLst>
            </a:pPr>
            <a:r>
              <a:rPr lang="en-US" sz="2040" dirty="0" smtClean="0">
                <a:latin typeface="Arial" panose="020B0604020202020204" pitchFamily="34" charset="0"/>
                <a:cs typeface="Arial" panose="020B0604020202020204" pitchFamily="34" charset="0"/>
              </a:rPr>
              <a:t>Work </a:t>
            </a:r>
            <a:r>
              <a:rPr lang="en-US" sz="2040" dirty="0">
                <a:latin typeface="Arial" panose="020B0604020202020204" pitchFamily="34" charset="0"/>
                <a:cs typeface="Arial" panose="020B0604020202020204" pitchFamily="34" charset="0"/>
              </a:rPr>
              <a:t>out the angle for each </a:t>
            </a:r>
            <a:r>
              <a:rPr lang="en-US" sz="2040" dirty="0" smtClean="0">
                <a:latin typeface="Arial" panose="020B0604020202020204" pitchFamily="34" charset="0"/>
                <a:cs typeface="Arial" panose="020B0604020202020204" pitchFamily="34" charset="0"/>
              </a:rPr>
              <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type </a:t>
            </a:r>
            <a:r>
              <a:rPr lang="en-US" sz="2040" dirty="0">
                <a:latin typeface="Arial" panose="020B0604020202020204" pitchFamily="34" charset="0"/>
                <a:cs typeface="Arial" panose="020B0604020202020204" pitchFamily="34" charset="0"/>
              </a:rPr>
              <a:t>of </a:t>
            </a:r>
            <a:r>
              <a:rPr lang="en-US" sz="2040" dirty="0" smtClean="0">
                <a:latin typeface="Arial" panose="020B0604020202020204" pitchFamily="34" charset="0"/>
                <a:cs typeface="Arial" panose="020B0604020202020204" pitchFamily="34" charset="0"/>
              </a:rPr>
              <a:t>item on </a:t>
            </a:r>
            <a:r>
              <a:rPr lang="en-US" sz="2040" dirty="0">
                <a:latin typeface="Arial" panose="020B0604020202020204" pitchFamily="34" charset="0"/>
                <a:cs typeface="Arial" panose="020B0604020202020204" pitchFamily="34" charset="0"/>
              </a:rPr>
              <a:t>a pie chart.</a:t>
            </a:r>
          </a:p>
          <a:p>
            <a:pPr marL="457200" indent="-457200">
              <a:buClr>
                <a:srgbClr val="C00000"/>
              </a:buClr>
              <a:buFont typeface="+mj-lt"/>
              <a:buAutoNum type="alphaLcPeriod"/>
              <a:tabLst>
                <a:tab pos="3028950" algn="l"/>
              </a:tabLst>
            </a:pPr>
            <a:r>
              <a:rPr lang="en-US" sz="2040" dirty="0" smtClean="0">
                <a:latin typeface="Arial" panose="020B0604020202020204" pitchFamily="34" charset="0"/>
                <a:cs typeface="Arial" panose="020B0604020202020204" pitchFamily="34" charset="0"/>
              </a:rPr>
              <a:t>Draw </a:t>
            </a:r>
            <a:r>
              <a:rPr lang="en-US" sz="2040" dirty="0">
                <a:latin typeface="Arial" panose="020B0604020202020204" pitchFamily="34" charset="0"/>
                <a:cs typeface="Arial" panose="020B0604020202020204" pitchFamily="34" charset="0"/>
              </a:rPr>
              <a:t>a pie chart to </a:t>
            </a:r>
            <a:r>
              <a:rPr lang="en-US" sz="2040" dirty="0" smtClean="0">
                <a:latin typeface="Arial" panose="020B0604020202020204" pitchFamily="34" charset="0"/>
                <a:cs typeface="Arial" panose="020B0604020202020204" pitchFamily="34" charset="0"/>
              </a:rPr>
              <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show </a:t>
            </a:r>
            <a:r>
              <a:rPr lang="en-US" sz="2040" dirty="0">
                <a:latin typeface="Arial" panose="020B0604020202020204" pitchFamily="34" charset="0"/>
                <a:cs typeface="Arial" panose="020B0604020202020204" pitchFamily="34" charset="0"/>
              </a:rPr>
              <a:t>the information.</a:t>
            </a:r>
          </a:p>
        </p:txBody>
      </p:sp>
      <p:pic>
        <p:nvPicPr>
          <p:cNvPr id="4" name="Picture 3"/>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4032893" y="5008587"/>
            <a:ext cx="1466826" cy="158876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030639955"/>
              </p:ext>
            </p:extLst>
          </p:nvPr>
        </p:nvGraphicFramePr>
        <p:xfrm>
          <a:off x="291156" y="2276872"/>
          <a:ext cx="5208562" cy="2194560"/>
        </p:xfrm>
        <a:graphic>
          <a:graphicData uri="http://schemas.openxmlformats.org/drawingml/2006/table">
            <a:tbl>
              <a:tblPr firstRow="1" bandRow="1">
                <a:tableStyleId>{5C22544A-7EE6-4342-B048-85BDC9FD1C3A}</a:tableStyleId>
              </a:tblPr>
              <a:tblGrid>
                <a:gridCol w="3340546"/>
                <a:gridCol w="1868016"/>
              </a:tblGrid>
              <a:tr h="332161">
                <a:tc>
                  <a:txBody>
                    <a:bodyPr/>
                    <a:lstStyle/>
                    <a:p>
                      <a:r>
                        <a:rPr lang="en-US" sz="1800" dirty="0" smtClean="0">
                          <a:latin typeface="Arial" panose="020B0604020202020204" pitchFamily="34" charset="0"/>
                          <a:cs typeface="Arial" panose="020B0604020202020204" pitchFamily="34" charset="0"/>
                        </a:rPr>
                        <a:t>Item</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latin typeface="Arial" panose="020B0604020202020204" pitchFamily="34" charset="0"/>
                          <a:cs typeface="Arial" panose="020B0604020202020204" pitchFamily="34" charset="0"/>
                        </a:rPr>
                        <a:t>Frequency</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161">
                <a:tc>
                  <a:txBody>
                    <a:bodyPr/>
                    <a:lstStyle/>
                    <a:p>
                      <a:pPr algn="l"/>
                      <a:r>
                        <a:rPr lang="en-US" sz="1800" dirty="0" smtClean="0">
                          <a:latin typeface="Arial" panose="020B0604020202020204" pitchFamily="34" charset="0"/>
                          <a:cs typeface="Arial" panose="020B0604020202020204" pitchFamily="34" charset="0"/>
                        </a:rPr>
                        <a:t>Classic fiction</a:t>
                      </a:r>
                      <a:r>
                        <a:rPr lang="en-US" sz="1800" baseline="0" dirty="0" smtClean="0">
                          <a:latin typeface="Arial" panose="020B0604020202020204" pitchFamily="34" charset="0"/>
                          <a:cs typeface="Arial" panose="020B0604020202020204" pitchFamily="34" charset="0"/>
                        </a:rPr>
                        <a:t> book</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161">
                <a:tc>
                  <a:txBody>
                    <a:bodyPr/>
                    <a:lstStyle/>
                    <a:p>
                      <a:pPr algn="l"/>
                      <a:r>
                        <a:rPr lang="en-US" sz="1800" dirty="0" smtClean="0">
                          <a:latin typeface="Arial" panose="020B0604020202020204" pitchFamily="34" charset="0"/>
                          <a:cs typeface="Arial" panose="020B0604020202020204" pitchFamily="34" charset="0"/>
                        </a:rPr>
                        <a:t>Contemporary</a:t>
                      </a:r>
                      <a:r>
                        <a:rPr lang="en-US" sz="1800" baseline="0" dirty="0" smtClean="0">
                          <a:latin typeface="Arial" panose="020B0604020202020204" pitchFamily="34" charset="0"/>
                          <a:cs typeface="Arial" panose="020B0604020202020204" pitchFamily="34" charset="0"/>
                        </a:rPr>
                        <a:t> fiction book</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161">
                <a:tc>
                  <a:txBody>
                    <a:bodyPr/>
                    <a:lstStyle/>
                    <a:p>
                      <a:pPr algn="l"/>
                      <a:r>
                        <a:rPr lang="en-US" sz="1800" dirty="0" smtClean="0">
                          <a:latin typeface="Arial" panose="020B0604020202020204" pitchFamily="34" charset="0"/>
                          <a:cs typeface="Arial" panose="020B0604020202020204" pitchFamily="34" charset="0"/>
                        </a:rPr>
                        <a:t>Non-fiction book</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25</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161">
                <a:tc>
                  <a:txBody>
                    <a:bodyPr/>
                    <a:lstStyle/>
                    <a:p>
                      <a:pPr algn="l"/>
                      <a:r>
                        <a:rPr lang="en-US" sz="1800" dirty="0" smtClean="0">
                          <a:latin typeface="Arial" panose="020B0604020202020204" pitchFamily="34" charset="0"/>
                          <a:cs typeface="Arial" panose="020B0604020202020204" pitchFamily="34" charset="0"/>
                        </a:rPr>
                        <a:t>DVD</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161">
                <a:tc>
                  <a:txBody>
                    <a:bodyPr/>
                    <a:lstStyle/>
                    <a:p>
                      <a:pPr algn="l"/>
                      <a:r>
                        <a:rPr lang="en-US" sz="1800" dirty="0" smtClean="0">
                          <a:latin typeface="Arial" panose="020B0604020202020204" pitchFamily="34" charset="0"/>
                          <a:cs typeface="Arial" panose="020B0604020202020204" pitchFamily="34" charset="0"/>
                        </a:rPr>
                        <a:t>CD</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411260130"/>
      </p:ext>
    </p:extLst>
  </p:cSld>
  <p:clrMapOvr>
    <a:masterClrMapping/>
  </p:clrMapOvr>
  <p:transition advClick="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3.6 – Graphs, Tables &amp; Charts – Pie Charts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21</a:t>
            </a:r>
            <a:endParaRPr lang="en-GB" sz="1400" b="1" dirty="0">
              <a:latin typeface="Calibri" panose="020F0502020204030204" pitchFamily="34" charset="0"/>
            </a:endParaRPr>
          </a:p>
        </p:txBody>
      </p:sp>
      <p:grpSp>
        <p:nvGrpSpPr>
          <p:cNvPr id="8" name="Group 7"/>
          <p:cNvGrpSpPr/>
          <p:nvPr/>
        </p:nvGrpSpPr>
        <p:grpSpPr>
          <a:xfrm>
            <a:off x="243512" y="1196752"/>
            <a:ext cx="5264592" cy="5409311"/>
            <a:chOff x="3483872" y="1089031"/>
            <a:chExt cx="5264592" cy="5409311"/>
          </a:xfrm>
        </p:grpSpPr>
        <p:sp>
          <p:nvSpPr>
            <p:cNvPr id="9" name="Round Diagonal Corner Rectangle 8"/>
            <p:cNvSpPr/>
            <p:nvPr/>
          </p:nvSpPr>
          <p:spPr>
            <a:xfrm>
              <a:off x="3491880" y="1133878"/>
              <a:ext cx="5256584" cy="5355753"/>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Arial" panose="020B0604020202020204" pitchFamily="34" charset="0"/>
                  <a:cs typeface="Arial" panose="020B0604020202020204" pitchFamily="34" charset="0"/>
                </a:rPr>
                <a:t>5</a:t>
              </a:r>
              <a:r>
                <a:rPr lang="en-US" sz="2400" b="1" dirty="0" smtClean="0">
                  <a:solidFill>
                    <a:srgbClr val="C00000"/>
                  </a:solidFill>
                  <a:latin typeface="Arial" panose="020B0604020202020204" pitchFamily="34" charset="0"/>
                  <a:cs typeface="Arial" panose="020B0604020202020204" pitchFamily="34" charset="0"/>
                </a:rPr>
                <a:t>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5176568" cy="4832092"/>
            </a:xfrm>
            <a:prstGeom prst="rect">
              <a:avLst/>
            </a:prstGeom>
          </p:spPr>
          <p:txBody>
            <a:bodyPr wrap="square">
              <a:spAutoFit/>
            </a:bodyPr>
            <a:lstStyle/>
            <a:p>
              <a:pPr>
                <a:spcAft>
                  <a:spcPts val="600"/>
                </a:spcAft>
                <a:tabLst>
                  <a:tab pos="4972050" algn="r"/>
                </a:tabLst>
              </a:pPr>
              <a:r>
                <a:rPr lang="en-US" sz="2400" dirty="0"/>
                <a:t>45 students choose to study a </a:t>
              </a:r>
              <a:r>
                <a:rPr lang="en-US" sz="2400" dirty="0" smtClean="0"/>
                <a:t>foreign language </a:t>
              </a:r>
              <a:r>
                <a:rPr lang="en-US" sz="2400" dirty="0"/>
                <a:t>for GCSE.</a:t>
              </a:r>
            </a:p>
            <a:p>
              <a:pPr>
                <a:spcAft>
                  <a:spcPts val="600"/>
                </a:spcAft>
                <a:tabLst>
                  <a:tab pos="4972050" algn="r"/>
                </a:tabLst>
              </a:pPr>
              <a:r>
                <a:rPr lang="en-US" sz="2400" dirty="0"/>
                <a:t>The table shows the number of </a:t>
              </a:r>
              <a:r>
                <a:rPr lang="en-US" sz="2400" dirty="0" smtClean="0"/>
                <a:t>students who </a:t>
              </a:r>
              <a:r>
                <a:rPr lang="en-US" sz="2400" dirty="0"/>
                <a:t>chose each language</a:t>
              </a:r>
              <a:r>
                <a:rPr lang="en-US" sz="2400" dirty="0" smtClean="0"/>
                <a:t>.</a:t>
              </a:r>
            </a:p>
            <a:p>
              <a:pPr>
                <a:spcAft>
                  <a:spcPts val="600"/>
                </a:spcAft>
                <a:tabLst>
                  <a:tab pos="4972050" algn="r"/>
                </a:tabLst>
              </a:pP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endParaRPr lang="en-US" sz="2400" b="1" dirty="0"/>
            </a:p>
            <a:p>
              <a:pPr>
                <a:spcAft>
                  <a:spcPts val="600"/>
                </a:spcAft>
                <a:tabLst>
                  <a:tab pos="4972050" algn="r"/>
                </a:tabLst>
              </a:pPr>
              <a:endParaRPr lang="en-US" sz="2400" b="1" dirty="0" smtClean="0"/>
            </a:p>
            <a:p>
              <a:pPr>
                <a:spcAft>
                  <a:spcPts val="600"/>
                </a:spcAft>
                <a:tabLst>
                  <a:tab pos="4972050" algn="r"/>
                </a:tabLst>
              </a:pPr>
              <a:r>
                <a:rPr lang="en-US" sz="2400" dirty="0"/>
                <a:t>Draw an accurate pie chart to show </a:t>
              </a:r>
              <a:r>
                <a:rPr lang="en-US" sz="2400" dirty="0" smtClean="0"/>
                <a:t>the information </a:t>
              </a:r>
              <a:r>
                <a:rPr lang="en-US" sz="2400" dirty="0"/>
                <a:t>shown in the table. </a:t>
              </a:r>
              <a:r>
                <a:rPr lang="en-US" sz="2400" dirty="0" smtClean="0"/>
                <a:t>	</a:t>
              </a:r>
              <a:r>
                <a:rPr lang="en-US" sz="2400" b="1" dirty="0" smtClean="0"/>
                <a:t>(</a:t>
              </a:r>
              <a:r>
                <a:rPr lang="en-US" sz="2400" b="1" dirty="0"/>
                <a:t>4 marks)</a:t>
              </a:r>
            </a:p>
          </p:txBody>
        </p:sp>
      </p:grpSp>
      <p:graphicFrame>
        <p:nvGraphicFramePr>
          <p:cNvPr id="7" name="Table 6"/>
          <p:cNvGraphicFramePr>
            <a:graphicFrameLocks noGrp="1"/>
          </p:cNvGraphicFramePr>
          <p:nvPr>
            <p:extLst>
              <p:ext uri="{D42A27DB-BD31-4B8C-83A1-F6EECF244321}">
                <p14:modId xmlns:p14="http://schemas.microsoft.com/office/powerpoint/2010/main" val="2442591197"/>
              </p:ext>
            </p:extLst>
          </p:nvPr>
        </p:nvGraphicFramePr>
        <p:xfrm>
          <a:off x="371550" y="3429000"/>
          <a:ext cx="5064546" cy="1981200"/>
        </p:xfrm>
        <a:graphic>
          <a:graphicData uri="http://schemas.openxmlformats.org/drawingml/2006/table">
            <a:tbl>
              <a:tblPr firstRow="1" bandRow="1">
                <a:tableStyleId>{5C22544A-7EE6-4342-B048-85BDC9FD1C3A}</a:tableStyleId>
              </a:tblPr>
              <a:tblGrid>
                <a:gridCol w="1968202"/>
                <a:gridCol w="3096344"/>
              </a:tblGrid>
              <a:tr h="332161">
                <a:tc>
                  <a:txBody>
                    <a:bodyPr/>
                    <a:lstStyle/>
                    <a:p>
                      <a:r>
                        <a:rPr lang="en-US" sz="2000" dirty="0" smtClean="0">
                          <a:latin typeface="Arial" panose="020B0604020202020204" pitchFamily="34" charset="0"/>
                          <a:cs typeface="Arial" panose="020B0604020202020204" pitchFamily="34" charset="0"/>
                        </a:rPr>
                        <a:t>Language</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Arial" panose="020B0604020202020204" pitchFamily="34" charset="0"/>
                          <a:cs typeface="Arial" panose="020B0604020202020204" pitchFamily="34" charset="0"/>
                        </a:rPr>
                        <a:t>Number of Students</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161">
                <a:tc>
                  <a:txBody>
                    <a:bodyPr/>
                    <a:lstStyle/>
                    <a:p>
                      <a:pPr algn="l"/>
                      <a:r>
                        <a:rPr lang="en-US" sz="2000" dirty="0" smtClean="0">
                          <a:latin typeface="Arial" panose="020B0604020202020204" pitchFamily="34" charset="0"/>
                          <a:cs typeface="Arial" panose="020B0604020202020204" pitchFamily="34" charset="0"/>
                        </a:rPr>
                        <a:t>French</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20</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161">
                <a:tc>
                  <a:txBody>
                    <a:bodyPr/>
                    <a:lstStyle/>
                    <a:p>
                      <a:pPr algn="l"/>
                      <a:r>
                        <a:rPr lang="en-US" sz="2000" dirty="0" smtClean="0">
                          <a:latin typeface="Arial" panose="020B0604020202020204" pitchFamily="34" charset="0"/>
                          <a:cs typeface="Arial" panose="020B0604020202020204" pitchFamily="34" charset="0"/>
                        </a:rPr>
                        <a:t>German</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161">
                <a:tc>
                  <a:txBody>
                    <a:bodyPr/>
                    <a:lstStyle/>
                    <a:p>
                      <a:pPr algn="l"/>
                      <a:r>
                        <a:rPr lang="en-US" sz="2000" dirty="0" smtClean="0">
                          <a:latin typeface="Arial" panose="020B0604020202020204" pitchFamily="34" charset="0"/>
                          <a:cs typeface="Arial" panose="020B0604020202020204" pitchFamily="34" charset="0"/>
                        </a:rPr>
                        <a:t>Spanish</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9</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161">
                <a:tc>
                  <a:txBody>
                    <a:bodyPr/>
                    <a:lstStyle/>
                    <a:p>
                      <a:pPr algn="l"/>
                      <a:r>
                        <a:rPr lang="en-US" sz="2000" dirty="0" smtClean="0">
                          <a:latin typeface="Arial" panose="020B0604020202020204" pitchFamily="34" charset="0"/>
                          <a:cs typeface="Arial" panose="020B0604020202020204" pitchFamily="34" charset="0"/>
                        </a:rPr>
                        <a:t>Mandarin</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2714401030"/>
      </p:ext>
    </p:extLst>
  </p:cSld>
  <p:clrMapOvr>
    <a:masterClrMapping/>
  </p:clrMapOvr>
  <p:transition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3.6 – Graphs, Tables &amp; Charts – Pie Charts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21</a:t>
            </a:r>
            <a:endParaRPr lang="en-GB" sz="1400" b="1" dirty="0">
              <a:latin typeface="Calibri" panose="020F0502020204030204" pitchFamily="34" charset="0"/>
            </a:endParaRPr>
          </a:p>
        </p:txBody>
      </p:sp>
      <p:sp>
        <p:nvSpPr>
          <p:cNvPr id="2" name="Rectangle 1"/>
          <p:cNvSpPr/>
          <p:nvPr/>
        </p:nvSpPr>
        <p:spPr>
          <a:xfrm>
            <a:off x="247328" y="1229851"/>
            <a:ext cx="5256584" cy="5509200"/>
          </a:xfrm>
          <a:prstGeom prst="rect">
            <a:avLst/>
          </a:prstGeom>
        </p:spPr>
        <p:txBody>
          <a:bodyPr wrap="square">
            <a:spAutoFit/>
          </a:bodyPr>
          <a:lstStyle/>
          <a:p>
            <a:pPr marL="457200" indent="-457200">
              <a:buClr>
                <a:srgbClr val="C00000"/>
              </a:buClr>
              <a:buFont typeface="+mj-lt"/>
              <a:buAutoNum type="arabicPeriod" startAt="6"/>
              <a:tabLst>
                <a:tab pos="3028950" algn="l"/>
              </a:tabLst>
            </a:pPr>
            <a:r>
              <a:rPr lang="en-US" sz="3200" dirty="0">
                <a:latin typeface="Arial" panose="020B0604020202020204" pitchFamily="34" charset="0"/>
                <a:cs typeface="Arial" panose="020B0604020202020204" pitchFamily="34" charset="0"/>
              </a:rPr>
              <a:t>20 people purchased a hoodie in a shop </a:t>
            </a:r>
            <a:r>
              <a:rPr lang="en-US" sz="3200" dirty="0" smtClean="0">
                <a:latin typeface="Arial" panose="020B0604020202020204" pitchFamily="34" charset="0"/>
                <a:cs typeface="Arial" panose="020B0604020202020204" pitchFamily="34" charset="0"/>
              </a:rPr>
              <a:t>one day</a:t>
            </a:r>
            <a:r>
              <a:rPr lang="en-US" sz="3200" dirty="0">
                <a:latin typeface="Arial" panose="020B0604020202020204" pitchFamily="34" charset="0"/>
                <a:cs typeface="Arial" panose="020B0604020202020204" pitchFamily="34" charset="0"/>
              </a:rPr>
              <a:t>. They each chose one of four </a:t>
            </a:r>
            <a:r>
              <a:rPr lang="en-US" sz="3200" dirty="0" err="1" smtClean="0">
                <a:latin typeface="Arial" panose="020B0604020202020204" pitchFamily="34" charset="0"/>
                <a:cs typeface="Arial" panose="020B0604020202020204" pitchFamily="34" charset="0"/>
              </a:rPr>
              <a:t>colours</a:t>
            </a:r>
            <a:r>
              <a:rPr lang="en-US" sz="3200" dirty="0" smtClean="0">
                <a:latin typeface="Arial" panose="020B0604020202020204" pitchFamily="34" charset="0"/>
                <a:cs typeface="Arial" panose="020B0604020202020204" pitchFamily="34" charset="0"/>
              </a:rPr>
              <a:t>:</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green</a:t>
            </a:r>
            <a:r>
              <a:rPr lang="en-US" sz="3200" dirty="0">
                <a:latin typeface="Arial" panose="020B0604020202020204" pitchFamily="34" charset="0"/>
                <a:cs typeface="Arial" panose="020B0604020202020204" pitchFamily="34" charset="0"/>
              </a:rPr>
              <a:t>, yellow, green, blue, red, red, red, </a:t>
            </a:r>
            <a:r>
              <a:rPr lang="en-US" sz="3200" dirty="0" smtClean="0">
                <a:latin typeface="Arial" panose="020B0604020202020204" pitchFamily="34" charset="0"/>
                <a:cs typeface="Arial" panose="020B0604020202020204" pitchFamily="34" charset="0"/>
              </a:rPr>
              <a:t>red, blue</a:t>
            </a:r>
            <a:r>
              <a:rPr lang="en-US" sz="3200" dirty="0">
                <a:latin typeface="Arial" panose="020B0604020202020204" pitchFamily="34" charset="0"/>
                <a:cs typeface="Arial" panose="020B0604020202020204" pitchFamily="34" charset="0"/>
              </a:rPr>
              <a:t>, yellow, blue, green, blue, red, red, </a:t>
            </a:r>
            <a:r>
              <a:rPr lang="en-US" sz="3200" dirty="0" smtClean="0">
                <a:latin typeface="Arial" panose="020B0604020202020204" pitchFamily="34" charset="0"/>
                <a:cs typeface="Arial" panose="020B0604020202020204" pitchFamily="34" charset="0"/>
              </a:rPr>
              <a:t>red, blue</a:t>
            </a:r>
            <a:r>
              <a:rPr lang="en-US" sz="3200" dirty="0">
                <a:latin typeface="Arial" panose="020B0604020202020204" pitchFamily="34" charset="0"/>
                <a:cs typeface="Arial" panose="020B0604020202020204" pitchFamily="34" charset="0"/>
              </a:rPr>
              <a:t>, green, red, </a:t>
            </a:r>
            <a:r>
              <a:rPr lang="en-US" sz="3200" dirty="0" smtClean="0">
                <a:latin typeface="Arial" panose="020B0604020202020204" pitchFamily="34" charset="0"/>
                <a:cs typeface="Arial" panose="020B0604020202020204" pitchFamily="34" charset="0"/>
              </a:rPr>
              <a:t>yellow</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Draw </a:t>
            </a:r>
            <a:r>
              <a:rPr lang="en-US" sz="3200" dirty="0">
                <a:latin typeface="Arial" panose="020B0604020202020204" pitchFamily="34" charset="0"/>
                <a:cs typeface="Arial" panose="020B0604020202020204" pitchFamily="34" charset="0"/>
              </a:rPr>
              <a:t>a pie chart to show </a:t>
            </a:r>
            <a:r>
              <a:rPr lang="en-US" sz="3200" dirty="0" smtClean="0">
                <a:latin typeface="Arial" panose="020B0604020202020204" pitchFamily="34" charset="0"/>
                <a:cs typeface="Arial" panose="020B0604020202020204" pitchFamily="34" charset="0"/>
              </a:rPr>
              <a:t>this information</a:t>
            </a:r>
            <a:r>
              <a:rPr lang="en-US" sz="32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2406874761"/>
      </p:ext>
    </p:extLst>
  </p:cSld>
  <p:clrMapOvr>
    <a:masterClrMapping/>
  </p:clrMapOvr>
  <p:transition advClick="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3.6 – Graphs, Tables &amp; Charts – Pie Charts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21</a:t>
            </a:r>
            <a:endParaRPr lang="en-GB" sz="1400" b="1" dirty="0">
              <a:latin typeface="Calibri" panose="020F0502020204030204" pitchFamily="34" charset="0"/>
            </a:endParaRPr>
          </a:p>
        </p:txBody>
      </p:sp>
      <p:sp>
        <p:nvSpPr>
          <p:cNvPr id="2" name="Rectangle 1"/>
          <p:cNvSpPr/>
          <p:nvPr/>
        </p:nvSpPr>
        <p:spPr>
          <a:xfrm>
            <a:off x="247328" y="1229851"/>
            <a:ext cx="5256584" cy="4524315"/>
          </a:xfrm>
          <a:prstGeom prst="rect">
            <a:avLst/>
          </a:prstGeom>
        </p:spPr>
        <p:txBody>
          <a:bodyPr wrap="square">
            <a:spAutoFit/>
          </a:bodyPr>
          <a:lstStyle/>
          <a:p>
            <a:pPr marL="400050" indent="-400050">
              <a:buClr>
                <a:srgbClr val="C00000"/>
              </a:buClr>
              <a:buFont typeface="+mj-lt"/>
              <a:buAutoNum type="arabicPeriod" startAt="7"/>
              <a:tabLst>
                <a:tab pos="302895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The pie chart shows the percentage </a:t>
            </a:r>
            <a:r>
              <a:rPr lang="en-US" sz="2400" dirty="0" smtClean="0">
                <a:latin typeface="Arial" panose="020B0604020202020204" pitchFamily="34" charset="0"/>
                <a:cs typeface="Arial" panose="020B0604020202020204" pitchFamily="34" charset="0"/>
              </a:rPr>
              <a:t>of visits </a:t>
            </a:r>
            <a:r>
              <a:rPr lang="en-US" sz="2400" dirty="0">
                <a:latin typeface="Arial" panose="020B0604020202020204" pitchFamily="34" charset="0"/>
                <a:cs typeface="Arial" panose="020B0604020202020204" pitchFamily="34" charset="0"/>
              </a:rPr>
              <a:t>to the </a:t>
            </a:r>
            <a:r>
              <a:rPr lang="en-US" sz="2400" dirty="0" smtClean="0">
                <a:latin typeface="Arial" panose="020B0604020202020204" pitchFamily="34" charset="0"/>
                <a:cs typeface="Arial" panose="020B0604020202020204" pitchFamily="34" charset="0"/>
              </a:rPr>
              <a:t>vet clinic </a:t>
            </a:r>
            <a:r>
              <a:rPr lang="en-US" sz="2400" dirty="0">
                <a:latin typeface="Arial" panose="020B0604020202020204" pitchFamily="34" charset="0"/>
                <a:cs typeface="Arial" panose="020B0604020202020204" pitchFamily="34" charset="0"/>
              </a:rPr>
              <a:t>by </a:t>
            </a:r>
            <a:r>
              <a:rPr lang="en-US" sz="2400" dirty="0" smtClean="0">
                <a:latin typeface="Arial" panose="020B0604020202020204" pitchFamily="34" charset="0"/>
                <a:cs typeface="Arial" panose="020B0604020202020204" pitchFamily="34" charset="0"/>
              </a:rPr>
              <a:t>different animals </a:t>
            </a:r>
            <a:r>
              <a:rPr lang="en-US" sz="2400" dirty="0">
                <a:latin typeface="Arial" panose="020B0604020202020204" pitchFamily="34" charset="0"/>
                <a:cs typeface="Arial" panose="020B0604020202020204" pitchFamily="34" charset="0"/>
              </a:rPr>
              <a:t>in </a:t>
            </a:r>
            <a:r>
              <a:rPr lang="en-US" sz="2400" dirty="0" smtClean="0">
                <a:latin typeface="Arial" panose="020B0604020202020204" pitchFamily="34" charset="0"/>
                <a:cs typeface="Arial" panose="020B0604020202020204" pitchFamily="34" charset="0"/>
              </a:rPr>
              <a:t>one week.</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20 </a:t>
            </a:r>
            <a:r>
              <a:rPr lang="en-US" sz="2400" dirty="0">
                <a:latin typeface="Arial" panose="020B0604020202020204" pitchFamily="34" charset="0"/>
                <a:cs typeface="Arial" panose="020B0604020202020204" pitchFamily="34" charset="0"/>
              </a:rPr>
              <a:t>dogs </a:t>
            </a:r>
            <a:r>
              <a:rPr lang="en-US" sz="2400" dirty="0" smtClean="0">
                <a:latin typeface="Arial" panose="020B0604020202020204" pitchFamily="34" charset="0"/>
                <a:cs typeface="Arial" panose="020B0604020202020204" pitchFamily="34" charset="0"/>
              </a:rPr>
              <a:t>visited the </a:t>
            </a:r>
            <a:r>
              <a:rPr lang="en-US" sz="2400" dirty="0">
                <a:latin typeface="Arial" panose="020B0604020202020204" pitchFamily="34" charset="0"/>
                <a:cs typeface="Arial" panose="020B0604020202020204" pitchFamily="34" charset="0"/>
              </a:rPr>
              <a:t>vet clinic,</a:t>
            </a:r>
          </a:p>
          <a:p>
            <a:pPr marL="400050" indent="-400050">
              <a:buClr>
                <a:srgbClr val="C00000"/>
              </a:buClr>
              <a:buFont typeface="+mj-lt"/>
              <a:buAutoNum type="alphaLcPeriod"/>
              <a:tabLst>
                <a:tab pos="3028950" algn="l"/>
              </a:tabLst>
            </a:pPr>
            <a:r>
              <a:rPr lang="en-US" sz="2400" dirty="0" smtClean="0">
                <a:latin typeface="Arial" panose="020B0604020202020204" pitchFamily="34" charset="0"/>
                <a:cs typeface="Arial" panose="020B0604020202020204" pitchFamily="34" charset="0"/>
              </a:rPr>
              <a:t>How many animals visited the </a:t>
            </a:r>
            <a:r>
              <a:rPr lang="en-US" sz="2400" dirty="0">
                <a:latin typeface="Arial" panose="020B0604020202020204" pitchFamily="34" charset="0"/>
                <a:cs typeface="Arial" panose="020B0604020202020204" pitchFamily="34" charset="0"/>
              </a:rPr>
              <a:t>vet </a:t>
            </a:r>
            <a:r>
              <a:rPr lang="en-US" sz="2400" dirty="0" smtClean="0">
                <a:latin typeface="Arial" panose="020B0604020202020204" pitchFamily="34" charset="0"/>
                <a:cs typeface="Arial" panose="020B0604020202020204" pitchFamily="34" charset="0"/>
              </a:rPr>
              <a:t>clinic in </a:t>
            </a:r>
            <a:r>
              <a:rPr lang="en-US" sz="2400" dirty="0">
                <a:latin typeface="Arial" panose="020B0604020202020204" pitchFamily="34" charset="0"/>
                <a:cs typeface="Arial" panose="020B0604020202020204" pitchFamily="34" charset="0"/>
              </a:rPr>
              <a:t>total?</a:t>
            </a:r>
          </a:p>
          <a:p>
            <a:pPr marL="400050" indent="-400050">
              <a:buClr>
                <a:srgbClr val="C00000"/>
              </a:buClr>
              <a:buFont typeface="+mj-lt"/>
              <a:buAutoNum type="alphaLcPeriod"/>
              <a:tabLst>
                <a:tab pos="3028950" algn="l"/>
              </a:tabLst>
            </a:pPr>
            <a:r>
              <a:rPr lang="en-US" sz="2400" dirty="0" smtClean="0">
                <a:latin typeface="Arial" panose="020B0604020202020204" pitchFamily="34" charset="0"/>
                <a:cs typeface="Arial" panose="020B0604020202020204" pitchFamily="34" charset="0"/>
              </a:rPr>
              <a:t>How many</a:t>
            </a:r>
            <a:br>
              <a:rPr lang="en-US" sz="2400" dirty="0" smtClean="0">
                <a:latin typeface="Arial" panose="020B0604020202020204" pitchFamily="34" charset="0"/>
                <a:cs typeface="Arial" panose="020B0604020202020204" pitchFamily="34" charset="0"/>
              </a:rPr>
            </a:br>
            <a:r>
              <a:rPr lang="en-US" sz="2400" b="1" dirty="0" err="1" smtClean="0">
                <a:solidFill>
                  <a:srgbClr val="C00000"/>
                </a:solidFill>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cats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b="1" dirty="0" smtClean="0">
                <a:solidFill>
                  <a:srgbClr val="C00000"/>
                </a:solidFill>
                <a:latin typeface="Arial" panose="020B0604020202020204" pitchFamily="34" charset="0"/>
                <a:cs typeface="Arial" panose="020B0604020202020204" pitchFamily="34" charset="0"/>
              </a:rPr>
              <a:t>ii</a:t>
            </a:r>
            <a:r>
              <a:rPr lang="en-US" sz="2400" dirty="0" smtClean="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rabbits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visited </a:t>
            </a:r>
            <a:r>
              <a:rPr lang="en-US" sz="2400" dirty="0">
                <a:latin typeface="Arial" panose="020B0604020202020204" pitchFamily="34" charset="0"/>
                <a:cs typeface="Arial" panose="020B0604020202020204" pitchFamily="34" charset="0"/>
              </a:rPr>
              <a:t>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vet </a:t>
            </a:r>
            <a:r>
              <a:rPr lang="en-US" sz="2400" dirty="0">
                <a:latin typeface="Arial" panose="020B0604020202020204" pitchFamily="34" charset="0"/>
                <a:cs typeface="Arial" panose="020B0604020202020204" pitchFamily="34" charset="0"/>
              </a:rPr>
              <a:t>clinic?</a:t>
            </a:r>
          </a:p>
        </p:txBody>
      </p:sp>
      <p:pic>
        <p:nvPicPr>
          <p:cNvPr id="3" name="Picture 2"/>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2699792" y="3782788"/>
            <a:ext cx="2764482" cy="280223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109166528"/>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Decimal Numbers</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a:t>
            </a:r>
            <a:endParaRPr lang="en-GB" sz="1400" b="1" dirty="0">
              <a:latin typeface="Calibri" panose="020F0502020204030204" pitchFamily="34" charset="0"/>
            </a:endParaRPr>
          </a:p>
        </p:txBody>
      </p:sp>
      <p:sp>
        <p:nvSpPr>
          <p:cNvPr id="6" name="Rectangle 5"/>
          <p:cNvSpPr/>
          <p:nvPr/>
        </p:nvSpPr>
        <p:spPr>
          <a:xfrm>
            <a:off x="179512" y="1124744"/>
            <a:ext cx="30931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1.2 – Decimal Numbers</a:t>
            </a:r>
            <a:endParaRPr lang="en-US" sz="20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700808"/>
            <a:ext cx="5256584" cy="403244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700808"/>
            <a:ext cx="546048" cy="51454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2400" y="4797152"/>
            <a:ext cx="551298" cy="540797"/>
          </a:xfrm>
          <a:prstGeom prst="rect">
            <a:avLst/>
          </a:prstGeom>
        </p:spPr>
      </p:pic>
    </p:spTree>
    <p:extLst>
      <p:ext uri="{BB962C8B-B14F-4D97-AF65-F5344CB8AC3E}">
        <p14:creationId xmlns:p14="http://schemas.microsoft.com/office/powerpoint/2010/main" val="1998466625"/>
      </p:ext>
    </p:extLst>
  </p:cSld>
  <p:clrMapOvr>
    <a:masterClrMapping/>
  </p:clrMapOvr>
  <p:transition advClick="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3.6 – Graphs, Tables &amp; Charts – Pie Charts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21</a:t>
            </a:r>
            <a:endParaRPr lang="en-GB" sz="1400" b="1" dirty="0">
              <a:latin typeface="Calibri" panose="020F0502020204030204" pitchFamily="34" charset="0"/>
            </a:endParaRPr>
          </a:p>
        </p:txBody>
      </p:sp>
      <p:sp>
        <p:nvSpPr>
          <p:cNvPr id="2" name="Rectangle 1"/>
          <p:cNvSpPr/>
          <p:nvPr/>
        </p:nvSpPr>
        <p:spPr>
          <a:xfrm>
            <a:off x="247328" y="1229851"/>
            <a:ext cx="5256584" cy="4154984"/>
          </a:xfrm>
          <a:prstGeom prst="rect">
            <a:avLst/>
          </a:prstGeom>
        </p:spPr>
        <p:txBody>
          <a:bodyPr wrap="square">
            <a:spAutoFit/>
          </a:bodyPr>
          <a:lstStyle/>
          <a:p>
            <a:pPr marL="342900" indent="-342900">
              <a:buClr>
                <a:srgbClr val="C00000"/>
              </a:buClr>
              <a:buFont typeface="+mj-lt"/>
              <a:buAutoNum type="arabicPeriod" startAt="8"/>
              <a:tabLst>
                <a:tab pos="3028950" algn="l"/>
              </a:tabLst>
            </a:pPr>
            <a:r>
              <a:rPr lang="en-US" sz="2200" dirty="0">
                <a:latin typeface="Arial" panose="020B0604020202020204" pitchFamily="34" charset="0"/>
                <a:cs typeface="Arial" panose="020B0604020202020204" pitchFamily="34" charset="0"/>
              </a:rPr>
              <a:t>A head </a:t>
            </a:r>
            <a:r>
              <a:rPr lang="en-US" sz="2200" dirty="0" smtClean="0">
                <a:latin typeface="Arial" panose="020B0604020202020204" pitchFamily="34" charset="0"/>
                <a:cs typeface="Arial" panose="020B0604020202020204" pitchFamily="34" charset="0"/>
              </a:rPr>
              <a:t>teacher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asked some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students what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their favourite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weekday was.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She </a:t>
            </a:r>
            <a:r>
              <a:rPr lang="en-US" sz="2200" dirty="0">
                <a:latin typeface="Arial" panose="020B0604020202020204" pitchFamily="34" charset="0"/>
                <a:cs typeface="Arial" panose="020B0604020202020204" pitchFamily="34" charset="0"/>
              </a:rPr>
              <a:t>drew a </a:t>
            </a:r>
            <a:r>
              <a:rPr lang="en-US" sz="2200" dirty="0" smtClean="0">
                <a:latin typeface="Arial" panose="020B0604020202020204" pitchFamily="34" charset="0"/>
                <a:cs typeface="Arial" panose="020B0604020202020204" pitchFamily="34" charset="0"/>
              </a:rPr>
              <a:t>pie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chart </a:t>
            </a:r>
            <a:r>
              <a:rPr lang="en-US" sz="2200" dirty="0">
                <a:latin typeface="Arial" panose="020B0604020202020204" pitchFamily="34" charset="0"/>
                <a:cs typeface="Arial" panose="020B0604020202020204" pitchFamily="34" charset="0"/>
              </a:rPr>
              <a:t>of </a:t>
            </a:r>
            <a:r>
              <a:rPr lang="en-US" sz="2200" dirty="0" smtClean="0">
                <a:latin typeface="Arial" panose="020B0604020202020204" pitchFamily="34" charset="0"/>
                <a:cs typeface="Arial" panose="020B0604020202020204" pitchFamily="34" charset="0"/>
              </a:rPr>
              <a:t>her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results.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head teacher knows that 20 </a:t>
            </a:r>
            <a:r>
              <a:rPr lang="en-US" sz="2200" dirty="0">
                <a:latin typeface="Arial" panose="020B0604020202020204" pitchFamily="34" charset="0"/>
                <a:cs typeface="Arial" panose="020B0604020202020204" pitchFamily="34" charset="0"/>
              </a:rPr>
              <a:t>students said 'Wednesday'. How </a:t>
            </a:r>
            <a:r>
              <a:rPr lang="en-US" sz="2200" dirty="0" smtClean="0">
                <a:latin typeface="Arial" panose="020B0604020202020204" pitchFamily="34" charset="0"/>
                <a:cs typeface="Arial" panose="020B0604020202020204" pitchFamily="34" charset="0"/>
              </a:rPr>
              <a:t>many students </a:t>
            </a:r>
            <a:r>
              <a:rPr lang="en-US" sz="2200" dirty="0">
                <a:latin typeface="Arial" panose="020B0604020202020204" pitchFamily="34" charset="0"/>
                <a:cs typeface="Arial" panose="020B0604020202020204" pitchFamily="34" charset="0"/>
              </a:rPr>
              <a:t>were </a:t>
            </a:r>
            <a:r>
              <a:rPr lang="en-US" sz="2200" dirty="0" smtClean="0">
                <a:latin typeface="Arial" panose="020B0604020202020204" pitchFamily="34" charset="0"/>
                <a:cs typeface="Arial" panose="020B0604020202020204" pitchFamily="34" charset="0"/>
              </a:rPr>
              <a:t>surveyed?</a:t>
            </a:r>
          </a:p>
          <a:p>
            <a:pPr marL="342900" indent="-342900">
              <a:buClr>
                <a:srgbClr val="C00000"/>
              </a:buClr>
              <a:buFont typeface="+mj-lt"/>
              <a:buAutoNum type="alphaLcPeriod"/>
              <a:tabLst>
                <a:tab pos="3028950"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modal favourite weekday?</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915816" y="1208518"/>
            <a:ext cx="2588096" cy="2727993"/>
          </a:xfrm>
          <a:prstGeom prst="rect">
            <a:avLst/>
          </a:prstGeom>
        </p:spPr>
      </p:pic>
      <p:sp>
        <p:nvSpPr>
          <p:cNvPr id="7" name="Rectangle 6"/>
          <p:cNvSpPr/>
          <p:nvPr/>
        </p:nvSpPr>
        <p:spPr>
          <a:xfrm flipH="1">
            <a:off x="277538" y="5617176"/>
            <a:ext cx="5204539" cy="90816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Q8a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Measure the angle in the pie </a:t>
            </a:r>
            <a:r>
              <a:rPr lang="en-US" sz="2400" dirty="0" smtClean="0">
                <a:solidFill>
                  <a:schemeClr val="tx1"/>
                </a:solidFill>
                <a:latin typeface="Arial" panose="020B0604020202020204" pitchFamily="34" charset="0"/>
                <a:cs typeface="Arial" panose="020B0604020202020204" pitchFamily="34" charset="0"/>
              </a:rPr>
              <a:t>chart for </a:t>
            </a:r>
            <a:r>
              <a:rPr lang="en-US" sz="2400" dirty="0">
                <a:solidFill>
                  <a:schemeClr val="tx1"/>
                </a:solidFill>
                <a:latin typeface="Arial" panose="020B0604020202020204" pitchFamily="34" charset="0"/>
                <a:cs typeface="Arial" panose="020B0604020202020204" pitchFamily="34" charset="0"/>
              </a:rPr>
              <a:t>Wednesday.</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3895058768"/>
      </p:ext>
    </p:extLst>
  </p:cSld>
  <p:clrMapOvr>
    <a:masterClrMapping/>
  </p:clrMapOvr>
  <p:transition advClick="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200" dirty="0" smtClean="0"/>
              <a:t>3.6 – Graphs, Tables &amp; Charts – Pie Charts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22</a:t>
            </a:r>
            <a:endParaRPr lang="en-GB" sz="1400" b="1" dirty="0">
              <a:latin typeface="Calibri" panose="020F0502020204030204" pitchFamily="34" charset="0"/>
            </a:endParaRPr>
          </a:p>
        </p:txBody>
      </p:sp>
      <p:sp>
        <p:nvSpPr>
          <p:cNvPr id="2" name="Rectangle 1"/>
          <p:cNvSpPr/>
          <p:nvPr/>
        </p:nvSpPr>
        <p:spPr>
          <a:xfrm>
            <a:off x="247328" y="1229851"/>
            <a:ext cx="5256584" cy="5355312"/>
          </a:xfrm>
          <a:prstGeom prst="rect">
            <a:avLst/>
          </a:prstGeom>
        </p:spPr>
        <p:txBody>
          <a:bodyPr wrap="square">
            <a:spAutoFit/>
          </a:bodyPr>
          <a:lstStyle/>
          <a:p>
            <a:pPr marL="457200" indent="-457200">
              <a:buClr>
                <a:srgbClr val="C00000"/>
              </a:buClr>
              <a:buFont typeface="+mj-lt"/>
              <a:buAutoNum type="arabicPeriod" startAt="9"/>
              <a:tabLst>
                <a:tab pos="3028950" algn="l"/>
              </a:tabLst>
            </a:pPr>
            <a:r>
              <a:rPr lang="en-US" sz="3600" dirty="0">
                <a:latin typeface="Arial" panose="020B0604020202020204" pitchFamily="34" charset="0"/>
                <a:cs typeface="Arial" panose="020B0604020202020204" pitchFamily="34" charset="0"/>
              </a:rPr>
              <a:t>The owner of a car wash records the </a:t>
            </a:r>
            <a:r>
              <a:rPr lang="en-US" sz="3600" dirty="0" smtClean="0">
                <a:latin typeface="Arial" panose="020B0604020202020204" pitchFamily="34" charset="0"/>
                <a:cs typeface="Arial" panose="020B0604020202020204" pitchFamily="34" charset="0"/>
              </a:rPr>
              <a:t>number of </a:t>
            </a:r>
            <a:r>
              <a:rPr lang="en-US" sz="3600" dirty="0">
                <a:latin typeface="Arial" panose="020B0604020202020204" pitchFamily="34" charset="0"/>
                <a:cs typeface="Arial" panose="020B0604020202020204" pitchFamily="34" charset="0"/>
              </a:rPr>
              <a:t>cars washed on three days</a:t>
            </a:r>
            <a:r>
              <a:rPr lang="en-US" sz="3600" dirty="0" smtClean="0">
                <a:latin typeface="Arial" panose="020B0604020202020204" pitchFamily="34" charset="0"/>
                <a:cs typeface="Arial" panose="020B0604020202020204" pitchFamily="34" charset="0"/>
              </a:rPr>
              <a:t>.</a:t>
            </a:r>
            <a:br>
              <a:rPr lang="en-US" sz="3600" dirty="0" smtClean="0">
                <a:latin typeface="Arial" panose="020B0604020202020204" pitchFamily="34" charset="0"/>
                <a:cs typeface="Arial" panose="020B0604020202020204" pitchFamily="34" charset="0"/>
              </a:rPr>
            </a:br>
            <a:r>
              <a:rPr lang="en-US" sz="5400" dirty="0" smtClean="0">
                <a:latin typeface="Arial" panose="020B0604020202020204" pitchFamily="34" charset="0"/>
                <a:cs typeface="Arial" panose="020B0604020202020204" pitchFamily="34" charset="0"/>
              </a:rPr>
              <a:t/>
            </a:r>
            <a:br>
              <a:rPr lang="en-US" sz="5400" dirty="0" smtClean="0">
                <a:latin typeface="Arial" panose="020B0604020202020204" pitchFamily="34" charset="0"/>
                <a:cs typeface="Arial" panose="020B0604020202020204" pitchFamily="34" charset="0"/>
              </a:rPr>
            </a:br>
            <a:endParaRPr lang="en-US" sz="36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3028950" algn="l"/>
              </a:tabLst>
            </a:pPr>
            <a:r>
              <a:rPr lang="en-US" sz="3600" dirty="0" smtClean="0">
                <a:latin typeface="Arial" panose="020B0604020202020204" pitchFamily="34" charset="0"/>
                <a:cs typeface="Arial" panose="020B0604020202020204" pitchFamily="34" charset="0"/>
              </a:rPr>
              <a:t>Draw a bar chart for the data,</a:t>
            </a:r>
          </a:p>
          <a:p>
            <a:pPr marL="457200" indent="-457200">
              <a:buClr>
                <a:srgbClr val="C00000"/>
              </a:buClr>
              <a:buFont typeface="+mj-lt"/>
              <a:buAutoNum type="alphaLcPeriod"/>
              <a:tabLst>
                <a:tab pos="3028950" algn="l"/>
              </a:tabLst>
            </a:pPr>
            <a:r>
              <a:rPr lang="en-US" sz="3600" dirty="0" smtClean="0">
                <a:latin typeface="Arial" panose="020B0604020202020204" pitchFamily="34" charset="0"/>
                <a:cs typeface="Arial" panose="020B0604020202020204" pitchFamily="34" charset="0"/>
              </a:rPr>
              <a:t>Now </a:t>
            </a:r>
            <a:r>
              <a:rPr lang="en-US" sz="3600" dirty="0">
                <a:latin typeface="Arial" panose="020B0604020202020204" pitchFamily="34" charset="0"/>
                <a:cs typeface="Arial" panose="020B0604020202020204" pitchFamily="34" charset="0"/>
              </a:rPr>
              <a:t>draw a pie </a:t>
            </a:r>
            <a:r>
              <a:rPr lang="en-US" sz="3600" dirty="0" smtClean="0">
                <a:latin typeface="Arial" panose="020B0604020202020204" pitchFamily="34" charset="0"/>
                <a:cs typeface="Arial" panose="020B0604020202020204" pitchFamily="34" charset="0"/>
              </a:rPr>
              <a:t>chart</a:t>
            </a:r>
            <a:r>
              <a:rPr lang="en-US" sz="3600" dirty="0">
                <a:latin typeface="Arial" panose="020B0604020202020204" pitchFamily="34" charset="0"/>
                <a:cs typeface="Arial" panose="020B0604020202020204" pitchFamily="34" charset="0"/>
              </a:rPr>
              <a:t>.</a:t>
            </a:r>
          </a:p>
        </p:txBody>
      </p:sp>
      <p:graphicFrame>
        <p:nvGraphicFramePr>
          <p:cNvPr id="8" name="Table 7"/>
          <p:cNvGraphicFramePr>
            <a:graphicFrameLocks noGrp="1"/>
          </p:cNvGraphicFramePr>
          <p:nvPr>
            <p:extLst>
              <p:ext uri="{D42A27DB-BD31-4B8C-83A1-F6EECF244321}">
                <p14:modId xmlns:p14="http://schemas.microsoft.com/office/powerpoint/2010/main" val="1014365416"/>
              </p:ext>
            </p:extLst>
          </p:nvPr>
        </p:nvGraphicFramePr>
        <p:xfrm>
          <a:off x="251520" y="3573016"/>
          <a:ext cx="5254454" cy="1193697"/>
        </p:xfrm>
        <a:graphic>
          <a:graphicData uri="http://schemas.openxmlformats.org/drawingml/2006/table">
            <a:tbl>
              <a:tblPr firstRow="1" bandRow="1">
                <a:tableStyleId>{5940675A-B579-460E-94D1-54222C63F5DA}</a:tableStyleId>
              </a:tblPr>
              <a:tblGrid>
                <a:gridCol w="1195052"/>
                <a:gridCol w="1251750"/>
                <a:gridCol w="1218057"/>
                <a:gridCol w="1589595"/>
              </a:tblGrid>
              <a:tr h="492657">
                <a:tc>
                  <a:txBody>
                    <a:bodyPr/>
                    <a:lstStyle/>
                    <a:p>
                      <a:r>
                        <a:rPr lang="en-US" sz="2000" b="1" dirty="0" smtClean="0">
                          <a:latin typeface="Arial" panose="020B0604020202020204" pitchFamily="34" charset="0"/>
                          <a:cs typeface="Arial" panose="020B0604020202020204" pitchFamily="34" charset="0"/>
                        </a:rPr>
                        <a:t>Day</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Monday</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smtClean="0">
                          <a:latin typeface="Arial" panose="020B0604020202020204" pitchFamily="34" charset="0"/>
                          <a:cs typeface="Arial" panose="020B0604020202020204" pitchFamily="34" charset="0"/>
                        </a:rPr>
                        <a:t>Tuesday</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Wednesday</a:t>
                      </a:r>
                      <a:endParaRPr lang="en-US" sz="2000" dirty="0">
                        <a:latin typeface="Arial" panose="020B0604020202020204" pitchFamily="34" charset="0"/>
                        <a:cs typeface="Arial" panose="020B0604020202020204" pitchFamily="34" charset="0"/>
                      </a:endParaRPr>
                    </a:p>
                  </a:txBody>
                  <a:tcPr/>
                </a:tc>
              </a:tr>
              <a:tr h="600080">
                <a:tc>
                  <a:txBody>
                    <a:bodyPr/>
                    <a:lstStyle/>
                    <a:p>
                      <a:r>
                        <a:rPr lang="en-US" sz="2000" b="1" dirty="0" smtClean="0">
                          <a:latin typeface="Arial" panose="020B0604020202020204" pitchFamily="34" charset="0"/>
                          <a:cs typeface="Arial" panose="020B0604020202020204" pitchFamily="34" charset="0"/>
                        </a:rPr>
                        <a:t>Number of Cars</a:t>
                      </a:r>
                      <a:endParaRPr lang="en-US" sz="20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17</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13069431"/>
      </p:ext>
    </p:extLst>
  </p:cSld>
  <p:clrMapOvr>
    <a:masterClrMapping/>
  </p:clrMapOvr>
  <p:transition advClick="0"/>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3.7 – Graphs, Tables &amp; Charts – Scatter Graphs</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22</a:t>
            </a:r>
            <a:endParaRPr lang="en-GB" sz="1400" b="1" dirty="0">
              <a:latin typeface="Calibri" panose="020F0502020204030204" pitchFamily="34" charset="0"/>
            </a:endParaRPr>
          </a:p>
        </p:txBody>
      </p:sp>
      <p:sp>
        <p:nvSpPr>
          <p:cNvPr id="2" name="Rectangle 1"/>
          <p:cNvSpPr/>
          <p:nvPr/>
        </p:nvSpPr>
        <p:spPr>
          <a:xfrm>
            <a:off x="247328" y="1229851"/>
            <a:ext cx="5256584" cy="5478423"/>
          </a:xfrm>
          <a:prstGeom prst="rect">
            <a:avLst/>
          </a:prstGeom>
        </p:spPr>
        <p:txBody>
          <a:bodyPr wrap="square">
            <a:spAutoFit/>
          </a:bodyPr>
          <a:lstStyle/>
          <a:p>
            <a:pPr marL="400050" indent="-400050">
              <a:buClr>
                <a:srgbClr val="C00000"/>
              </a:buClr>
              <a:buFont typeface="+mj-lt"/>
              <a:buAutoNum type="arabicPeriod"/>
              <a:tabLst>
                <a:tab pos="3028950" algn="l"/>
              </a:tabLst>
            </a:pPr>
            <a:r>
              <a:rPr lang="en-US" sz="2500" dirty="0">
                <a:latin typeface="Arial" panose="020B0604020202020204" pitchFamily="34" charset="0"/>
                <a:cs typeface="Arial" panose="020B0604020202020204" pitchFamily="34" charset="0"/>
              </a:rPr>
              <a:t>The age, in years, of some students and </a:t>
            </a:r>
            <a:r>
              <a:rPr lang="en-US" sz="2500" dirty="0" smtClean="0">
                <a:latin typeface="Arial" panose="020B0604020202020204" pitchFamily="34" charset="0"/>
                <a:cs typeface="Arial" panose="020B0604020202020204" pitchFamily="34" charset="0"/>
              </a:rPr>
              <a:t>the time </a:t>
            </a:r>
            <a:r>
              <a:rPr lang="en-US" sz="2500" dirty="0">
                <a:latin typeface="Arial" panose="020B0604020202020204" pitchFamily="34" charset="0"/>
                <a:cs typeface="Arial" panose="020B0604020202020204" pitchFamily="34" charset="0"/>
              </a:rPr>
              <a:t>they took to run 100 m, in </a:t>
            </a:r>
            <a:r>
              <a:rPr lang="en-US" sz="2500" dirty="0" smtClean="0">
                <a:latin typeface="Arial" panose="020B0604020202020204" pitchFamily="34" charset="0"/>
                <a:cs typeface="Arial" panose="020B0604020202020204" pitchFamily="34" charset="0"/>
              </a:rPr>
              <a:t>seconds, was </a:t>
            </a:r>
            <a:r>
              <a:rPr lang="en-US" sz="2500" dirty="0">
                <a:latin typeface="Arial" panose="020B0604020202020204" pitchFamily="34" charset="0"/>
                <a:cs typeface="Arial" panose="020B0604020202020204" pitchFamily="34" charset="0"/>
              </a:rPr>
              <a:t>recorded</a:t>
            </a:r>
            <a:r>
              <a:rPr lang="en-US" sz="2500" dirty="0" smtClean="0">
                <a:latin typeface="Arial" panose="020B0604020202020204" pitchFamily="34" charset="0"/>
                <a:cs typeface="Arial" panose="020B0604020202020204" pitchFamily="34" charset="0"/>
              </a:rPr>
              <a:t>.</a:t>
            </a:r>
          </a:p>
          <a:p>
            <a:pPr>
              <a:buClr>
                <a:srgbClr val="C00000"/>
              </a:buClr>
              <a:tabLst>
                <a:tab pos="3028950" algn="l"/>
              </a:tabLst>
            </a:pP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endParaRPr lang="en-US" sz="2500" dirty="0" smtClean="0">
              <a:latin typeface="Arial" panose="020B0604020202020204" pitchFamily="34" charset="0"/>
              <a:cs typeface="Arial" panose="020B0604020202020204" pitchFamily="34" charset="0"/>
            </a:endParaRPr>
          </a:p>
          <a:p>
            <a:pPr>
              <a:buClr>
                <a:srgbClr val="C00000"/>
              </a:buClr>
              <a:tabLst>
                <a:tab pos="3028950" algn="l"/>
              </a:tabLst>
            </a:pPr>
            <a:endParaRPr lang="en-US" sz="2500" dirty="0">
              <a:latin typeface="Arial" panose="020B0604020202020204" pitchFamily="34" charset="0"/>
              <a:cs typeface="Arial" panose="020B0604020202020204" pitchFamily="34" charset="0"/>
            </a:endParaRPr>
          </a:p>
          <a:p>
            <a:pPr marL="400050" indent="-400050">
              <a:buClr>
                <a:srgbClr val="C00000"/>
              </a:buClr>
              <a:buFont typeface="+mj-lt"/>
              <a:buAutoNum type="arabicPeriod"/>
              <a:tabLst>
                <a:tab pos="3028950" algn="l"/>
              </a:tabLst>
            </a:pPr>
            <a:endParaRPr lang="en-US" sz="25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Draw </a:t>
            </a:r>
            <a:r>
              <a:rPr lang="en-US" sz="2500" dirty="0">
                <a:latin typeface="Arial" panose="020B0604020202020204" pitchFamily="34" charset="0"/>
                <a:cs typeface="Arial" panose="020B0604020202020204" pitchFamily="34" charset="0"/>
              </a:rPr>
              <a:t>a scatter graph to display the data,</a:t>
            </a:r>
          </a:p>
          <a:p>
            <a:pPr marL="400050" indent="-40005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Copy </a:t>
            </a:r>
            <a:r>
              <a:rPr lang="en-US" sz="2500" dirty="0">
                <a:latin typeface="Arial" panose="020B0604020202020204" pitchFamily="34" charset="0"/>
                <a:cs typeface="Arial" panose="020B0604020202020204" pitchFamily="34" charset="0"/>
              </a:rPr>
              <a:t>and complete the </a:t>
            </a:r>
            <a:r>
              <a:rPr lang="en-US" sz="2500" dirty="0" smtClean="0">
                <a:latin typeface="Arial" panose="020B0604020202020204" pitchFamily="34" charset="0"/>
                <a:cs typeface="Arial" panose="020B0604020202020204" pitchFamily="34" charset="0"/>
              </a:rPr>
              <a:t>sentence.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As </a:t>
            </a:r>
            <a:r>
              <a:rPr lang="en-US" sz="2500" dirty="0">
                <a:latin typeface="Arial" panose="020B0604020202020204" pitchFamily="34" charset="0"/>
                <a:cs typeface="Arial" panose="020B0604020202020204" pitchFamily="34" charset="0"/>
              </a:rPr>
              <a:t>age increases, the time taken to </a:t>
            </a:r>
            <a:r>
              <a:rPr lang="en-US" sz="2500" dirty="0" smtClean="0">
                <a:latin typeface="Arial" panose="020B0604020202020204" pitchFamily="34" charset="0"/>
                <a:cs typeface="Arial" panose="020B0604020202020204" pitchFamily="34" charset="0"/>
              </a:rPr>
              <a:t>run 100 m ..............................</a:t>
            </a:r>
            <a:endParaRPr lang="en-US" sz="25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67419162"/>
              </p:ext>
            </p:extLst>
          </p:nvPr>
        </p:nvGraphicFramePr>
        <p:xfrm>
          <a:off x="251521" y="2900536"/>
          <a:ext cx="5252391" cy="1392560"/>
        </p:xfrm>
        <a:graphic>
          <a:graphicData uri="http://schemas.openxmlformats.org/drawingml/2006/table">
            <a:tbl>
              <a:tblPr firstRow="1" bandRow="1">
                <a:tableStyleId>{5940675A-B579-460E-94D1-54222C63F5DA}</a:tableStyleId>
              </a:tblPr>
              <a:tblGrid>
                <a:gridCol w="1371453"/>
                <a:gridCol w="550279"/>
                <a:gridCol w="535467"/>
                <a:gridCol w="698798"/>
                <a:gridCol w="698798"/>
                <a:gridCol w="674766"/>
                <a:gridCol w="722830"/>
              </a:tblGrid>
              <a:tr h="492657">
                <a:tc>
                  <a:txBody>
                    <a:bodyPr/>
                    <a:lstStyle/>
                    <a:p>
                      <a:r>
                        <a:rPr lang="en-US" sz="2300" b="1" dirty="0" smtClean="0">
                          <a:latin typeface="Arial" panose="020B0604020202020204" pitchFamily="34" charset="0"/>
                          <a:cs typeface="Arial" panose="020B0604020202020204" pitchFamily="34" charset="0"/>
                        </a:rPr>
                        <a:t>Age (years)</a:t>
                      </a:r>
                      <a:endParaRPr lang="en-US" sz="23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300" dirty="0" smtClean="0">
                          <a:latin typeface="Arial" panose="020B0604020202020204" pitchFamily="34" charset="0"/>
                          <a:cs typeface="Arial" panose="020B0604020202020204" pitchFamily="34" charset="0"/>
                        </a:rPr>
                        <a:t>12</a:t>
                      </a:r>
                      <a:endParaRPr lang="en-US" sz="23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300" dirty="0" smtClean="0">
                          <a:latin typeface="Arial" panose="020B0604020202020204" pitchFamily="34" charset="0"/>
                          <a:cs typeface="Arial" panose="020B0604020202020204" pitchFamily="34" charset="0"/>
                        </a:rPr>
                        <a:t>14</a:t>
                      </a:r>
                      <a:endParaRPr lang="en-US" sz="2300" dirty="0">
                        <a:latin typeface="Arial" panose="020B0604020202020204" pitchFamily="34" charset="0"/>
                        <a:cs typeface="Arial" panose="020B0604020202020204" pitchFamily="34" charset="0"/>
                      </a:endParaRPr>
                    </a:p>
                  </a:txBody>
                  <a:tcPr/>
                </a:tc>
                <a:tc>
                  <a:txBody>
                    <a:bodyPr/>
                    <a:lstStyle/>
                    <a:p>
                      <a:pPr algn="ctr"/>
                      <a:r>
                        <a:rPr lang="en-US" sz="2300" dirty="0" smtClean="0">
                          <a:latin typeface="Arial" panose="020B0604020202020204" pitchFamily="34" charset="0"/>
                          <a:cs typeface="Arial" panose="020B0604020202020204" pitchFamily="34" charset="0"/>
                        </a:rPr>
                        <a:t>14</a:t>
                      </a:r>
                      <a:endParaRPr lang="en-US" sz="2300" dirty="0">
                        <a:latin typeface="Arial" panose="020B0604020202020204" pitchFamily="34" charset="0"/>
                        <a:cs typeface="Arial" panose="020B0604020202020204" pitchFamily="34" charset="0"/>
                      </a:endParaRPr>
                    </a:p>
                  </a:txBody>
                  <a:tcPr/>
                </a:tc>
                <a:tc>
                  <a:txBody>
                    <a:bodyPr/>
                    <a:lstStyle/>
                    <a:p>
                      <a:pPr algn="ctr"/>
                      <a:r>
                        <a:rPr lang="en-US" sz="2300" dirty="0" smtClean="0">
                          <a:latin typeface="Arial" panose="020B0604020202020204" pitchFamily="34" charset="0"/>
                          <a:cs typeface="Arial" panose="020B0604020202020204" pitchFamily="34" charset="0"/>
                        </a:rPr>
                        <a:t>15</a:t>
                      </a:r>
                      <a:endParaRPr lang="en-US" sz="2300" dirty="0">
                        <a:latin typeface="Arial" panose="020B0604020202020204" pitchFamily="34" charset="0"/>
                        <a:cs typeface="Arial" panose="020B0604020202020204" pitchFamily="34" charset="0"/>
                      </a:endParaRPr>
                    </a:p>
                  </a:txBody>
                  <a:tcPr/>
                </a:tc>
                <a:tc>
                  <a:txBody>
                    <a:bodyPr/>
                    <a:lstStyle/>
                    <a:p>
                      <a:pPr algn="ctr"/>
                      <a:r>
                        <a:rPr lang="en-US" sz="2300" dirty="0" smtClean="0">
                          <a:latin typeface="Arial" panose="020B0604020202020204" pitchFamily="34" charset="0"/>
                          <a:cs typeface="Arial" panose="020B0604020202020204" pitchFamily="34" charset="0"/>
                        </a:rPr>
                        <a:t>16</a:t>
                      </a:r>
                      <a:endParaRPr lang="en-US" sz="2300" dirty="0">
                        <a:latin typeface="Arial" panose="020B0604020202020204" pitchFamily="34" charset="0"/>
                        <a:cs typeface="Arial" panose="020B0604020202020204" pitchFamily="34" charset="0"/>
                      </a:endParaRPr>
                    </a:p>
                  </a:txBody>
                  <a:tcPr/>
                </a:tc>
                <a:tc>
                  <a:txBody>
                    <a:bodyPr/>
                    <a:lstStyle/>
                    <a:p>
                      <a:pPr algn="ctr"/>
                      <a:r>
                        <a:rPr lang="en-US" sz="2300" dirty="0" smtClean="0">
                          <a:latin typeface="Arial" panose="020B0604020202020204" pitchFamily="34" charset="0"/>
                          <a:cs typeface="Arial" panose="020B0604020202020204" pitchFamily="34" charset="0"/>
                        </a:rPr>
                        <a:t>13</a:t>
                      </a:r>
                      <a:endParaRPr lang="en-US" sz="2300" dirty="0">
                        <a:latin typeface="Arial" panose="020B0604020202020204" pitchFamily="34" charset="0"/>
                        <a:cs typeface="Arial" panose="020B0604020202020204" pitchFamily="34" charset="0"/>
                      </a:endParaRPr>
                    </a:p>
                  </a:txBody>
                  <a:tcPr/>
                </a:tc>
              </a:tr>
              <a:tr h="600080">
                <a:tc>
                  <a:txBody>
                    <a:bodyPr/>
                    <a:lstStyle/>
                    <a:p>
                      <a:r>
                        <a:rPr lang="en-US" sz="2300" b="1" dirty="0" smtClean="0">
                          <a:latin typeface="Arial" panose="020B0604020202020204" pitchFamily="34" charset="0"/>
                          <a:cs typeface="Arial" panose="020B0604020202020204" pitchFamily="34" charset="0"/>
                        </a:rPr>
                        <a:t>Time (s)</a:t>
                      </a:r>
                      <a:endParaRPr lang="en-US" sz="23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300" dirty="0" smtClean="0">
                          <a:latin typeface="Arial" panose="020B0604020202020204" pitchFamily="34" charset="0"/>
                          <a:cs typeface="Arial" panose="020B0604020202020204" pitchFamily="34" charset="0"/>
                        </a:rPr>
                        <a:t>20</a:t>
                      </a:r>
                      <a:endParaRPr lang="en-US" sz="2300" dirty="0">
                        <a:latin typeface="Arial" panose="020B0604020202020204" pitchFamily="34" charset="0"/>
                        <a:cs typeface="Arial" panose="020B0604020202020204" pitchFamily="34" charset="0"/>
                      </a:endParaRPr>
                    </a:p>
                  </a:txBody>
                  <a:tcPr/>
                </a:tc>
                <a:tc>
                  <a:txBody>
                    <a:bodyPr/>
                    <a:lstStyle/>
                    <a:p>
                      <a:pPr algn="ctr"/>
                      <a:r>
                        <a:rPr lang="en-US" sz="2300" dirty="0" smtClean="0">
                          <a:latin typeface="Arial" panose="020B0604020202020204" pitchFamily="34" charset="0"/>
                          <a:cs typeface="Arial" panose="020B0604020202020204" pitchFamily="34" charset="0"/>
                        </a:rPr>
                        <a:t>16</a:t>
                      </a:r>
                      <a:endParaRPr lang="en-US" sz="2300" dirty="0">
                        <a:latin typeface="Arial" panose="020B0604020202020204" pitchFamily="34" charset="0"/>
                        <a:cs typeface="Arial" panose="020B0604020202020204" pitchFamily="34" charset="0"/>
                      </a:endParaRPr>
                    </a:p>
                  </a:txBody>
                  <a:tcPr/>
                </a:tc>
                <a:tc>
                  <a:txBody>
                    <a:bodyPr/>
                    <a:lstStyle/>
                    <a:p>
                      <a:pPr algn="ctr"/>
                      <a:r>
                        <a:rPr lang="en-US" sz="2300" dirty="0" smtClean="0">
                          <a:latin typeface="Arial" panose="020B0604020202020204" pitchFamily="34" charset="0"/>
                          <a:cs typeface="Arial" panose="020B0604020202020204" pitchFamily="34" charset="0"/>
                        </a:rPr>
                        <a:t>15</a:t>
                      </a:r>
                      <a:endParaRPr lang="en-US" sz="2300" dirty="0">
                        <a:latin typeface="Arial" panose="020B0604020202020204" pitchFamily="34" charset="0"/>
                        <a:cs typeface="Arial" panose="020B0604020202020204" pitchFamily="34" charset="0"/>
                      </a:endParaRPr>
                    </a:p>
                  </a:txBody>
                  <a:tcPr/>
                </a:tc>
                <a:tc>
                  <a:txBody>
                    <a:bodyPr/>
                    <a:lstStyle/>
                    <a:p>
                      <a:pPr algn="ctr"/>
                      <a:r>
                        <a:rPr lang="en-US" sz="2300" dirty="0" smtClean="0">
                          <a:latin typeface="Arial" panose="020B0604020202020204" pitchFamily="34" charset="0"/>
                          <a:cs typeface="Arial" panose="020B0604020202020204" pitchFamily="34" charset="0"/>
                        </a:rPr>
                        <a:t>15</a:t>
                      </a:r>
                      <a:endParaRPr lang="en-US" sz="2300" dirty="0">
                        <a:latin typeface="Arial" panose="020B0604020202020204" pitchFamily="34" charset="0"/>
                        <a:cs typeface="Arial" panose="020B0604020202020204" pitchFamily="34" charset="0"/>
                      </a:endParaRPr>
                    </a:p>
                  </a:txBody>
                  <a:tcPr/>
                </a:tc>
                <a:tc>
                  <a:txBody>
                    <a:bodyPr/>
                    <a:lstStyle/>
                    <a:p>
                      <a:pPr algn="ctr"/>
                      <a:r>
                        <a:rPr lang="en-US" sz="2300" dirty="0" smtClean="0">
                          <a:latin typeface="Arial" panose="020B0604020202020204" pitchFamily="34" charset="0"/>
                          <a:cs typeface="Arial" panose="020B0604020202020204" pitchFamily="34" charset="0"/>
                        </a:rPr>
                        <a:t>13</a:t>
                      </a:r>
                      <a:endParaRPr lang="en-US" sz="2300" dirty="0">
                        <a:latin typeface="Arial" panose="020B0604020202020204" pitchFamily="34" charset="0"/>
                        <a:cs typeface="Arial" panose="020B0604020202020204" pitchFamily="34" charset="0"/>
                      </a:endParaRPr>
                    </a:p>
                  </a:txBody>
                  <a:tcPr/>
                </a:tc>
                <a:tc>
                  <a:txBody>
                    <a:bodyPr/>
                    <a:lstStyle/>
                    <a:p>
                      <a:pPr algn="ctr"/>
                      <a:r>
                        <a:rPr lang="en-US" sz="2300" dirty="0" smtClean="0">
                          <a:latin typeface="Arial" panose="020B0604020202020204" pitchFamily="34" charset="0"/>
                          <a:cs typeface="Arial" panose="020B0604020202020204" pitchFamily="34" charset="0"/>
                        </a:rPr>
                        <a:t>17</a:t>
                      </a:r>
                      <a:endParaRPr lang="en-US" sz="2300" dirty="0">
                        <a:latin typeface="Arial" panose="020B0604020202020204" pitchFamily="34" charset="0"/>
                        <a:cs typeface="Arial" panose="020B0604020202020204" pitchFamily="34" charset="0"/>
                      </a:endParaRPr>
                    </a:p>
                  </a:txBody>
                  <a:tcPr/>
                </a:tc>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734580471"/>
      </p:ext>
    </p:extLst>
  </p:cSld>
  <p:clrMapOvr>
    <a:masterClrMapping/>
  </p:clrMapOvr>
  <p:transition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3.7 – Graphs, Tables &amp; Charts – Scatter Graphs</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22</a:t>
            </a:r>
            <a:endParaRPr lang="en-GB" sz="1400" b="1" dirty="0">
              <a:latin typeface="Calibri" panose="020F0502020204030204" pitchFamily="34" charset="0"/>
            </a:endParaRPr>
          </a:p>
        </p:txBody>
      </p:sp>
      <p:sp>
        <p:nvSpPr>
          <p:cNvPr id="2" name="Rectangle 1"/>
          <p:cNvSpPr/>
          <p:nvPr/>
        </p:nvSpPr>
        <p:spPr>
          <a:xfrm>
            <a:off x="247328" y="1229851"/>
            <a:ext cx="5256584" cy="5401479"/>
          </a:xfrm>
          <a:prstGeom prst="rect">
            <a:avLst/>
          </a:prstGeom>
        </p:spPr>
        <p:txBody>
          <a:bodyPr wrap="square">
            <a:spAutoFit/>
          </a:bodyPr>
          <a:lstStyle/>
          <a:p>
            <a:pPr marL="457200" indent="-457200">
              <a:buClr>
                <a:srgbClr val="C00000"/>
              </a:buClr>
              <a:buFont typeface="+mj-lt"/>
              <a:buAutoNum type="arabicPeriod" startAt="2"/>
              <a:tabLst>
                <a:tab pos="3028950" algn="l"/>
              </a:tabLst>
            </a:pPr>
            <a:r>
              <a:rPr lang="en-US" sz="2300" dirty="0" smtClean="0">
                <a:latin typeface="Arial" panose="020B0604020202020204" pitchFamily="34" charset="0"/>
                <a:cs typeface="Arial" panose="020B0604020202020204" pitchFamily="34" charset="0"/>
              </a:rPr>
              <a:t>Dr. </a:t>
            </a:r>
            <a:r>
              <a:rPr lang="en-US" sz="2300" dirty="0">
                <a:latin typeface="Arial" panose="020B0604020202020204" pitchFamily="34" charset="0"/>
                <a:cs typeface="Arial" panose="020B0604020202020204" pitchFamily="34" charset="0"/>
              </a:rPr>
              <a:t>Swan recorded the ages of nine </a:t>
            </a:r>
            <a:r>
              <a:rPr lang="en-US" sz="2300" dirty="0" smtClean="0">
                <a:latin typeface="Arial" panose="020B0604020202020204" pitchFamily="34" charset="0"/>
                <a:cs typeface="Arial" panose="020B0604020202020204" pitchFamily="34" charset="0"/>
              </a:rPr>
              <a:t>patients and </a:t>
            </a:r>
            <a:r>
              <a:rPr lang="en-US" sz="2300" dirty="0">
                <a:latin typeface="Arial" panose="020B0604020202020204" pitchFamily="34" charset="0"/>
                <a:cs typeface="Arial" panose="020B0604020202020204" pitchFamily="34" charset="0"/>
              </a:rPr>
              <a:t>the number of times they had visited </a:t>
            </a:r>
            <a:r>
              <a:rPr lang="en-US" sz="2300" dirty="0" smtClean="0">
                <a:latin typeface="Arial" panose="020B0604020202020204" pitchFamily="34" charset="0"/>
                <a:cs typeface="Arial" panose="020B0604020202020204" pitchFamily="34" charset="0"/>
              </a:rPr>
              <a:t>him in </a:t>
            </a:r>
            <a:r>
              <a:rPr lang="en-US" sz="2300" dirty="0">
                <a:latin typeface="Arial" panose="020B0604020202020204" pitchFamily="34" charset="0"/>
                <a:cs typeface="Arial" panose="020B0604020202020204" pitchFamily="34" charset="0"/>
              </a:rPr>
              <a:t>the last year</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3028950" algn="l"/>
              </a:tabLst>
            </a:pPr>
            <a:r>
              <a:rPr lang="en-US" sz="2300" dirty="0">
                <a:latin typeface="Arial" panose="020B0604020202020204" pitchFamily="34" charset="0"/>
                <a:cs typeface="Arial" panose="020B0604020202020204" pitchFamily="34" charset="0"/>
              </a:rPr>
              <a:t>Draw a scatter graph to display the </a:t>
            </a:r>
            <a:r>
              <a:rPr lang="en-US" sz="2300" dirty="0" smtClean="0">
                <a:latin typeface="Arial" panose="020B0604020202020204" pitchFamily="34" charset="0"/>
                <a:cs typeface="Arial" panose="020B0604020202020204" pitchFamily="34" charset="0"/>
              </a:rPr>
              <a:t>data,</a:t>
            </a:r>
          </a:p>
          <a:p>
            <a:pPr marL="457200" indent="-457200">
              <a:buClr>
                <a:srgbClr val="C00000"/>
              </a:buClr>
              <a:buFont typeface="+mj-lt"/>
              <a:buAutoNum type="alphaLcPeriod"/>
              <a:tabLst>
                <a:tab pos="3028950" algn="l"/>
              </a:tabLst>
            </a:pPr>
            <a:r>
              <a:rPr lang="en-US" sz="2300" dirty="0" smtClean="0">
                <a:latin typeface="Arial" panose="020B0604020202020204" pitchFamily="34" charset="0"/>
                <a:cs typeface="Arial" panose="020B0604020202020204" pitchFamily="34" charset="0"/>
              </a:rPr>
              <a:t>Copy </a:t>
            </a:r>
            <a:r>
              <a:rPr lang="en-US" sz="2300" dirty="0">
                <a:latin typeface="Arial" panose="020B0604020202020204" pitchFamily="34" charset="0"/>
                <a:cs typeface="Arial" panose="020B0604020202020204" pitchFamily="34" charset="0"/>
              </a:rPr>
              <a:t>and complete the </a:t>
            </a:r>
            <a:r>
              <a:rPr lang="en-US" sz="2300" dirty="0" smtClean="0">
                <a:latin typeface="Arial" panose="020B0604020202020204" pitchFamily="34" charset="0"/>
                <a:cs typeface="Arial" panose="020B0604020202020204" pitchFamily="34" charset="0"/>
              </a:rPr>
              <a:t>sentence.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As </a:t>
            </a:r>
            <a:r>
              <a:rPr lang="en-US" sz="2300" dirty="0">
                <a:latin typeface="Arial" panose="020B0604020202020204" pitchFamily="34" charset="0"/>
                <a:cs typeface="Arial" panose="020B0604020202020204" pitchFamily="34" charset="0"/>
              </a:rPr>
              <a:t>a person's age increases, the number </a:t>
            </a:r>
            <a:r>
              <a:rPr lang="en-US" sz="2300" dirty="0" smtClean="0">
                <a:latin typeface="Arial" panose="020B0604020202020204" pitchFamily="34" charset="0"/>
                <a:cs typeface="Arial" panose="020B0604020202020204" pitchFamily="34" charset="0"/>
              </a:rPr>
              <a:t>of visits </a:t>
            </a:r>
            <a:r>
              <a:rPr lang="en-US" sz="2300" dirty="0">
                <a:latin typeface="Arial" panose="020B0604020202020204" pitchFamily="34" charset="0"/>
                <a:cs typeface="Arial" panose="020B0604020202020204" pitchFamily="34" charset="0"/>
              </a:rPr>
              <a:t>to the </a:t>
            </a:r>
            <a:r>
              <a:rPr lang="en-US" sz="2300" dirty="0" smtClean="0">
                <a:latin typeface="Arial" panose="020B0604020202020204" pitchFamily="34" charset="0"/>
                <a:cs typeface="Arial" panose="020B0604020202020204" pitchFamily="34" charset="0"/>
              </a:rPr>
              <a:t>doctor .......................</a:t>
            </a:r>
            <a:endParaRPr lang="en-US" sz="23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781704410"/>
              </p:ext>
            </p:extLst>
          </p:nvPr>
        </p:nvGraphicFramePr>
        <p:xfrm>
          <a:off x="251520" y="2852936"/>
          <a:ext cx="5252392" cy="1281664"/>
        </p:xfrm>
        <a:graphic>
          <a:graphicData uri="http://schemas.openxmlformats.org/drawingml/2006/table">
            <a:tbl>
              <a:tblPr firstRow="1" bandRow="1">
                <a:tableStyleId>{5940675A-B579-460E-94D1-54222C63F5DA}</a:tableStyleId>
              </a:tblPr>
              <a:tblGrid>
                <a:gridCol w="1066145"/>
                <a:gridCol w="493906"/>
                <a:gridCol w="435890"/>
                <a:gridCol w="458380"/>
                <a:gridCol w="458380"/>
                <a:gridCol w="442615"/>
                <a:gridCol w="474142"/>
                <a:gridCol w="435122"/>
                <a:gridCol w="493906"/>
                <a:gridCol w="493906"/>
              </a:tblGrid>
              <a:tr h="492657">
                <a:tc>
                  <a:txBody>
                    <a:bodyPr/>
                    <a:lstStyle/>
                    <a:p>
                      <a:r>
                        <a:rPr lang="en-US" sz="1780" b="1" dirty="0" smtClean="0">
                          <a:latin typeface="Arial" panose="020B0604020202020204" pitchFamily="34" charset="0"/>
                          <a:cs typeface="Arial" panose="020B0604020202020204" pitchFamily="34" charset="0"/>
                        </a:rPr>
                        <a:t>Age (years)</a:t>
                      </a:r>
                      <a:endParaRPr lang="en-US" sz="178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780" dirty="0" smtClean="0">
                          <a:latin typeface="Arial" panose="020B0604020202020204" pitchFamily="34" charset="0"/>
                          <a:cs typeface="Arial" panose="020B0604020202020204" pitchFamily="34" charset="0"/>
                        </a:rPr>
                        <a:t>25</a:t>
                      </a:r>
                      <a:endParaRPr lang="en-US" sz="178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780" dirty="0" smtClean="0">
                          <a:latin typeface="Arial" panose="020B0604020202020204" pitchFamily="34" charset="0"/>
                          <a:cs typeface="Arial" panose="020B0604020202020204" pitchFamily="34" charset="0"/>
                        </a:rPr>
                        <a:t>39</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49</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62</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74</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18</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35</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82</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93</a:t>
                      </a:r>
                      <a:endParaRPr lang="en-US" sz="1780" dirty="0">
                        <a:latin typeface="Arial" panose="020B0604020202020204" pitchFamily="34" charset="0"/>
                        <a:cs typeface="Arial" panose="020B0604020202020204" pitchFamily="34" charset="0"/>
                      </a:endParaRPr>
                    </a:p>
                  </a:txBody>
                  <a:tcPr/>
                </a:tc>
              </a:tr>
              <a:tr h="647680">
                <a:tc>
                  <a:txBody>
                    <a:bodyPr/>
                    <a:lstStyle/>
                    <a:p>
                      <a:r>
                        <a:rPr lang="en-US" sz="1780" b="1" dirty="0" smtClean="0">
                          <a:latin typeface="Arial" panose="020B0604020202020204" pitchFamily="34" charset="0"/>
                          <a:cs typeface="Arial" panose="020B0604020202020204" pitchFamily="34" charset="0"/>
                        </a:rPr>
                        <a:t>Number of visits</a:t>
                      </a:r>
                      <a:endParaRPr lang="en-US" sz="178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780" dirty="0" smtClean="0">
                          <a:latin typeface="Arial" panose="020B0604020202020204" pitchFamily="34" charset="0"/>
                          <a:cs typeface="Arial" panose="020B0604020202020204" pitchFamily="34" charset="0"/>
                        </a:rPr>
                        <a:t>2</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4</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6</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10</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11</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5</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15</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14</a:t>
                      </a:r>
                      <a:endParaRPr lang="en-US" sz="1780" dirty="0">
                        <a:latin typeface="Arial" panose="020B0604020202020204" pitchFamily="34" charset="0"/>
                        <a:cs typeface="Arial" panose="020B0604020202020204" pitchFamily="34" charset="0"/>
                      </a:endParaRPr>
                    </a:p>
                  </a:txBody>
                  <a:tcPr/>
                </a:tc>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211121717"/>
      </p:ext>
    </p:extLst>
  </p:cSld>
  <p:clrMapOvr>
    <a:masterClrMapping/>
  </p:clrMapOvr>
  <p:transition advClick="0"/>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3.7 – Graphs, Tables &amp; Charts – Scatter Graphs</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22</a:t>
            </a:r>
            <a:endParaRPr lang="en-GB" sz="1400" b="1" dirty="0">
              <a:latin typeface="Calibri" panose="020F0502020204030204" pitchFamily="34" charset="0"/>
            </a:endParaRPr>
          </a:p>
        </p:txBody>
      </p:sp>
      <p:sp>
        <p:nvSpPr>
          <p:cNvPr id="2" name="Rectangle 1"/>
          <p:cNvSpPr/>
          <p:nvPr/>
        </p:nvSpPr>
        <p:spPr>
          <a:xfrm>
            <a:off x="247328" y="1229851"/>
            <a:ext cx="5256584" cy="5309146"/>
          </a:xfrm>
          <a:prstGeom prst="rect">
            <a:avLst/>
          </a:prstGeom>
        </p:spPr>
        <p:txBody>
          <a:bodyPr wrap="square">
            <a:spAutoFit/>
          </a:bodyPr>
          <a:lstStyle/>
          <a:p>
            <a:pPr marL="400050" indent="-400050">
              <a:buClr>
                <a:srgbClr val="C00000"/>
              </a:buClr>
              <a:buFont typeface="+mj-lt"/>
              <a:buAutoNum type="arabicPeriod" startAt="3"/>
              <a:tabLst>
                <a:tab pos="3028950" algn="l"/>
              </a:tabLst>
            </a:pPr>
            <a:r>
              <a:rPr lang="en-US" sz="2270" dirty="0">
                <a:latin typeface="Arial" panose="020B0604020202020204" pitchFamily="34" charset="0"/>
                <a:cs typeface="Arial" panose="020B0604020202020204" pitchFamily="34" charset="0"/>
              </a:rPr>
              <a:t>Look back at your graphs for </a:t>
            </a:r>
            <a:r>
              <a:rPr lang="en-US" sz="2270" b="1" dirty="0">
                <a:latin typeface="Arial" panose="020B0604020202020204" pitchFamily="34" charset="0"/>
                <a:cs typeface="Arial" panose="020B0604020202020204" pitchFamily="34" charset="0"/>
              </a:rPr>
              <a:t>Q1</a:t>
            </a:r>
            <a:r>
              <a:rPr lang="en-US" sz="2270" dirty="0">
                <a:latin typeface="Arial" panose="020B0604020202020204" pitchFamily="34" charset="0"/>
                <a:cs typeface="Arial" panose="020B0604020202020204" pitchFamily="34" charset="0"/>
              </a:rPr>
              <a:t> and </a:t>
            </a:r>
            <a:r>
              <a:rPr lang="en-US" sz="2270" b="1" dirty="0" smtClean="0">
                <a:latin typeface="Arial" panose="020B0604020202020204" pitchFamily="34" charset="0"/>
                <a:cs typeface="Arial" panose="020B0604020202020204" pitchFamily="34" charset="0"/>
              </a:rPr>
              <a:t>Q2</a:t>
            </a:r>
            <a:r>
              <a:rPr lang="en-US" sz="2270" dirty="0" smtClean="0">
                <a:latin typeface="Arial" panose="020B0604020202020204" pitchFamily="34" charset="0"/>
                <a:cs typeface="Arial" panose="020B0604020202020204" pitchFamily="34" charset="0"/>
              </a:rPr>
              <a:t>. Describe </a:t>
            </a:r>
            <a:r>
              <a:rPr lang="en-US" sz="2270" dirty="0">
                <a:latin typeface="Arial" panose="020B0604020202020204" pitchFamily="34" charset="0"/>
                <a:cs typeface="Arial" panose="020B0604020202020204" pitchFamily="34" charset="0"/>
              </a:rPr>
              <a:t>the type of correlation in each one.</a:t>
            </a:r>
          </a:p>
          <a:p>
            <a:pPr marL="400050" indent="-400050">
              <a:buClr>
                <a:srgbClr val="C00000"/>
              </a:buClr>
              <a:buFont typeface="+mj-lt"/>
              <a:buAutoNum type="arabicPeriod" startAt="3"/>
              <a:tabLst>
                <a:tab pos="3028950" algn="l"/>
              </a:tabLst>
            </a:pPr>
            <a:r>
              <a:rPr lang="en-US" sz="2270" dirty="0" smtClean="0">
                <a:latin typeface="Arial" panose="020B0604020202020204" pitchFamily="34" charset="0"/>
                <a:cs typeface="Arial" panose="020B0604020202020204" pitchFamily="34" charset="0"/>
              </a:rPr>
              <a:t>Match </a:t>
            </a:r>
            <a:r>
              <a:rPr lang="en-US" sz="2270" dirty="0">
                <a:latin typeface="Arial" panose="020B0604020202020204" pitchFamily="34" charset="0"/>
                <a:cs typeface="Arial" panose="020B0604020202020204" pitchFamily="34" charset="0"/>
              </a:rPr>
              <a:t>each real-life example to the </a:t>
            </a:r>
            <a:r>
              <a:rPr lang="en-US" sz="2270" dirty="0" smtClean="0">
                <a:latin typeface="Arial" panose="020B0604020202020204" pitchFamily="34" charset="0"/>
                <a:cs typeface="Arial" panose="020B0604020202020204" pitchFamily="34" charset="0"/>
              </a:rPr>
              <a:t>correct type </a:t>
            </a:r>
            <a:r>
              <a:rPr lang="en-US" sz="2270" dirty="0">
                <a:latin typeface="Arial" panose="020B0604020202020204" pitchFamily="34" charset="0"/>
                <a:cs typeface="Arial" panose="020B0604020202020204" pitchFamily="34" charset="0"/>
              </a:rPr>
              <a:t>of correlation.</a:t>
            </a:r>
          </a:p>
          <a:p>
            <a:pPr marL="742950" indent="-342900">
              <a:buClr>
                <a:srgbClr val="C00000"/>
              </a:buClr>
              <a:buFont typeface="+mj-lt"/>
              <a:buAutoNum type="alphaLcPeriod"/>
              <a:tabLst>
                <a:tab pos="3028950" algn="l"/>
              </a:tabLst>
            </a:pPr>
            <a:r>
              <a:rPr lang="en-US" sz="2270" dirty="0" smtClean="0">
                <a:latin typeface="Arial" panose="020B0604020202020204" pitchFamily="34" charset="0"/>
                <a:cs typeface="Arial" panose="020B0604020202020204" pitchFamily="34" charset="0"/>
              </a:rPr>
              <a:t>The </a:t>
            </a:r>
            <a:r>
              <a:rPr lang="en-US" sz="2270" dirty="0">
                <a:latin typeface="Arial" panose="020B0604020202020204" pitchFamily="34" charset="0"/>
                <a:cs typeface="Arial" panose="020B0604020202020204" pitchFamily="34" charset="0"/>
              </a:rPr>
              <a:t>relationship between height and weight</a:t>
            </a:r>
          </a:p>
          <a:p>
            <a:pPr marL="742950" indent="-342900">
              <a:buClr>
                <a:srgbClr val="C00000"/>
              </a:buClr>
              <a:buFont typeface="+mj-lt"/>
              <a:buAutoNum type="alphaLcPeriod"/>
              <a:tabLst>
                <a:tab pos="3028950" algn="l"/>
              </a:tabLst>
            </a:pPr>
            <a:r>
              <a:rPr lang="en-US" sz="2270" dirty="0" smtClean="0">
                <a:latin typeface="Arial" panose="020B0604020202020204" pitchFamily="34" charset="0"/>
                <a:cs typeface="Arial" panose="020B0604020202020204" pitchFamily="34" charset="0"/>
              </a:rPr>
              <a:t>The </a:t>
            </a:r>
            <a:r>
              <a:rPr lang="en-US" sz="2270" dirty="0">
                <a:latin typeface="Arial" panose="020B0604020202020204" pitchFamily="34" charset="0"/>
                <a:cs typeface="Arial" panose="020B0604020202020204" pitchFamily="34" charset="0"/>
              </a:rPr>
              <a:t>relationship between eye </a:t>
            </a:r>
            <a:r>
              <a:rPr lang="en-US" sz="2270" dirty="0" smtClean="0">
                <a:latin typeface="Arial" panose="020B0604020202020204" pitchFamily="34" charset="0"/>
                <a:cs typeface="Arial" panose="020B0604020202020204" pitchFamily="34" charset="0"/>
              </a:rPr>
              <a:t>colour and </a:t>
            </a:r>
            <a:r>
              <a:rPr lang="en-US" sz="2270" dirty="0">
                <a:latin typeface="Arial" panose="020B0604020202020204" pitchFamily="34" charset="0"/>
                <a:cs typeface="Arial" panose="020B0604020202020204" pitchFamily="34" charset="0"/>
              </a:rPr>
              <a:t>weight</a:t>
            </a:r>
          </a:p>
          <a:p>
            <a:pPr marL="742950" indent="-342900">
              <a:buClr>
                <a:srgbClr val="C00000"/>
              </a:buClr>
              <a:buFont typeface="+mj-lt"/>
              <a:buAutoNum type="alphaLcPeriod"/>
              <a:tabLst>
                <a:tab pos="3028950" algn="l"/>
              </a:tabLst>
            </a:pPr>
            <a:r>
              <a:rPr lang="en-US" sz="2270" dirty="0" smtClean="0">
                <a:latin typeface="Arial" panose="020B0604020202020204" pitchFamily="34" charset="0"/>
                <a:cs typeface="Arial" panose="020B0604020202020204" pitchFamily="34" charset="0"/>
              </a:rPr>
              <a:t>The </a:t>
            </a:r>
            <a:r>
              <a:rPr lang="en-US" sz="2270" dirty="0">
                <a:latin typeface="Arial" panose="020B0604020202020204" pitchFamily="34" charset="0"/>
                <a:cs typeface="Arial" panose="020B0604020202020204" pitchFamily="34" charset="0"/>
              </a:rPr>
              <a:t>relationship between speed of </a:t>
            </a:r>
            <a:r>
              <a:rPr lang="en-US" sz="2270" dirty="0" smtClean="0">
                <a:latin typeface="Arial" panose="020B0604020202020204" pitchFamily="34" charset="0"/>
                <a:cs typeface="Arial" panose="020B0604020202020204" pitchFamily="34" charset="0"/>
              </a:rPr>
              <a:t>train and </a:t>
            </a:r>
            <a:r>
              <a:rPr lang="en-US" sz="2270" dirty="0">
                <a:latin typeface="Arial" panose="020B0604020202020204" pitchFamily="34" charset="0"/>
                <a:cs typeface="Arial" panose="020B0604020202020204" pitchFamily="34" charset="0"/>
              </a:rPr>
              <a:t>time taken to travel 100 km</a:t>
            </a:r>
          </a:p>
          <a:p>
            <a:pPr marL="800100" indent="-400050">
              <a:buClr>
                <a:srgbClr val="C00000"/>
              </a:buClr>
              <a:buFont typeface="+mj-lt"/>
              <a:buAutoNum type="alphaUcPeriod"/>
              <a:tabLst>
                <a:tab pos="3028950" algn="l"/>
              </a:tabLst>
            </a:pPr>
            <a:r>
              <a:rPr lang="en-US" sz="2270" dirty="0" smtClean="0">
                <a:latin typeface="Arial" panose="020B0604020202020204" pitchFamily="34" charset="0"/>
                <a:cs typeface="Arial" panose="020B0604020202020204" pitchFamily="34" charset="0"/>
              </a:rPr>
              <a:t>No </a:t>
            </a:r>
            <a:r>
              <a:rPr lang="en-US" sz="2270" dirty="0">
                <a:latin typeface="Arial" panose="020B0604020202020204" pitchFamily="34" charset="0"/>
                <a:cs typeface="Arial" panose="020B0604020202020204" pitchFamily="34" charset="0"/>
              </a:rPr>
              <a:t>correlation</a:t>
            </a:r>
          </a:p>
          <a:p>
            <a:pPr marL="800100" indent="-400050">
              <a:buClr>
                <a:srgbClr val="C00000"/>
              </a:buClr>
              <a:buFont typeface="+mj-lt"/>
              <a:buAutoNum type="alphaUcPeriod"/>
              <a:tabLst>
                <a:tab pos="3028950" algn="l"/>
              </a:tabLst>
            </a:pPr>
            <a:r>
              <a:rPr lang="en-US" sz="2270" dirty="0" smtClean="0">
                <a:latin typeface="Arial" panose="020B0604020202020204" pitchFamily="34" charset="0"/>
                <a:cs typeface="Arial" panose="020B0604020202020204" pitchFamily="34" charset="0"/>
              </a:rPr>
              <a:t>Positive </a:t>
            </a:r>
            <a:r>
              <a:rPr lang="en-US" sz="2270" dirty="0">
                <a:latin typeface="Arial" panose="020B0604020202020204" pitchFamily="34" charset="0"/>
                <a:cs typeface="Arial" panose="020B0604020202020204" pitchFamily="34" charset="0"/>
              </a:rPr>
              <a:t>correlation</a:t>
            </a:r>
          </a:p>
          <a:p>
            <a:pPr marL="800100" indent="-400050">
              <a:buClr>
                <a:srgbClr val="C00000"/>
              </a:buClr>
              <a:buFont typeface="+mj-lt"/>
              <a:buAutoNum type="alphaUcPeriod"/>
              <a:tabLst>
                <a:tab pos="3028950" algn="l"/>
              </a:tabLst>
            </a:pPr>
            <a:r>
              <a:rPr lang="en-US" sz="2270" dirty="0" smtClean="0">
                <a:latin typeface="Arial" panose="020B0604020202020204" pitchFamily="34" charset="0"/>
                <a:cs typeface="Arial" panose="020B0604020202020204" pitchFamily="34" charset="0"/>
              </a:rPr>
              <a:t>Negative </a:t>
            </a:r>
            <a:r>
              <a:rPr lang="en-US" sz="2270" dirty="0">
                <a:latin typeface="Arial" panose="020B0604020202020204" pitchFamily="34" charset="0"/>
                <a:cs typeface="Arial" panose="020B0604020202020204" pitchFamily="34" charset="0"/>
              </a:rPr>
              <a:t>correlation</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93526"/>
            <a:ext cx="556549" cy="551298"/>
          </a:xfrm>
          <a:prstGeom prst="rect">
            <a:avLst/>
          </a:prstGeom>
        </p:spPr>
      </p:pic>
    </p:spTree>
    <p:extLst>
      <p:ext uri="{BB962C8B-B14F-4D97-AF65-F5344CB8AC3E}">
        <p14:creationId xmlns:p14="http://schemas.microsoft.com/office/powerpoint/2010/main" val="1571451404"/>
      </p:ext>
    </p:extLst>
  </p:cSld>
  <p:clrMapOvr>
    <a:masterClrMapping/>
  </p:clrMapOvr>
  <p:transition advClick="0"/>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900" dirty="0" smtClean="0"/>
              <a:t>3.7 – Graphs, Tables &amp; Charts – Scatter Graphs</a:t>
            </a:r>
            <a:endParaRPr lang="en-GB" sz="29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22</a:t>
            </a:r>
            <a:endParaRPr lang="en-GB" sz="1400" b="1" dirty="0">
              <a:latin typeface="Calibri" panose="020F0502020204030204" pitchFamily="34" charset="0"/>
            </a:endParaRPr>
          </a:p>
        </p:txBody>
      </p:sp>
      <p:grpSp>
        <p:nvGrpSpPr>
          <p:cNvPr id="5" name="Group 4"/>
          <p:cNvGrpSpPr/>
          <p:nvPr/>
        </p:nvGrpSpPr>
        <p:grpSpPr>
          <a:xfrm>
            <a:off x="243512" y="1268760"/>
            <a:ext cx="4616520" cy="5347756"/>
            <a:chOff x="3483872" y="1089031"/>
            <a:chExt cx="5264592" cy="5347756"/>
          </a:xfrm>
        </p:grpSpPr>
        <p:sp>
          <p:nvSpPr>
            <p:cNvPr id="6" name="Round Diagonal Corner Rectangle 5"/>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5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3563888" y="1666250"/>
              <a:ext cx="5176568" cy="4770537"/>
            </a:xfrm>
            <a:prstGeom prst="rect">
              <a:avLst/>
            </a:prstGeom>
          </p:spPr>
          <p:txBody>
            <a:bodyPr wrap="square">
              <a:spAutoFit/>
            </a:bodyPr>
            <a:lstStyle/>
            <a:p>
              <a:pPr>
                <a:spcAft>
                  <a:spcPts val="600"/>
                </a:spcAft>
                <a:tabLst>
                  <a:tab pos="4972050" algn="r"/>
                </a:tabLst>
              </a:pPr>
              <a:r>
                <a:rPr lang="en-US" sz="2100" dirty="0"/>
                <a:t>The lengths of time spent on a </a:t>
              </a:r>
              <a:r>
                <a:rPr lang="en-US" sz="2100" dirty="0" smtClean="0"/>
                <a:t>treadmill and </a:t>
              </a:r>
              <a:r>
                <a:rPr lang="en-US" sz="2100" dirty="0"/>
                <a:t>the number of calories burned </a:t>
              </a:r>
              <a:r>
                <a:rPr lang="en-US" sz="2100" dirty="0" smtClean="0"/>
                <a:t>were recorded </a:t>
              </a:r>
              <a:r>
                <a:rPr lang="en-US" sz="2100" dirty="0"/>
                <a:t>for 12 athletes. The data </a:t>
              </a:r>
              <a:r>
                <a:rPr lang="en-US" sz="2100" dirty="0" smtClean="0"/>
                <a:t>is shown in </a:t>
              </a:r>
              <a:r>
                <a:rPr lang="en-US" sz="2100" dirty="0"/>
                <a:t>the scatter graph</a:t>
              </a:r>
              <a:r>
                <a:rPr lang="en-US" sz="2100" dirty="0" smtClean="0"/>
                <a:t>.</a:t>
              </a:r>
            </a:p>
            <a:p>
              <a:pPr marL="400050" indent="-400050">
                <a:spcAft>
                  <a:spcPts val="600"/>
                </a:spcAft>
                <a:buClr>
                  <a:srgbClr val="C00000"/>
                </a:buClr>
                <a:buFont typeface="+mj-lt"/>
                <a:buAutoNum type="alphaLcPeriod"/>
                <a:tabLst>
                  <a:tab pos="4972050" algn="r"/>
                </a:tabLst>
              </a:pPr>
              <a:r>
                <a:rPr lang="en-US" sz="2100" dirty="0"/>
                <a:t>Describe the relationship between </a:t>
              </a:r>
              <a:r>
                <a:rPr lang="en-US" sz="2100" dirty="0" smtClean="0"/>
                <a:t>the length </a:t>
              </a:r>
              <a:r>
                <a:rPr lang="en-US" sz="2100" dirty="0"/>
                <a:t>of time spent on the treadmill </a:t>
              </a:r>
              <a:r>
                <a:rPr lang="en-US" sz="2100" dirty="0" smtClean="0"/>
                <a:t>and the </a:t>
              </a:r>
              <a:r>
                <a:rPr lang="en-US" sz="2100" dirty="0"/>
                <a:t>number of calories burned. </a:t>
              </a:r>
              <a:r>
                <a:rPr lang="en-US" sz="2100" dirty="0" smtClean="0"/>
                <a:t>	</a:t>
              </a:r>
              <a:r>
                <a:rPr lang="en-US" sz="2100" b="1" dirty="0" smtClean="0"/>
                <a:t>(</a:t>
              </a:r>
              <a:r>
                <a:rPr lang="en-US" sz="2100" b="1" dirty="0"/>
                <a:t>1 mark)</a:t>
              </a:r>
            </a:p>
            <a:p>
              <a:pPr marL="400050" indent="-400050">
                <a:spcAft>
                  <a:spcPts val="600"/>
                </a:spcAft>
                <a:buClr>
                  <a:srgbClr val="C00000"/>
                </a:buClr>
                <a:buFont typeface="+mj-lt"/>
                <a:buAutoNum type="alphaLcPeriod"/>
                <a:tabLst>
                  <a:tab pos="4972050" algn="r"/>
                </a:tabLst>
              </a:pPr>
              <a:r>
                <a:rPr lang="en-US" sz="2100" dirty="0" smtClean="0"/>
                <a:t>4 </a:t>
              </a:r>
              <a:r>
                <a:rPr lang="en-US" sz="2100" dirty="0"/>
                <a:t>squares of chocolate contain 120 </a:t>
              </a:r>
              <a:r>
                <a:rPr lang="en-US" sz="2100" dirty="0" smtClean="0"/>
                <a:t>calories.</a:t>
              </a:r>
              <a:br>
                <a:rPr lang="en-US" sz="2100" dirty="0" smtClean="0"/>
              </a:br>
              <a:r>
                <a:rPr lang="en-US" sz="2100" dirty="0" smtClean="0"/>
                <a:t>How </a:t>
              </a:r>
              <a:r>
                <a:rPr lang="en-US" sz="2100" dirty="0"/>
                <a:t>many people did not burn off </a:t>
              </a:r>
              <a:r>
                <a:rPr lang="en-US" sz="2100" dirty="0" smtClean="0"/>
                <a:t>this number </a:t>
              </a:r>
              <a:r>
                <a:rPr lang="en-US" sz="2100" dirty="0"/>
                <a:t>of calories? </a:t>
              </a:r>
              <a:r>
                <a:rPr lang="en-US" sz="2100" dirty="0" smtClean="0"/>
                <a:t>	</a:t>
              </a:r>
              <a:br>
                <a:rPr lang="en-US" sz="2100" dirty="0" smtClean="0"/>
              </a:br>
              <a:r>
                <a:rPr lang="en-US" sz="2100" dirty="0" smtClean="0"/>
                <a:t>	</a:t>
              </a:r>
              <a:r>
                <a:rPr lang="en-US" sz="2100" b="1" dirty="0" smtClean="0"/>
                <a:t>(</a:t>
              </a:r>
              <a:r>
                <a:rPr lang="en-US" sz="2100" b="1" dirty="0"/>
                <a:t>1 mark)</a:t>
              </a:r>
            </a:p>
          </p:txBody>
        </p:sp>
      </p:gr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923177" y="1268760"/>
            <a:ext cx="3897296" cy="3939914"/>
          </a:xfrm>
          <a:prstGeom prst="rect">
            <a:avLst/>
          </a:prstGeom>
        </p:spPr>
      </p:pic>
      <p:sp>
        <p:nvSpPr>
          <p:cNvPr id="11" name="Rectangle 10"/>
          <p:cNvSpPr/>
          <p:nvPr/>
        </p:nvSpPr>
        <p:spPr>
          <a:xfrm flipH="1">
            <a:off x="4958058" y="5301208"/>
            <a:ext cx="3862414" cy="122413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smtClean="0">
                <a:solidFill>
                  <a:srgbClr val="C00000"/>
                </a:solidFill>
                <a:latin typeface="Arial" panose="020B0604020202020204" pitchFamily="34" charset="0"/>
                <a:cs typeface="Arial" panose="020B0604020202020204" pitchFamily="34" charset="0"/>
              </a:rPr>
              <a:t>Q5a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This means write the type </a:t>
            </a:r>
            <a:r>
              <a:rPr lang="en-US" sz="2300" dirty="0" smtClean="0">
                <a:solidFill>
                  <a:schemeClr val="tx1"/>
                </a:solidFill>
                <a:latin typeface="Arial" panose="020B0604020202020204" pitchFamily="34" charset="0"/>
                <a:cs typeface="Arial" panose="020B0604020202020204" pitchFamily="34" charset="0"/>
              </a:rPr>
              <a:t>of correlation</a:t>
            </a:r>
            <a:r>
              <a:rPr lang="en-US" sz="2300" dirty="0">
                <a:solidFill>
                  <a:schemeClr val="tx1"/>
                </a:solidFill>
                <a:latin typeface="Arial" panose="020B0604020202020204" pitchFamily="34" charset="0"/>
                <a:cs typeface="Arial" panose="020B0604020202020204" pitchFamily="34" charset="0"/>
              </a:rPr>
              <a:t>, </a:t>
            </a:r>
            <a:r>
              <a:rPr lang="en-US" sz="2300" dirty="0" smtClean="0">
                <a:solidFill>
                  <a:schemeClr val="tx1"/>
                </a:solidFill>
                <a:latin typeface="Arial" panose="020B0604020202020204" pitchFamily="34" charset="0"/>
                <a:cs typeface="Arial" panose="020B0604020202020204" pitchFamily="34" charset="0"/>
              </a:rPr>
              <a:t>so ____________ </a:t>
            </a:r>
            <a:r>
              <a:rPr lang="en-US" sz="2300" dirty="0">
                <a:solidFill>
                  <a:schemeClr val="tx1"/>
                </a:solidFill>
                <a:latin typeface="Arial" panose="020B0604020202020204" pitchFamily="34" charset="0"/>
                <a:cs typeface="Arial" panose="020B0604020202020204" pitchFamily="34" charset="0"/>
              </a:rPr>
              <a:t>correlation.</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74424" y="4869160"/>
            <a:ext cx="546048" cy="514544"/>
          </a:xfrm>
          <a:prstGeom prst="rect">
            <a:avLst/>
          </a:prstGeom>
        </p:spPr>
      </p:pic>
    </p:spTree>
    <p:extLst>
      <p:ext uri="{BB962C8B-B14F-4D97-AF65-F5344CB8AC3E}">
        <p14:creationId xmlns:p14="http://schemas.microsoft.com/office/powerpoint/2010/main" val="1725479360"/>
      </p:ext>
    </p:extLst>
  </p:cSld>
  <p:clrMapOvr>
    <a:masterClrMapping/>
  </p:clrMapOvr>
  <p:transition advClick="0"/>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3.7 – Graphs, Tables &amp; Charts – Scatter Graphs</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22</a:t>
            </a:r>
            <a:endParaRPr lang="en-GB" sz="1400" b="1" dirty="0">
              <a:latin typeface="Calibri" panose="020F0502020204030204" pitchFamily="34" charset="0"/>
            </a:endParaRPr>
          </a:p>
        </p:txBody>
      </p:sp>
      <p:sp>
        <p:nvSpPr>
          <p:cNvPr id="2" name="Rectangle 1"/>
          <p:cNvSpPr/>
          <p:nvPr/>
        </p:nvSpPr>
        <p:spPr>
          <a:xfrm>
            <a:off x="247328" y="1229851"/>
            <a:ext cx="5256584" cy="5432256"/>
          </a:xfrm>
          <a:prstGeom prst="rect">
            <a:avLst/>
          </a:prstGeom>
        </p:spPr>
        <p:txBody>
          <a:bodyPr wrap="square">
            <a:spAutoFit/>
          </a:bodyPr>
          <a:lstStyle/>
          <a:p>
            <a:pPr marL="457200" indent="-457200">
              <a:buClr>
                <a:srgbClr val="C00000"/>
              </a:buClr>
              <a:buFont typeface="+mj-lt"/>
              <a:buAutoNum type="arabicPeriod" startAt="6"/>
              <a:tabLst>
                <a:tab pos="3028950" algn="l"/>
              </a:tabLst>
            </a:pPr>
            <a:r>
              <a:rPr lang="en-US" sz="2100" dirty="0">
                <a:latin typeface="Arial" panose="020B0604020202020204" pitchFamily="34" charset="0"/>
                <a:cs typeface="Arial" panose="020B0604020202020204" pitchFamily="34" charset="0"/>
              </a:rPr>
              <a:t>An ice cream vendor records the </a:t>
            </a:r>
            <a:r>
              <a:rPr lang="en-US" sz="2100" dirty="0" smtClean="0">
                <a:latin typeface="Arial" panose="020B0604020202020204" pitchFamily="34" charset="0"/>
                <a:cs typeface="Arial" panose="020B0604020202020204" pitchFamily="34" charset="0"/>
              </a:rPr>
              <a:t>maximum temperature </a:t>
            </a:r>
            <a:r>
              <a:rPr lang="en-US" sz="2100" dirty="0">
                <a:latin typeface="Arial" panose="020B0604020202020204" pitchFamily="34" charset="0"/>
                <a:cs typeface="Arial" panose="020B0604020202020204" pitchFamily="34" charset="0"/>
              </a:rPr>
              <a:t>and the number of ice </a:t>
            </a:r>
            <a:r>
              <a:rPr lang="en-US" sz="2100" dirty="0" smtClean="0">
                <a:latin typeface="Arial" panose="020B0604020202020204" pitchFamily="34" charset="0"/>
                <a:cs typeface="Arial" panose="020B0604020202020204" pitchFamily="34" charset="0"/>
              </a:rPr>
              <a:t>creams sold </a:t>
            </a:r>
            <a:r>
              <a:rPr lang="en-US" sz="2100" dirty="0">
                <a:latin typeface="Arial" panose="020B0604020202020204" pitchFamily="34" charset="0"/>
                <a:cs typeface="Arial" panose="020B0604020202020204" pitchFamily="34" charset="0"/>
              </a:rPr>
              <a:t>each day for a week. The table </a:t>
            </a:r>
            <a:r>
              <a:rPr lang="en-US" sz="2100" dirty="0" smtClean="0">
                <a:latin typeface="Arial" panose="020B0604020202020204" pitchFamily="34" charset="0"/>
                <a:cs typeface="Arial" panose="020B0604020202020204" pitchFamily="34" charset="0"/>
              </a:rPr>
              <a:t>shows the </a:t>
            </a:r>
            <a:r>
              <a:rPr lang="en-US" sz="2100" dirty="0">
                <a:latin typeface="Arial" panose="020B0604020202020204" pitchFamily="34" charset="0"/>
                <a:cs typeface="Arial" panose="020B0604020202020204" pitchFamily="34" charset="0"/>
              </a:rPr>
              <a:t>results</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3028950" algn="l"/>
              </a:tabLst>
            </a:pPr>
            <a:r>
              <a:rPr lang="en-US" sz="2100" dirty="0">
                <a:latin typeface="Arial" panose="020B0604020202020204" pitchFamily="34" charset="0"/>
                <a:cs typeface="Arial" panose="020B0604020202020204" pitchFamily="34" charset="0"/>
              </a:rPr>
              <a:t>Plot the information on a scatter </a:t>
            </a:r>
            <a:r>
              <a:rPr lang="en-US" sz="2100" dirty="0" smtClean="0">
                <a:latin typeface="Arial" panose="020B0604020202020204" pitchFamily="34" charset="0"/>
                <a:cs typeface="Arial" panose="020B0604020202020204" pitchFamily="34" charset="0"/>
              </a:rPr>
              <a:t>graph.</a:t>
            </a:r>
            <a:endParaRPr lang="en-US" sz="2100"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3028950" algn="l"/>
              </a:tabLst>
            </a:pPr>
            <a:r>
              <a:rPr lang="en-US" sz="2100" dirty="0" smtClean="0">
                <a:latin typeface="Arial" panose="020B0604020202020204" pitchFamily="34" charset="0"/>
                <a:cs typeface="Arial" panose="020B0604020202020204" pitchFamily="34" charset="0"/>
              </a:rPr>
              <a:t>One </a:t>
            </a:r>
            <a:r>
              <a:rPr lang="en-US" sz="2100" dirty="0">
                <a:latin typeface="Arial" panose="020B0604020202020204" pitchFamily="34" charset="0"/>
                <a:cs typeface="Arial" panose="020B0604020202020204" pitchFamily="34" charset="0"/>
              </a:rPr>
              <a:t>of the points is an outlier. Use </a:t>
            </a:r>
            <a:r>
              <a:rPr lang="en-US" sz="2100" dirty="0" smtClean="0">
                <a:latin typeface="Arial" panose="020B0604020202020204" pitchFamily="34" charset="0"/>
                <a:cs typeface="Arial" panose="020B0604020202020204" pitchFamily="34" charset="0"/>
              </a:rPr>
              <a:t>your scatter </a:t>
            </a:r>
            <a:r>
              <a:rPr lang="en-US" sz="2100" dirty="0">
                <a:latin typeface="Arial" panose="020B0604020202020204" pitchFamily="34" charset="0"/>
                <a:cs typeface="Arial" panose="020B0604020202020204" pitchFamily="34" charset="0"/>
              </a:rPr>
              <a:t>graph to identify this outlier,</a:t>
            </a:r>
          </a:p>
          <a:p>
            <a:pPr marL="457200" indent="-457200">
              <a:buClr>
                <a:srgbClr val="C00000"/>
              </a:buClr>
              <a:buFont typeface="+mj-lt"/>
              <a:buAutoNum type="alphaLcPeriod"/>
              <a:tabLst>
                <a:tab pos="3028950" algn="l"/>
              </a:tabLst>
            </a:pPr>
            <a:r>
              <a:rPr lang="en-US" sz="2100" dirty="0" smtClean="0">
                <a:latin typeface="Arial" panose="020B0604020202020204" pitchFamily="34" charset="0"/>
                <a:cs typeface="Arial" panose="020B0604020202020204" pitchFamily="34" charset="0"/>
              </a:rPr>
              <a:t>Describe </a:t>
            </a:r>
            <a:r>
              <a:rPr lang="en-US" sz="2100" dirty="0">
                <a:latin typeface="Arial" panose="020B0604020202020204" pitchFamily="34" charset="0"/>
                <a:cs typeface="Arial" panose="020B0604020202020204" pitchFamily="34" charset="0"/>
              </a:rPr>
              <a:t>the correlation </a:t>
            </a:r>
            <a:r>
              <a:rPr lang="en-US" sz="2100" dirty="0" smtClean="0">
                <a:latin typeface="Arial" panose="020B0604020202020204" pitchFamily="34" charset="0"/>
                <a:cs typeface="Arial" panose="020B0604020202020204" pitchFamily="34" charset="0"/>
              </a:rPr>
              <a:t>between temperature </a:t>
            </a:r>
            <a:r>
              <a:rPr lang="en-US" sz="2100" dirty="0">
                <a:latin typeface="Arial" panose="020B0604020202020204" pitchFamily="34" charset="0"/>
                <a:cs typeface="Arial" panose="020B0604020202020204" pitchFamily="34" charset="0"/>
              </a:rPr>
              <a:t>and the number of </a:t>
            </a:r>
            <a:r>
              <a:rPr lang="en-US" sz="2100" dirty="0" smtClean="0">
                <a:latin typeface="Arial" panose="020B0604020202020204" pitchFamily="34" charset="0"/>
                <a:cs typeface="Arial" panose="020B0604020202020204" pitchFamily="34" charset="0"/>
              </a:rPr>
              <a:t>ice creams </a:t>
            </a:r>
            <a:r>
              <a:rPr lang="en-US" sz="2100" dirty="0">
                <a:latin typeface="Arial" panose="020B0604020202020204" pitchFamily="34" charset="0"/>
                <a:cs typeface="Arial" panose="020B0604020202020204" pitchFamily="34" charset="0"/>
              </a:rPr>
              <a:t>sold.</a:t>
            </a:r>
          </a:p>
        </p:txBody>
      </p:sp>
      <p:graphicFrame>
        <p:nvGraphicFramePr>
          <p:cNvPr id="5" name="Table 4"/>
          <p:cNvGraphicFramePr>
            <a:graphicFrameLocks noGrp="1"/>
          </p:cNvGraphicFramePr>
          <p:nvPr>
            <p:extLst>
              <p:ext uri="{D42A27DB-BD31-4B8C-83A1-F6EECF244321}">
                <p14:modId xmlns:p14="http://schemas.microsoft.com/office/powerpoint/2010/main" val="1838635620"/>
              </p:ext>
            </p:extLst>
          </p:nvPr>
        </p:nvGraphicFramePr>
        <p:xfrm>
          <a:off x="251520" y="2681848"/>
          <a:ext cx="5184576" cy="1539240"/>
        </p:xfrm>
        <a:graphic>
          <a:graphicData uri="http://schemas.openxmlformats.org/drawingml/2006/table">
            <a:tbl>
              <a:tblPr firstRow="1" bandRow="1">
                <a:tableStyleId>{5940675A-B579-460E-94D1-54222C63F5DA}</a:tableStyleId>
              </a:tblPr>
              <a:tblGrid>
                <a:gridCol w="1224136"/>
                <a:gridCol w="622617"/>
                <a:gridCol w="497205"/>
                <a:gridCol w="464354"/>
                <a:gridCol w="576064"/>
                <a:gridCol w="576064"/>
                <a:gridCol w="576064"/>
                <a:gridCol w="648072"/>
              </a:tblGrid>
              <a:tr h="492657">
                <a:tc>
                  <a:txBody>
                    <a:bodyPr/>
                    <a:lstStyle/>
                    <a:p>
                      <a:r>
                        <a:rPr lang="en-US" sz="1780" b="1" dirty="0" smtClean="0">
                          <a:latin typeface="Arial" panose="020B0604020202020204" pitchFamily="34" charset="0"/>
                          <a:cs typeface="Arial" panose="020B0604020202020204" pitchFamily="34" charset="0"/>
                        </a:rPr>
                        <a:t>Temp (</a:t>
                      </a:r>
                      <a:r>
                        <a:rPr lang="en-US" sz="1780" b="1" baseline="30000" dirty="0" smtClean="0">
                          <a:latin typeface="Arial" panose="020B0604020202020204" pitchFamily="34" charset="0"/>
                          <a:cs typeface="Arial" panose="020B0604020202020204" pitchFamily="34" charset="0"/>
                        </a:rPr>
                        <a:t>0</a:t>
                      </a:r>
                      <a:r>
                        <a:rPr lang="en-US" sz="1780" b="1" dirty="0" smtClean="0">
                          <a:latin typeface="Arial" panose="020B0604020202020204" pitchFamily="34" charset="0"/>
                          <a:cs typeface="Arial" panose="020B0604020202020204" pitchFamily="34" charset="0"/>
                        </a:rPr>
                        <a:t>C)</a:t>
                      </a:r>
                      <a:endParaRPr lang="en-US" sz="178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780" dirty="0" smtClean="0">
                          <a:latin typeface="Arial" panose="020B0604020202020204" pitchFamily="34" charset="0"/>
                          <a:cs typeface="Arial" panose="020B0604020202020204" pitchFamily="34" charset="0"/>
                        </a:rPr>
                        <a:t>25</a:t>
                      </a:r>
                      <a:endParaRPr lang="en-US" sz="178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780" dirty="0" smtClean="0">
                          <a:latin typeface="Arial" panose="020B0604020202020204" pitchFamily="34" charset="0"/>
                          <a:cs typeface="Arial" panose="020B0604020202020204" pitchFamily="34" charset="0"/>
                        </a:rPr>
                        <a:t>20</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22</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27</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29</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31</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22</a:t>
                      </a:r>
                      <a:endParaRPr lang="en-US" sz="1780" dirty="0">
                        <a:latin typeface="Arial" panose="020B0604020202020204" pitchFamily="34" charset="0"/>
                        <a:cs typeface="Arial" panose="020B0604020202020204" pitchFamily="34" charset="0"/>
                      </a:endParaRPr>
                    </a:p>
                  </a:txBody>
                  <a:tcPr/>
                </a:tc>
              </a:tr>
              <a:tr h="647680">
                <a:tc>
                  <a:txBody>
                    <a:bodyPr/>
                    <a:lstStyle/>
                    <a:p>
                      <a:r>
                        <a:rPr lang="en-US" sz="1780" b="1" dirty="0" smtClean="0">
                          <a:latin typeface="Arial" panose="020B0604020202020204" pitchFamily="34" charset="0"/>
                          <a:cs typeface="Arial" panose="020B0604020202020204" pitchFamily="34" charset="0"/>
                        </a:rPr>
                        <a:t>No. of Ice Creams sold</a:t>
                      </a:r>
                      <a:endParaRPr lang="en-US" sz="178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780" dirty="0" smtClean="0">
                          <a:latin typeface="Arial" panose="020B0604020202020204" pitchFamily="34" charset="0"/>
                          <a:cs typeface="Arial" panose="020B0604020202020204" pitchFamily="34" charset="0"/>
                        </a:rPr>
                        <a:t>100</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73</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90</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140</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152</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170</a:t>
                      </a:r>
                      <a:endParaRPr lang="en-US" sz="1780" dirty="0">
                        <a:latin typeface="Arial" panose="020B0604020202020204" pitchFamily="34" charset="0"/>
                        <a:cs typeface="Arial" panose="020B0604020202020204" pitchFamily="34" charset="0"/>
                      </a:endParaRPr>
                    </a:p>
                  </a:txBody>
                  <a:tcPr/>
                </a:tc>
                <a:tc>
                  <a:txBody>
                    <a:bodyPr/>
                    <a:lstStyle/>
                    <a:p>
                      <a:pPr algn="ctr"/>
                      <a:r>
                        <a:rPr lang="en-US" sz="1780" dirty="0" smtClean="0">
                          <a:latin typeface="Arial" panose="020B0604020202020204" pitchFamily="34" charset="0"/>
                          <a:cs typeface="Arial" panose="020B0604020202020204" pitchFamily="34" charset="0"/>
                        </a:rPr>
                        <a:t>149</a:t>
                      </a:r>
                      <a:endParaRPr lang="en-US" sz="1780" dirty="0">
                        <a:latin typeface="Arial" panose="020B0604020202020204" pitchFamily="34" charset="0"/>
                        <a:cs typeface="Arial" panose="020B0604020202020204" pitchFamily="34" charset="0"/>
                      </a:endParaRPr>
                    </a:p>
                  </a:txBody>
                  <a:tcPr/>
                </a:tc>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1961362873"/>
      </p:ext>
    </p:extLst>
  </p:cSld>
  <p:clrMapOvr>
    <a:masterClrMapping/>
  </p:clrMapOvr>
  <p:transition advClick="0"/>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3.7 – Graphs, Tables &amp; Charts – Scatter Graphs</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22</a:t>
            </a:r>
            <a:endParaRPr lang="en-GB" sz="1400" b="1" dirty="0">
              <a:latin typeface="Calibri" panose="020F0502020204030204" pitchFamily="34" charset="0"/>
            </a:endParaRPr>
          </a:p>
        </p:txBody>
      </p:sp>
      <p:sp>
        <p:nvSpPr>
          <p:cNvPr id="2" name="Rectangle 1"/>
          <p:cNvSpPr/>
          <p:nvPr/>
        </p:nvSpPr>
        <p:spPr>
          <a:xfrm>
            <a:off x="247328" y="1229851"/>
            <a:ext cx="5256584" cy="5262979"/>
          </a:xfrm>
          <a:prstGeom prst="rect">
            <a:avLst/>
          </a:prstGeom>
        </p:spPr>
        <p:txBody>
          <a:bodyPr wrap="square">
            <a:spAutoFit/>
          </a:bodyPr>
          <a:lstStyle/>
          <a:p>
            <a:pPr marL="457200" indent="-457200">
              <a:buClr>
                <a:srgbClr val="C00000"/>
              </a:buClr>
              <a:buFont typeface="+mj-lt"/>
              <a:buAutoNum type="arabicPeriod" startAt="7"/>
              <a:tabLst>
                <a:tab pos="3028950" algn="l"/>
              </a:tabLst>
            </a:pPr>
            <a:r>
              <a:rPr lang="en-US" sz="2400" dirty="0">
                <a:latin typeface="Arial" panose="020B0604020202020204" pitchFamily="34" charset="0"/>
                <a:cs typeface="Arial" panose="020B0604020202020204" pitchFamily="34" charset="0"/>
              </a:rPr>
              <a:t>The table shows the ages of some </a:t>
            </a:r>
            <a:r>
              <a:rPr lang="en-US" sz="2400" dirty="0" smtClean="0">
                <a:latin typeface="Arial" panose="020B0604020202020204" pitchFamily="34" charset="0"/>
                <a:cs typeface="Arial" panose="020B0604020202020204" pitchFamily="34" charset="0"/>
              </a:rPr>
              <a:t>students and </a:t>
            </a:r>
            <a:r>
              <a:rPr lang="en-US" sz="2400" dirty="0">
                <a:latin typeface="Arial" panose="020B0604020202020204" pitchFamily="34" charset="0"/>
                <a:cs typeface="Arial" panose="020B0604020202020204" pitchFamily="34" charset="0"/>
              </a:rPr>
              <a:t>the distance they live from </a:t>
            </a:r>
            <a:r>
              <a:rPr lang="en-US" sz="2400" dirty="0" smtClean="0">
                <a:latin typeface="Arial" panose="020B0604020202020204" pitchFamily="34" charset="0"/>
                <a:cs typeface="Arial" panose="020B0604020202020204" pitchFamily="34" charset="0"/>
              </a:rPr>
              <a:t>school.</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Plot </a:t>
            </a:r>
            <a:r>
              <a:rPr lang="en-US" sz="2400" dirty="0">
                <a:latin typeface="Arial" panose="020B0604020202020204" pitchFamily="34" charset="0"/>
                <a:cs typeface="Arial" panose="020B0604020202020204" pitchFamily="34" charset="0"/>
              </a:rPr>
              <a:t>the information on a scatter graph.</a:t>
            </a:r>
          </a:p>
          <a:p>
            <a:pPr marL="457200" indent="-457200">
              <a:buClr>
                <a:srgbClr val="C00000"/>
              </a:buClr>
              <a:buFont typeface="+mj-lt"/>
              <a:buAutoNum type="arabicPeriod" startAt="7"/>
              <a:tabLst>
                <a:tab pos="3028950"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and complete the </a:t>
            </a:r>
            <a:r>
              <a:rPr lang="en-US" sz="2400" dirty="0" smtClean="0">
                <a:latin typeface="Arial" panose="020B0604020202020204" pitchFamily="34" charset="0"/>
                <a:cs typeface="Arial" panose="020B0604020202020204" pitchFamily="34" charset="0"/>
              </a:rPr>
              <a:t>table.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Tick </a:t>
            </a:r>
            <a:r>
              <a:rPr lang="en-US" sz="2400" dirty="0">
                <a:latin typeface="Arial" panose="020B0604020202020204" pitchFamily="34" charset="0"/>
                <a:cs typeface="Arial" panose="020B0604020202020204" pitchFamily="34" charset="0"/>
              </a:rPr>
              <a:t>the correct type of correlation for </a:t>
            </a:r>
            <a:r>
              <a:rPr lang="en-US" sz="2400" dirty="0" smtClean="0">
                <a:latin typeface="Arial" panose="020B0604020202020204" pitchFamily="34" charset="0"/>
                <a:cs typeface="Arial" panose="020B0604020202020204" pitchFamily="34" charset="0"/>
              </a:rPr>
              <a:t>each set </a:t>
            </a:r>
            <a:r>
              <a:rPr lang="en-US" sz="2400" dirty="0">
                <a:latin typeface="Arial" panose="020B0604020202020204" pitchFamily="34" charset="0"/>
                <a:cs typeface="Arial" panose="020B0604020202020204" pitchFamily="34" charset="0"/>
              </a:rPr>
              <a:t>of data and whether you think one </a:t>
            </a:r>
            <a:r>
              <a:rPr lang="en-US" sz="2400" dirty="0" smtClean="0">
                <a:latin typeface="Arial" panose="020B0604020202020204" pitchFamily="34" charset="0"/>
                <a:cs typeface="Arial" panose="020B0604020202020204" pitchFamily="34" charset="0"/>
              </a:rPr>
              <a:t>causes the </a:t>
            </a:r>
            <a:r>
              <a:rPr lang="en-US" sz="2400" dirty="0">
                <a:latin typeface="Arial" panose="020B0604020202020204" pitchFamily="34" charset="0"/>
                <a:cs typeface="Arial" panose="020B0604020202020204" pitchFamily="34" charset="0"/>
              </a:rPr>
              <a:t>other.</a:t>
            </a:r>
          </a:p>
        </p:txBody>
      </p:sp>
      <p:graphicFrame>
        <p:nvGraphicFramePr>
          <p:cNvPr id="5" name="Table 4"/>
          <p:cNvGraphicFramePr>
            <a:graphicFrameLocks noGrp="1"/>
          </p:cNvGraphicFramePr>
          <p:nvPr>
            <p:extLst>
              <p:ext uri="{D42A27DB-BD31-4B8C-83A1-F6EECF244321}">
                <p14:modId xmlns:p14="http://schemas.microsoft.com/office/powerpoint/2010/main" val="12272709"/>
              </p:ext>
            </p:extLst>
          </p:nvPr>
        </p:nvGraphicFramePr>
        <p:xfrm>
          <a:off x="247329" y="2542024"/>
          <a:ext cx="5256585" cy="1463040"/>
        </p:xfrm>
        <a:graphic>
          <a:graphicData uri="http://schemas.openxmlformats.org/drawingml/2006/table">
            <a:tbl>
              <a:tblPr firstRow="1" bandRow="1">
                <a:tableStyleId>{5940675A-B579-460E-94D1-54222C63F5DA}</a:tableStyleId>
              </a:tblPr>
              <a:tblGrid>
                <a:gridCol w="893950"/>
                <a:gridCol w="454678"/>
                <a:gridCol w="477053"/>
                <a:gridCol w="477053"/>
                <a:gridCol w="579941"/>
                <a:gridCol w="477053"/>
                <a:gridCol w="477053"/>
                <a:gridCol w="473268"/>
                <a:gridCol w="473268"/>
                <a:gridCol w="473268"/>
              </a:tblGrid>
              <a:tr h="492657">
                <a:tc>
                  <a:txBody>
                    <a:bodyPr/>
                    <a:lstStyle/>
                    <a:p>
                      <a:r>
                        <a:rPr lang="en-US" sz="1400" b="1" dirty="0" smtClean="0">
                          <a:latin typeface="Arial" panose="020B0604020202020204" pitchFamily="34" charset="0"/>
                          <a:cs typeface="Arial" panose="020B0604020202020204" pitchFamily="34" charset="0"/>
                        </a:rPr>
                        <a:t>Age (years)</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400" dirty="0" smtClean="0">
                          <a:latin typeface="Arial" panose="020B0604020202020204" pitchFamily="34" charset="0"/>
                          <a:cs typeface="Arial" panose="020B0604020202020204" pitchFamily="34" charset="0"/>
                        </a:rPr>
                        <a:t>11</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400" dirty="0" smtClean="0">
                          <a:latin typeface="Arial" panose="020B0604020202020204" pitchFamily="34" charset="0"/>
                          <a:cs typeface="Arial" panose="020B0604020202020204" pitchFamily="34" charset="0"/>
                        </a:rPr>
                        <a:t>13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16</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15</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14</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11</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15</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16</a:t>
                      </a:r>
                      <a:endParaRPr lang="en-US" sz="1400" dirty="0">
                        <a:latin typeface="Arial" panose="020B0604020202020204" pitchFamily="34" charset="0"/>
                        <a:cs typeface="Arial" panose="020B0604020202020204" pitchFamily="34" charset="0"/>
                      </a:endParaRPr>
                    </a:p>
                  </a:txBody>
                  <a:tcPr/>
                </a:tc>
              </a:tr>
              <a:tr h="647680">
                <a:tc>
                  <a:txBody>
                    <a:bodyPr/>
                    <a:lstStyle/>
                    <a:p>
                      <a:r>
                        <a:rPr lang="en-US" sz="1400" b="1" dirty="0" smtClean="0">
                          <a:latin typeface="Arial" panose="020B0604020202020204" pitchFamily="34" charset="0"/>
                          <a:cs typeface="Arial" panose="020B0604020202020204" pitchFamily="34" charset="0"/>
                        </a:rPr>
                        <a:t>No. of Ice Creams sold</a:t>
                      </a:r>
                      <a:endParaRPr lang="en-US" sz="1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400" dirty="0" smtClean="0">
                          <a:latin typeface="Arial" panose="020B0604020202020204" pitchFamily="34" charset="0"/>
                          <a:cs typeface="Arial" panose="020B0604020202020204" pitchFamily="34" charset="0"/>
                        </a:rPr>
                        <a:t>3.2</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1.8</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4.5</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13.6</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2.3</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4.5</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8.6</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1.0</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9.5</a:t>
                      </a:r>
                      <a:endParaRPr lang="en-US" sz="14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1939604499"/>
      </p:ext>
    </p:extLst>
  </p:cSld>
  <p:clrMapOvr>
    <a:masterClrMapping/>
  </p:clrMapOvr>
  <p:transition advClick="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3.7 – Graphs, Tables &amp; Charts – Scatter Graphs</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23</a:t>
            </a:r>
            <a:endParaRPr lang="en-GB" sz="1400" b="1" dirty="0">
              <a:latin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85271964"/>
              </p:ext>
            </p:extLst>
          </p:nvPr>
        </p:nvGraphicFramePr>
        <p:xfrm>
          <a:off x="247329" y="1268760"/>
          <a:ext cx="8573145" cy="5151120"/>
        </p:xfrm>
        <a:graphic>
          <a:graphicData uri="http://schemas.openxmlformats.org/drawingml/2006/table">
            <a:tbl>
              <a:tblPr firstRow="1" bandRow="1">
                <a:tableStyleId>{5940675A-B579-460E-94D1-54222C63F5DA}</a:tableStyleId>
              </a:tblPr>
              <a:tblGrid>
                <a:gridCol w="2284087"/>
                <a:gridCol w="1720795"/>
                <a:gridCol w="1575361"/>
                <a:gridCol w="1550642"/>
                <a:gridCol w="1442260"/>
              </a:tblGrid>
              <a:tr h="301969">
                <a:tc>
                  <a:txBody>
                    <a:bodyPr/>
                    <a:lstStyle/>
                    <a:p>
                      <a:endParaRPr lang="en-US" sz="22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latin typeface="Arial" panose="020B0604020202020204" pitchFamily="34" charset="0"/>
                          <a:cs typeface="Arial" panose="020B0604020202020204" pitchFamily="34" charset="0"/>
                        </a:rPr>
                        <a:t>Positive</a:t>
                      </a:r>
                    </a:p>
                    <a:p>
                      <a:pPr algn="ctr"/>
                      <a:r>
                        <a:rPr lang="en-US" sz="2200" dirty="0" smtClean="0">
                          <a:latin typeface="Arial" panose="020B0604020202020204" pitchFamily="34" charset="0"/>
                          <a:cs typeface="Arial" panose="020B0604020202020204" pitchFamily="34" charset="0"/>
                        </a:rPr>
                        <a:t>correlation</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Negative</a:t>
                      </a:r>
                    </a:p>
                    <a:p>
                      <a:pPr algn="ctr"/>
                      <a:r>
                        <a:rPr lang="en-US" sz="2200" dirty="0" smtClean="0">
                          <a:latin typeface="Arial" panose="020B0604020202020204" pitchFamily="34" charset="0"/>
                          <a:cs typeface="Arial" panose="020B0604020202020204" pitchFamily="34" charset="0"/>
                        </a:rPr>
                        <a:t>correlation</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No</a:t>
                      </a:r>
                    </a:p>
                    <a:p>
                      <a:pPr algn="ctr"/>
                      <a:r>
                        <a:rPr lang="en-US" sz="2200" dirty="0" smtClean="0">
                          <a:latin typeface="Arial" panose="020B0604020202020204" pitchFamily="34" charset="0"/>
                          <a:cs typeface="Arial" panose="020B0604020202020204" pitchFamily="34" charset="0"/>
                        </a:rPr>
                        <a:t>correlation</a:t>
                      </a:r>
                      <a:endParaRPr lang="en-US" sz="22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Possible</a:t>
                      </a:r>
                    </a:p>
                    <a:p>
                      <a:pPr algn="ctr"/>
                      <a:r>
                        <a:rPr lang="en-US" sz="2200" dirty="0" smtClean="0">
                          <a:latin typeface="Arial" panose="020B0604020202020204" pitchFamily="34" charset="0"/>
                          <a:cs typeface="Arial" panose="020B0604020202020204" pitchFamily="34" charset="0"/>
                        </a:rPr>
                        <a:t>causation</a:t>
                      </a:r>
                      <a:endParaRPr lang="en-US" sz="2200" dirty="0">
                        <a:latin typeface="Arial" panose="020B0604020202020204" pitchFamily="34" charset="0"/>
                        <a:cs typeface="Arial" panose="020B0604020202020204" pitchFamily="34" charset="0"/>
                      </a:endParaRPr>
                    </a:p>
                  </a:txBody>
                  <a:tcPr>
                    <a:solidFill>
                      <a:srgbClr val="B9CDE5"/>
                    </a:solidFill>
                  </a:tcPr>
                </a:tc>
              </a:tr>
              <a:tr h="301969">
                <a:tc>
                  <a:txBody>
                    <a:bodyPr/>
                    <a:lstStyle/>
                    <a:p>
                      <a:r>
                        <a:rPr lang="en-US" sz="2200" dirty="0" smtClean="0">
                          <a:latin typeface="Arial" panose="020B0604020202020204" pitchFamily="34" charset="0"/>
                          <a:cs typeface="Arial" panose="020B0604020202020204" pitchFamily="34" charset="0"/>
                        </a:rPr>
                        <a:t>Age and number</a:t>
                      </a:r>
                    </a:p>
                    <a:p>
                      <a:r>
                        <a:rPr lang="en-US" sz="2200" dirty="0" smtClean="0">
                          <a:latin typeface="Arial" panose="020B0604020202020204" pitchFamily="34" charset="0"/>
                          <a:cs typeface="Arial" panose="020B0604020202020204" pitchFamily="34" charset="0"/>
                        </a:rPr>
                        <a:t>of hours spent</a:t>
                      </a:r>
                    </a:p>
                    <a:p>
                      <a:r>
                        <a:rPr lang="en-US" sz="2200" dirty="0" smtClean="0">
                          <a:latin typeface="Arial" panose="020B0604020202020204" pitchFamily="34" charset="0"/>
                          <a:cs typeface="Arial" panose="020B0604020202020204" pitchFamily="34" charset="0"/>
                        </a:rPr>
                        <a:t>watching TV</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r h="301969">
                <a:tc>
                  <a:txBody>
                    <a:bodyPr/>
                    <a:lstStyle/>
                    <a:p>
                      <a:r>
                        <a:rPr lang="en-US" sz="2200" dirty="0" smtClean="0">
                          <a:latin typeface="Arial" panose="020B0604020202020204" pitchFamily="34" charset="0"/>
                          <a:cs typeface="Arial" panose="020B0604020202020204" pitchFamily="34" charset="0"/>
                        </a:rPr>
                        <a:t>Income and</a:t>
                      </a:r>
                    </a:p>
                    <a:p>
                      <a:r>
                        <a:rPr lang="en-US" sz="2200" dirty="0" smtClean="0">
                          <a:latin typeface="Arial" panose="020B0604020202020204" pitchFamily="34" charset="0"/>
                          <a:cs typeface="Arial" panose="020B0604020202020204" pitchFamily="34" charset="0"/>
                        </a:rPr>
                        <a:t>weekly spend</a:t>
                      </a:r>
                      <a:r>
                        <a:rPr lang="en-US" sz="2200" baseline="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on food</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r h="534253">
                <a:tc>
                  <a:txBody>
                    <a:bodyPr/>
                    <a:lstStyle/>
                    <a:p>
                      <a:r>
                        <a:rPr lang="en-US" sz="2200" dirty="0" smtClean="0">
                          <a:latin typeface="Arial" panose="020B0604020202020204" pitchFamily="34" charset="0"/>
                          <a:cs typeface="Arial" panose="020B0604020202020204" pitchFamily="34" charset="0"/>
                        </a:rPr>
                        <a:t>Age of chicken</a:t>
                      </a:r>
                    </a:p>
                    <a:p>
                      <a:r>
                        <a:rPr lang="en-US" sz="2200" dirty="0" smtClean="0">
                          <a:latin typeface="Arial" panose="020B0604020202020204" pitchFamily="34" charset="0"/>
                          <a:cs typeface="Arial" panose="020B0604020202020204" pitchFamily="34" charset="0"/>
                        </a:rPr>
                        <a:t>and number of</a:t>
                      </a:r>
                    </a:p>
                    <a:p>
                      <a:r>
                        <a:rPr lang="en-US" sz="2200" dirty="0" smtClean="0">
                          <a:latin typeface="Arial" panose="020B0604020202020204" pitchFamily="34" charset="0"/>
                          <a:cs typeface="Arial" panose="020B0604020202020204" pitchFamily="34" charset="0"/>
                        </a:rPr>
                        <a:t>eggs laid</a:t>
                      </a:r>
                      <a:endParaRPr lang="en-US" sz="22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r h="534253">
                <a:tc>
                  <a:txBody>
                    <a:bodyPr/>
                    <a:lstStyle/>
                    <a:p>
                      <a:r>
                        <a:rPr lang="en-US" sz="2200" dirty="0" smtClean="0">
                          <a:latin typeface="Arial" panose="020B0604020202020204" pitchFamily="34" charset="0"/>
                          <a:cs typeface="Arial" panose="020B0604020202020204" pitchFamily="34" charset="0"/>
                        </a:rPr>
                        <a:t>Speed of car and</a:t>
                      </a:r>
                      <a:r>
                        <a:rPr lang="en-US" sz="2200" baseline="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time to travel</a:t>
                      </a:r>
                      <a:r>
                        <a:rPr lang="en-US" sz="2200" baseline="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10 miles</a:t>
                      </a:r>
                      <a:endParaRPr lang="en-US" sz="22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bl>
          </a:graphicData>
        </a:graphic>
      </p:graphicFrame>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1520" y="1196752"/>
            <a:ext cx="556549" cy="551298"/>
          </a:xfrm>
          <a:prstGeom prst="rect">
            <a:avLst/>
          </a:prstGeom>
        </p:spPr>
      </p:pic>
    </p:spTree>
    <p:extLst>
      <p:ext uri="{BB962C8B-B14F-4D97-AF65-F5344CB8AC3E}">
        <p14:creationId xmlns:p14="http://schemas.microsoft.com/office/powerpoint/2010/main" val="130211381"/>
      </p:ext>
    </p:extLst>
  </p:cSld>
  <p:clrMapOvr>
    <a:masterClrMapping/>
  </p:clrMapOvr>
  <p:transition advClick="0"/>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3.8 – Graphs, Tables &amp; Charts – Line of Best Fit</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23</a:t>
            </a:r>
            <a:endParaRPr lang="en-GB" sz="1400" b="1" dirty="0">
              <a:latin typeface="Calibri" panose="020F0502020204030204" pitchFamily="34" charset="0"/>
            </a:endParaRPr>
          </a:p>
        </p:txBody>
      </p:sp>
      <p:sp>
        <p:nvSpPr>
          <p:cNvPr id="2" name="Rectangle 1"/>
          <p:cNvSpPr/>
          <p:nvPr/>
        </p:nvSpPr>
        <p:spPr>
          <a:xfrm>
            <a:off x="247328" y="1229851"/>
            <a:ext cx="5256584" cy="5509200"/>
          </a:xfrm>
          <a:prstGeom prst="rect">
            <a:avLst/>
          </a:prstGeom>
        </p:spPr>
        <p:txBody>
          <a:bodyPr wrap="square">
            <a:spAutoFit/>
          </a:bodyPr>
          <a:lstStyle/>
          <a:p>
            <a:pPr marL="457200" indent="-457200">
              <a:buClr>
                <a:srgbClr val="C00000"/>
              </a:buClr>
              <a:buFont typeface="+mj-lt"/>
              <a:buAutoNum type="arabicPeriod"/>
              <a:tabLst>
                <a:tab pos="3028950" algn="l"/>
              </a:tabLst>
            </a:pPr>
            <a:r>
              <a:rPr lang="en-US" sz="3200" dirty="0">
                <a:latin typeface="Arial" panose="020B0604020202020204" pitchFamily="34" charset="0"/>
                <a:cs typeface="Arial" panose="020B0604020202020204" pitchFamily="34" charset="0"/>
              </a:rPr>
              <a:t>A fisherman recorded the mass and length </a:t>
            </a:r>
            <a:r>
              <a:rPr lang="en-US" sz="3200" dirty="0" smtClean="0">
                <a:latin typeface="Arial" panose="020B0604020202020204" pitchFamily="34" charset="0"/>
                <a:cs typeface="Arial" panose="020B0604020202020204" pitchFamily="34" charset="0"/>
              </a:rPr>
              <a:t>of six </a:t>
            </a:r>
            <a:r>
              <a:rPr lang="en-US" sz="3200" dirty="0">
                <a:latin typeface="Arial" panose="020B0604020202020204" pitchFamily="34" charset="0"/>
                <a:cs typeface="Arial" panose="020B0604020202020204" pitchFamily="34" charset="0"/>
              </a:rPr>
              <a:t>trout. The table shows his results.</a:t>
            </a:r>
          </a:p>
          <a:p>
            <a:pPr>
              <a:buClr>
                <a:srgbClr val="C00000"/>
              </a:buClr>
              <a:tabLst>
                <a:tab pos="3028950" algn="l"/>
              </a:tabLst>
            </a:pP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tabLst>
                <a:tab pos="3028950" algn="l"/>
              </a:tabLst>
            </a:pPr>
            <a:endParaRPr lang="en-US" sz="3200" dirty="0">
              <a:latin typeface="Arial" panose="020B0604020202020204" pitchFamily="34" charset="0"/>
              <a:cs typeface="Arial" panose="020B0604020202020204" pitchFamily="34" charset="0"/>
            </a:endParaRPr>
          </a:p>
          <a:p>
            <a:pPr>
              <a:buClr>
                <a:srgbClr val="C00000"/>
              </a:buClr>
              <a:tabLst>
                <a:tab pos="3028950" algn="l"/>
              </a:tabLst>
            </a:pPr>
            <a:endParaRPr lang="en-US" sz="3200"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3028950" algn="l"/>
              </a:tabLst>
            </a:pPr>
            <a:r>
              <a:rPr lang="en-US" sz="3200" dirty="0">
                <a:latin typeface="Arial" panose="020B0604020202020204" pitchFamily="34" charset="0"/>
                <a:cs typeface="Arial" panose="020B0604020202020204" pitchFamily="34" charset="0"/>
              </a:rPr>
              <a:t>Draw a scatter graph for the data,</a:t>
            </a:r>
          </a:p>
          <a:p>
            <a:pPr marL="457200" indent="-457200">
              <a:buClr>
                <a:srgbClr val="C00000"/>
              </a:buClr>
              <a:buFont typeface="+mj-lt"/>
              <a:buAutoNum type="alphaLcPeriod"/>
              <a:tabLst>
                <a:tab pos="3028950" algn="l"/>
              </a:tabLst>
            </a:pPr>
            <a:r>
              <a:rPr lang="en-US" sz="3200" dirty="0" smtClean="0">
                <a:latin typeface="Arial" panose="020B0604020202020204" pitchFamily="34" charset="0"/>
                <a:cs typeface="Arial" panose="020B0604020202020204" pitchFamily="34" charset="0"/>
              </a:rPr>
              <a:t>Draw </a:t>
            </a:r>
            <a:r>
              <a:rPr lang="en-US" sz="3200" dirty="0">
                <a:latin typeface="Arial" panose="020B0604020202020204" pitchFamily="34" charset="0"/>
                <a:cs typeface="Arial" panose="020B0604020202020204" pitchFamily="34" charset="0"/>
              </a:rPr>
              <a:t>a line of best fit on your graph.</a:t>
            </a:r>
          </a:p>
        </p:txBody>
      </p:sp>
      <p:graphicFrame>
        <p:nvGraphicFramePr>
          <p:cNvPr id="5" name="Table 4"/>
          <p:cNvGraphicFramePr>
            <a:graphicFrameLocks noGrp="1"/>
          </p:cNvGraphicFramePr>
          <p:nvPr>
            <p:extLst>
              <p:ext uri="{D42A27DB-BD31-4B8C-83A1-F6EECF244321}">
                <p14:modId xmlns:p14="http://schemas.microsoft.com/office/powerpoint/2010/main" val="2676159414"/>
              </p:ext>
            </p:extLst>
          </p:nvPr>
        </p:nvGraphicFramePr>
        <p:xfrm>
          <a:off x="247328" y="3356992"/>
          <a:ext cx="5256582" cy="1152128"/>
        </p:xfrm>
        <a:graphic>
          <a:graphicData uri="http://schemas.openxmlformats.org/drawingml/2006/table">
            <a:tbl>
              <a:tblPr firstRow="1" bandRow="1">
                <a:tableStyleId>{5940675A-B579-460E-94D1-54222C63F5DA}</a:tableStyleId>
              </a:tblPr>
              <a:tblGrid>
                <a:gridCol w="1372344"/>
                <a:gridCol w="648072"/>
                <a:gridCol w="648072"/>
                <a:gridCol w="648072"/>
                <a:gridCol w="632850"/>
                <a:gridCol w="653586"/>
                <a:gridCol w="653586"/>
              </a:tblGrid>
              <a:tr h="492657">
                <a:tc>
                  <a:txBody>
                    <a:bodyPr/>
                    <a:lstStyle/>
                    <a:p>
                      <a:r>
                        <a:rPr lang="en-US" sz="2000" b="1" dirty="0" smtClean="0">
                          <a:latin typeface="Arial" panose="020B0604020202020204" pitchFamily="34" charset="0"/>
                          <a:cs typeface="Arial" panose="020B0604020202020204" pitchFamily="34" charset="0"/>
                        </a:rPr>
                        <a:t>Length (cm)</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35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smtClean="0">
                          <a:latin typeface="Arial" panose="020B0604020202020204" pitchFamily="34" charset="0"/>
                          <a:cs typeface="Arial" panose="020B0604020202020204" pitchFamily="34" charset="0"/>
                        </a:rPr>
                        <a:t>37</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38</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37</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43</a:t>
                      </a:r>
                      <a:endParaRPr lang="en-US" sz="2000" dirty="0">
                        <a:latin typeface="Arial" panose="020B0604020202020204" pitchFamily="34" charset="0"/>
                        <a:cs typeface="Arial" panose="020B0604020202020204" pitchFamily="34" charset="0"/>
                      </a:endParaRPr>
                    </a:p>
                  </a:txBody>
                  <a:tcPr/>
                </a:tc>
              </a:tr>
              <a:tr h="451088">
                <a:tc>
                  <a:txBody>
                    <a:bodyPr/>
                    <a:lstStyle/>
                    <a:p>
                      <a:r>
                        <a:rPr lang="en-US" sz="2000" b="1" dirty="0" smtClean="0">
                          <a:latin typeface="Arial" panose="020B0604020202020204" pitchFamily="34" charset="0"/>
                          <a:cs typeface="Arial" panose="020B0604020202020204" pitchFamily="34" charset="0"/>
                        </a:rPr>
                        <a:t>Mass (g)</a:t>
                      </a:r>
                      <a:endParaRPr lang="en-US" sz="20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latin typeface="Arial" panose="020B0604020202020204" pitchFamily="34" charset="0"/>
                          <a:cs typeface="Arial" panose="020B0604020202020204" pitchFamily="34" charset="0"/>
                        </a:rPr>
                        <a:t>600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755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810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720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870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930</a:t>
                      </a:r>
                      <a:endParaRPr lang="en-US" sz="20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436939654"/>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 – Number – Decimal Numbers</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a:t>
            </a:r>
            <a:endParaRPr lang="en-GB" sz="1400" b="1" dirty="0">
              <a:latin typeface="Calibri" panose="020F0502020204030204" pitchFamily="34" charset="0"/>
            </a:endParaRPr>
          </a:p>
        </p:txBody>
      </p:sp>
      <p:sp>
        <p:nvSpPr>
          <p:cNvPr id="6" name="Rectangle 5"/>
          <p:cNvSpPr/>
          <p:nvPr/>
        </p:nvSpPr>
        <p:spPr>
          <a:xfrm>
            <a:off x="179512" y="1124744"/>
            <a:ext cx="30931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1.2 – Decimal Numbers</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3870" y="1657603"/>
            <a:ext cx="5254234" cy="4867741"/>
          </a:xfrm>
          <a:prstGeom prst="rect">
            <a:avLst/>
          </a:prstGeom>
        </p:spPr>
      </p:pic>
      <p:sp>
        <p:nvSpPr>
          <p:cNvPr id="7" name="Rectangle 6"/>
          <p:cNvSpPr/>
          <p:nvPr/>
        </p:nvSpPr>
        <p:spPr>
          <a:xfrm flipH="1">
            <a:off x="277542" y="4437112"/>
            <a:ext cx="5204539" cy="98640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Q17b hint </a:t>
            </a:r>
            <a:r>
              <a:rPr lang="en-US" dirty="0" smtClean="0">
                <a:solidFill>
                  <a:schemeClr val="tx1"/>
                </a:solidFill>
                <a:latin typeface="Arial" panose="020B0604020202020204" pitchFamily="34" charset="0"/>
                <a:cs typeface="Arial" panose="020B0604020202020204" pitchFamily="34" charset="0"/>
              </a:rPr>
              <a:t>- 0.12 </a:t>
            </a:r>
            <a:r>
              <a:rPr lang="en-US" dirty="0">
                <a:solidFill>
                  <a:schemeClr val="tx1"/>
                </a:solidFill>
                <a:latin typeface="Arial" panose="020B0604020202020204" pitchFamily="34" charset="0"/>
                <a:cs typeface="Arial" panose="020B0604020202020204" pitchFamily="34" charset="0"/>
              </a:rPr>
              <a:t>has 2 decimal places, </a:t>
            </a:r>
            <a:r>
              <a:rPr lang="en-US" dirty="0" smtClean="0">
                <a:solidFill>
                  <a:schemeClr val="tx1"/>
                </a:solidFill>
                <a:latin typeface="Arial" panose="020B0604020202020204" pitchFamily="34" charset="0"/>
                <a:cs typeface="Arial" panose="020B0604020202020204" pitchFamily="34" charset="0"/>
              </a:rPr>
              <a:t>so multiply </a:t>
            </a:r>
            <a:r>
              <a:rPr lang="en-US" dirty="0">
                <a:solidFill>
                  <a:schemeClr val="tx1"/>
                </a:solidFill>
                <a:latin typeface="Arial" panose="020B0604020202020204" pitchFamily="34" charset="0"/>
                <a:cs typeface="Arial" panose="020B0604020202020204" pitchFamily="34" charset="0"/>
              </a:rPr>
              <a:t>both numbers by 100 before dividing.</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772816"/>
            <a:ext cx="551298" cy="54604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3401" y="2677429"/>
            <a:ext cx="530297" cy="535547"/>
          </a:xfrm>
          <a:prstGeom prst="rect">
            <a:avLst/>
          </a:prstGeom>
        </p:spPr>
      </p:pic>
    </p:spTree>
    <p:extLst>
      <p:ext uri="{BB962C8B-B14F-4D97-AF65-F5344CB8AC3E}">
        <p14:creationId xmlns:p14="http://schemas.microsoft.com/office/powerpoint/2010/main" val="322562316"/>
      </p:ext>
    </p:extLst>
  </p:cSld>
  <p:clrMapOvr>
    <a:masterClrMapping/>
  </p:clrMapOvr>
  <p:transition advClick="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3.8 – Graphs, Tables &amp; Charts – Line of Best Fit</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23</a:t>
            </a:r>
            <a:endParaRPr lang="en-GB" sz="1400" b="1" dirty="0">
              <a:latin typeface="Calibri" panose="020F0502020204030204" pitchFamily="34" charset="0"/>
            </a:endParaRPr>
          </a:p>
        </p:txBody>
      </p:sp>
      <p:sp>
        <p:nvSpPr>
          <p:cNvPr id="2" name="Rectangle 1"/>
          <p:cNvSpPr/>
          <p:nvPr/>
        </p:nvSpPr>
        <p:spPr>
          <a:xfrm>
            <a:off x="247328" y="1229851"/>
            <a:ext cx="5256584" cy="5262979"/>
          </a:xfrm>
          <a:prstGeom prst="rect">
            <a:avLst/>
          </a:prstGeom>
        </p:spPr>
        <p:txBody>
          <a:bodyPr wrap="square">
            <a:spAutoFit/>
          </a:bodyPr>
          <a:lstStyle/>
          <a:p>
            <a:pPr marL="514350" indent="-514350">
              <a:buClr>
                <a:srgbClr val="C00000"/>
              </a:buClr>
              <a:buFont typeface="+mj-lt"/>
              <a:buAutoNum type="arabicPeriod" startAt="2"/>
              <a:tabLst>
                <a:tab pos="3028950" algn="l"/>
              </a:tabLst>
            </a:pPr>
            <a:r>
              <a:rPr lang="en-US" sz="2500" dirty="0">
                <a:latin typeface="Arial" panose="020B0604020202020204" pitchFamily="34" charset="0"/>
                <a:cs typeface="Arial" panose="020B0604020202020204" pitchFamily="34" charset="0"/>
              </a:rPr>
              <a:t>A school records the number of days </a:t>
            </a:r>
            <a:r>
              <a:rPr lang="en-US" sz="2500" dirty="0" smtClean="0">
                <a:latin typeface="Arial" panose="020B0604020202020204" pitchFamily="34" charset="0"/>
                <a:cs typeface="Arial" panose="020B0604020202020204" pitchFamily="34" charset="0"/>
              </a:rPr>
              <a:t>some students </a:t>
            </a:r>
            <a:r>
              <a:rPr lang="en-US" sz="2500" dirty="0">
                <a:latin typeface="Arial" panose="020B0604020202020204" pitchFamily="34" charset="0"/>
                <a:cs typeface="Arial" panose="020B0604020202020204" pitchFamily="34" charset="0"/>
              </a:rPr>
              <a:t>are absent and the distance </a:t>
            </a:r>
            <a:r>
              <a:rPr lang="en-US" sz="2500" dirty="0" smtClean="0">
                <a:latin typeface="Arial" panose="020B0604020202020204" pitchFamily="34" charset="0"/>
                <a:cs typeface="Arial" panose="020B0604020202020204" pitchFamily="34" charset="0"/>
              </a:rPr>
              <a:t>they live </a:t>
            </a:r>
            <a:r>
              <a:rPr lang="en-US" sz="2500" dirty="0">
                <a:latin typeface="Arial" panose="020B0604020202020204" pitchFamily="34" charset="0"/>
                <a:cs typeface="Arial" panose="020B0604020202020204" pitchFamily="34" charset="0"/>
              </a:rPr>
              <a:t>from school</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endParaRPr lang="en-US" sz="2500" dirty="0">
              <a:latin typeface="Arial" panose="020B0604020202020204" pitchFamily="34" charset="0"/>
              <a:cs typeface="Arial" panose="020B0604020202020204" pitchFamily="34" charset="0"/>
            </a:endParaRPr>
          </a:p>
          <a:p>
            <a:pPr>
              <a:buClr>
                <a:srgbClr val="C00000"/>
              </a:buClr>
              <a:tabLst>
                <a:tab pos="3028950" algn="l"/>
              </a:tabLst>
            </a:pPr>
            <a:endParaRPr lang="en-US" sz="2500" dirty="0" smtClean="0">
              <a:latin typeface="Arial" panose="020B0604020202020204" pitchFamily="34" charset="0"/>
              <a:cs typeface="Arial" panose="020B0604020202020204" pitchFamily="34" charset="0"/>
            </a:endParaRPr>
          </a:p>
          <a:p>
            <a:pPr>
              <a:buClr>
                <a:srgbClr val="C00000"/>
              </a:buClr>
              <a:tabLst>
                <a:tab pos="3028950" algn="l"/>
              </a:tabLst>
            </a:pPr>
            <a:endParaRPr lang="en-US" sz="2500"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Draw </a:t>
            </a:r>
            <a:r>
              <a:rPr lang="en-US" sz="2500" dirty="0">
                <a:latin typeface="Arial" panose="020B0604020202020204" pitchFamily="34" charset="0"/>
                <a:cs typeface="Arial" panose="020B0604020202020204" pitchFamily="34" charset="0"/>
              </a:rPr>
              <a:t>a scatter graph for the data,</a:t>
            </a:r>
          </a:p>
          <a:p>
            <a:pPr marL="457200" indent="-45720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Describe </a:t>
            </a:r>
            <a:r>
              <a:rPr lang="en-US" sz="2500" dirty="0">
                <a:latin typeface="Arial" panose="020B0604020202020204" pitchFamily="34" charset="0"/>
                <a:cs typeface="Arial" panose="020B0604020202020204" pitchFamily="34" charset="0"/>
              </a:rPr>
              <a:t>the correlation,</a:t>
            </a:r>
          </a:p>
          <a:p>
            <a:pPr marL="457200" indent="-45720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Can </a:t>
            </a:r>
            <a:r>
              <a:rPr lang="en-US" sz="2500" dirty="0">
                <a:latin typeface="Arial" panose="020B0604020202020204" pitchFamily="34" charset="0"/>
                <a:cs typeface="Arial" panose="020B0604020202020204" pitchFamily="34" charset="0"/>
              </a:rPr>
              <a:t>you draw a line of best </a:t>
            </a:r>
            <a:r>
              <a:rPr lang="en-US" sz="2500" dirty="0" smtClean="0">
                <a:latin typeface="Arial" panose="020B0604020202020204" pitchFamily="34" charset="0"/>
                <a:cs typeface="Arial" panose="020B0604020202020204" pitchFamily="34" charset="0"/>
              </a:rPr>
              <a:t>fit?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Explain </a:t>
            </a:r>
            <a:r>
              <a:rPr lang="en-US" sz="2500" dirty="0">
                <a:latin typeface="Arial" panose="020B0604020202020204" pitchFamily="34" charset="0"/>
                <a:cs typeface="Arial" panose="020B0604020202020204" pitchFamily="34" charset="0"/>
              </a:rPr>
              <a:t>your answer.</a:t>
            </a:r>
          </a:p>
        </p:txBody>
      </p:sp>
      <p:graphicFrame>
        <p:nvGraphicFramePr>
          <p:cNvPr id="5" name="Table 4"/>
          <p:cNvGraphicFramePr>
            <a:graphicFrameLocks noGrp="1"/>
          </p:cNvGraphicFramePr>
          <p:nvPr>
            <p:extLst>
              <p:ext uri="{D42A27DB-BD31-4B8C-83A1-F6EECF244321}">
                <p14:modId xmlns:p14="http://schemas.microsoft.com/office/powerpoint/2010/main" val="1550669240"/>
              </p:ext>
            </p:extLst>
          </p:nvPr>
        </p:nvGraphicFramePr>
        <p:xfrm>
          <a:off x="247328" y="2924944"/>
          <a:ext cx="5256583" cy="1524000"/>
        </p:xfrm>
        <a:graphic>
          <a:graphicData uri="http://schemas.openxmlformats.org/drawingml/2006/table">
            <a:tbl>
              <a:tblPr firstRow="1" bandRow="1">
                <a:tableStyleId>{5940675A-B579-460E-94D1-54222C63F5DA}</a:tableStyleId>
              </a:tblPr>
              <a:tblGrid>
                <a:gridCol w="2236440"/>
                <a:gridCol w="648072"/>
                <a:gridCol w="504056"/>
                <a:gridCol w="504056"/>
                <a:gridCol w="432048"/>
                <a:gridCol w="504056"/>
                <a:gridCol w="427855"/>
              </a:tblGrid>
              <a:tr h="492657">
                <a:tc>
                  <a:txBody>
                    <a:bodyPr/>
                    <a:lstStyle/>
                    <a:p>
                      <a:r>
                        <a:rPr lang="en-US" sz="2200" b="1" dirty="0" smtClean="0">
                          <a:latin typeface="Arial" panose="020B0604020202020204" pitchFamily="34" charset="0"/>
                          <a:cs typeface="Arial" panose="020B0604020202020204" pitchFamily="34" charset="0"/>
                        </a:rPr>
                        <a:t>Number of days absent</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r>
              <a:tr h="451088">
                <a:tc>
                  <a:txBody>
                    <a:bodyPr/>
                    <a:lstStyle/>
                    <a:p>
                      <a:r>
                        <a:rPr lang="en-US" sz="2200" b="1" dirty="0" smtClean="0">
                          <a:latin typeface="Arial" panose="020B0604020202020204" pitchFamily="34" charset="0"/>
                          <a:cs typeface="Arial" panose="020B0604020202020204" pitchFamily="34" charset="0"/>
                        </a:rPr>
                        <a:t>Distance from school (miles)</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dirty="0" smtClean="0">
                          <a:latin typeface="Arial" panose="020B0604020202020204" pitchFamily="34" charset="0"/>
                          <a:cs typeface="Arial" panose="020B0604020202020204" pitchFamily="34" charset="0"/>
                        </a:rPr>
                        <a:t>18</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9</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668514145"/>
      </p:ext>
    </p:extLst>
  </p:cSld>
  <p:clrMapOvr>
    <a:masterClrMapping/>
  </p:clrMapOvr>
  <p:transition advClick="0"/>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3.8 – Graphs, Tables &amp; Charts – Line of Best Fit</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23</a:t>
            </a:r>
            <a:endParaRPr lang="en-GB" sz="1400" b="1" dirty="0">
              <a:latin typeface="Calibri" panose="020F0502020204030204" pitchFamily="34" charset="0"/>
            </a:endParaRPr>
          </a:p>
        </p:txBody>
      </p:sp>
      <p:sp>
        <p:nvSpPr>
          <p:cNvPr id="2" name="Rectangle 1"/>
          <p:cNvSpPr/>
          <p:nvPr/>
        </p:nvSpPr>
        <p:spPr>
          <a:xfrm>
            <a:off x="247328" y="1229851"/>
            <a:ext cx="5256584" cy="5478423"/>
          </a:xfrm>
          <a:prstGeom prst="rect">
            <a:avLst/>
          </a:prstGeom>
        </p:spPr>
        <p:txBody>
          <a:bodyPr wrap="square">
            <a:spAutoFit/>
          </a:bodyPr>
          <a:lstStyle/>
          <a:p>
            <a:pPr marL="400050" indent="-400050">
              <a:buClr>
                <a:srgbClr val="C00000"/>
              </a:buClr>
              <a:buFont typeface="+mj-lt"/>
              <a:buAutoNum type="arabicPeriod" startAt="3"/>
              <a:tabLst>
                <a:tab pos="3028950" algn="l"/>
              </a:tabLst>
            </a:pPr>
            <a:r>
              <a:rPr lang="en-US" sz="2200" b="1" dirty="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Some students took </a:t>
            </a:r>
            <a:r>
              <a:rPr lang="en-US" sz="2200" dirty="0" smtClean="0">
                <a:latin typeface="Arial" panose="020B0604020202020204" pitchFamily="34" charset="0"/>
                <a:cs typeface="Arial" panose="020B0604020202020204" pitchFamily="34" charset="0"/>
              </a:rPr>
              <a:t>two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maths </a:t>
            </a:r>
            <a:r>
              <a:rPr lang="en-US" sz="2200" dirty="0">
                <a:latin typeface="Arial" panose="020B0604020202020204" pitchFamily="34" charset="0"/>
                <a:cs typeface="Arial" panose="020B0604020202020204" pitchFamily="34" charset="0"/>
              </a:rPr>
              <a:t>papers, </a:t>
            </a:r>
            <a:r>
              <a:rPr lang="en-US" sz="2200" dirty="0" smtClean="0">
                <a:latin typeface="Arial" panose="020B0604020202020204" pitchFamily="34" charset="0"/>
                <a:cs typeface="Arial" panose="020B0604020202020204" pitchFamily="34" charset="0"/>
              </a:rPr>
              <a:t>Calculator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and Non-calculator</a:t>
            </a:r>
            <a:r>
              <a:rPr lang="en-US" sz="2200" dirty="0">
                <a:latin typeface="Arial" panose="020B0604020202020204" pitchFamily="34" charset="0"/>
                <a:cs typeface="Arial" panose="020B0604020202020204" pitchFamily="34" charset="0"/>
              </a:rPr>
              <a:t>. 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table gives the </a:t>
            </a:r>
            <a:r>
              <a:rPr lang="en-US" sz="2200" dirty="0">
                <a:latin typeface="Arial" panose="020B0604020202020204" pitchFamily="34" charset="0"/>
                <a:cs typeface="Arial" panose="020B0604020202020204" pitchFamily="34" charset="0"/>
              </a:rPr>
              <a:t>percentage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marks for seven </a:t>
            </a:r>
            <a:r>
              <a:rPr lang="en-US" sz="2200" dirty="0">
                <a:latin typeface="Arial" panose="020B0604020202020204" pitchFamily="34" charset="0"/>
                <a:cs typeface="Arial" panose="020B0604020202020204" pitchFamily="34" charset="0"/>
              </a:rPr>
              <a:t>students</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800100" indent="-400050">
              <a:buClr>
                <a:srgbClr val="C00000"/>
              </a:buClr>
              <a:buFont typeface="+mj-lt"/>
              <a:buAutoNum type="alphaLcPeriod"/>
              <a:tabLst>
                <a:tab pos="3028950" algn="l"/>
              </a:tabLst>
            </a:pPr>
            <a:r>
              <a:rPr lang="en-US" sz="2200" dirty="0">
                <a:latin typeface="Arial" panose="020B0604020202020204" pitchFamily="34" charset="0"/>
                <a:cs typeface="Arial" panose="020B0604020202020204" pitchFamily="34" charset="0"/>
              </a:rPr>
              <a:t>Plot the points on a scatter graph.</a:t>
            </a:r>
          </a:p>
          <a:p>
            <a:pPr marL="800100" indent="-400050">
              <a:buClr>
                <a:srgbClr val="C00000"/>
              </a:buClr>
              <a:buFont typeface="+mj-lt"/>
              <a:buAutoNum type="alphaLcPeriod"/>
              <a:tabLst>
                <a:tab pos="3028950" algn="l"/>
              </a:tabLst>
            </a:pP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a line of best fit on the scatter graph.</a:t>
            </a:r>
          </a:p>
          <a:p>
            <a:pPr marL="800100" indent="-400050">
              <a:buClr>
                <a:srgbClr val="C00000"/>
              </a:buClr>
              <a:buFont typeface="+mj-lt"/>
              <a:buAutoNum type="alphaLcPeriod"/>
              <a:tabLst>
                <a:tab pos="3028950" algn="l"/>
              </a:tabLst>
            </a:pPr>
            <a:r>
              <a:rPr lang="en-US" sz="2200" dirty="0" smtClean="0">
                <a:latin typeface="Arial" panose="020B0604020202020204" pitchFamily="34" charset="0"/>
                <a:cs typeface="Arial" panose="020B0604020202020204" pitchFamily="34" charset="0"/>
              </a:rPr>
              <a:t>Are </a:t>
            </a:r>
            <a:r>
              <a:rPr lang="en-US" sz="2200" dirty="0">
                <a:latin typeface="Arial" panose="020B0604020202020204" pitchFamily="34" charset="0"/>
                <a:cs typeface="Arial" panose="020B0604020202020204" pitchFamily="34" charset="0"/>
              </a:rPr>
              <a:t>there any outliers? Explain </a:t>
            </a:r>
            <a:r>
              <a:rPr lang="en-US" sz="2200" dirty="0" smtClean="0">
                <a:latin typeface="Arial" panose="020B0604020202020204" pitchFamily="34" charset="0"/>
                <a:cs typeface="Arial" panose="020B0604020202020204" pitchFamily="34" charset="0"/>
              </a:rPr>
              <a:t>your answer</a:t>
            </a:r>
            <a:r>
              <a:rPr lang="en-US" sz="2200" dirty="0">
                <a:latin typeface="Arial" panose="020B0604020202020204" pitchFamily="34" charset="0"/>
                <a:cs typeface="Arial" panose="020B0604020202020204" pitchFamily="34" charset="0"/>
              </a:rPr>
              <a:t>.</a:t>
            </a:r>
          </a:p>
          <a:p>
            <a:pPr marL="800100" indent="-400050">
              <a:buClr>
                <a:srgbClr val="C00000"/>
              </a:buClr>
              <a:buFont typeface="+mj-lt"/>
              <a:buAutoNum type="alphaLcPeriod"/>
              <a:tabLst>
                <a:tab pos="3028950" algn="l"/>
              </a:tabLst>
            </a:pPr>
            <a:r>
              <a:rPr lang="en-US" sz="2200" dirty="0" smtClean="0">
                <a:latin typeface="Arial" panose="020B0604020202020204" pitchFamily="34" charset="0"/>
                <a:cs typeface="Arial" panose="020B0604020202020204" pitchFamily="34" charset="0"/>
              </a:rPr>
              <a:t>Describe </a:t>
            </a:r>
            <a:r>
              <a:rPr lang="en-US" sz="2200" dirty="0">
                <a:latin typeface="Arial" panose="020B0604020202020204" pitchFamily="34" charset="0"/>
                <a:cs typeface="Arial" panose="020B0604020202020204" pitchFamily="34" charset="0"/>
              </a:rPr>
              <a:t>the relationship between </a:t>
            </a:r>
            <a:r>
              <a:rPr lang="en-US" sz="2200" dirty="0" smtClean="0">
                <a:latin typeface="Arial" panose="020B0604020202020204" pitchFamily="34" charset="0"/>
                <a:cs typeface="Arial" panose="020B0604020202020204" pitchFamily="34" charset="0"/>
              </a:rPr>
              <a:t>the marks </a:t>
            </a:r>
            <a:r>
              <a:rPr lang="en-US" sz="2200" dirty="0">
                <a:latin typeface="Arial" panose="020B0604020202020204" pitchFamily="34" charset="0"/>
                <a:cs typeface="Arial" panose="020B0604020202020204" pitchFamily="34" charset="0"/>
              </a:rPr>
              <a:t>in the two papers.</a:t>
            </a:r>
          </a:p>
        </p:txBody>
      </p:sp>
      <p:graphicFrame>
        <p:nvGraphicFramePr>
          <p:cNvPr id="5" name="Table 4"/>
          <p:cNvGraphicFramePr>
            <a:graphicFrameLocks noGrp="1"/>
          </p:cNvGraphicFramePr>
          <p:nvPr>
            <p:extLst>
              <p:ext uri="{D42A27DB-BD31-4B8C-83A1-F6EECF244321}">
                <p14:modId xmlns:p14="http://schemas.microsoft.com/office/powerpoint/2010/main" val="2318574749"/>
              </p:ext>
            </p:extLst>
          </p:nvPr>
        </p:nvGraphicFramePr>
        <p:xfrm>
          <a:off x="247328" y="3068960"/>
          <a:ext cx="5204263" cy="1132737"/>
        </p:xfrm>
        <a:graphic>
          <a:graphicData uri="http://schemas.openxmlformats.org/drawingml/2006/table">
            <a:tbl>
              <a:tblPr firstRow="1" bandRow="1">
                <a:tableStyleId>{5940675A-B579-460E-94D1-54222C63F5DA}</a:tableStyleId>
              </a:tblPr>
              <a:tblGrid>
                <a:gridCol w="1804392"/>
                <a:gridCol w="500380"/>
                <a:gridCol w="466117"/>
                <a:gridCol w="466117"/>
                <a:gridCol w="500380"/>
                <a:gridCol w="466117"/>
                <a:gridCol w="500380"/>
                <a:gridCol w="500380"/>
              </a:tblGrid>
              <a:tr h="492657">
                <a:tc>
                  <a:txBody>
                    <a:bodyPr/>
                    <a:lstStyle/>
                    <a:p>
                      <a:r>
                        <a:rPr lang="en-US" sz="1800" b="1" dirty="0" smtClean="0">
                          <a:latin typeface="Arial" panose="020B0604020202020204" pitchFamily="34" charset="0"/>
                          <a:cs typeface="Arial" panose="020B0604020202020204" pitchFamily="34" charset="0"/>
                        </a:rPr>
                        <a:t>Calculator (%)</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dirty="0" smtClean="0">
                          <a:latin typeface="Arial" panose="020B0604020202020204" pitchFamily="34" charset="0"/>
                          <a:cs typeface="Arial" panose="020B0604020202020204" pitchFamily="34" charset="0"/>
                        </a:rPr>
                        <a:t>56</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cs typeface="Arial" panose="020B0604020202020204" pitchFamily="34" charset="0"/>
                        </a:rPr>
                        <a:t>73</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49</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90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47</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76</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54</a:t>
                      </a:r>
                      <a:endParaRPr lang="en-US" sz="1800" dirty="0">
                        <a:latin typeface="Arial" panose="020B0604020202020204" pitchFamily="34" charset="0"/>
                        <a:cs typeface="Arial" panose="020B0604020202020204" pitchFamily="34" charset="0"/>
                      </a:endParaRPr>
                    </a:p>
                  </a:txBody>
                  <a:tcPr/>
                </a:tc>
              </a:tr>
              <a:tr h="451088">
                <a:tc>
                  <a:txBody>
                    <a:bodyPr/>
                    <a:lstStyle/>
                    <a:p>
                      <a:r>
                        <a:rPr lang="en-US" sz="1800" b="1" dirty="0" smtClean="0">
                          <a:latin typeface="Arial" panose="020B0604020202020204" pitchFamily="34" charset="0"/>
                          <a:cs typeface="Arial" panose="020B0604020202020204" pitchFamily="34" charset="0"/>
                        </a:rPr>
                        <a:t>Non-Calculator</a:t>
                      </a:r>
                      <a:r>
                        <a:rPr lang="en-US" sz="1800" b="1" baseline="0" dirty="0" smtClean="0">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dirty="0" smtClean="0">
                          <a:latin typeface="Arial" panose="020B0604020202020204" pitchFamily="34" charset="0"/>
                          <a:cs typeface="Arial" panose="020B0604020202020204" pitchFamily="34" charset="0"/>
                        </a:rPr>
                        <a:t>55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69</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91</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78</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69</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55</a:t>
                      </a:r>
                      <a:endParaRPr lang="en-US" sz="1800" dirty="0">
                        <a:latin typeface="Arial" panose="020B0604020202020204" pitchFamily="34" charset="0"/>
                        <a:cs typeface="Arial" panose="020B0604020202020204" pitchFamily="34" charset="0"/>
                      </a:endParaRPr>
                    </a:p>
                  </a:txBody>
                  <a:tcPr/>
                </a:tc>
              </a:tr>
            </a:tbl>
          </a:graphicData>
        </a:graphic>
      </p:graphicFrame>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r="15931"/>
          <a:stretch/>
        </p:blipFill>
        <p:spPr>
          <a:xfrm>
            <a:off x="4139951" y="1229852"/>
            <a:ext cx="1390121" cy="154620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310072520"/>
      </p:ext>
    </p:extLst>
  </p:cSld>
  <p:clrMapOvr>
    <a:masterClrMapping/>
  </p:clrMapOvr>
  <p:transition advClick="0"/>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3.8 – Graphs, Tables &amp; Charts – Line of Best Fit</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23</a:t>
            </a:r>
            <a:endParaRPr lang="en-GB" sz="1400" b="1" dirty="0">
              <a:latin typeface="Calibri" panose="020F0502020204030204" pitchFamily="34" charset="0"/>
            </a:endParaRPr>
          </a:p>
        </p:txBody>
      </p:sp>
      <p:sp>
        <p:nvSpPr>
          <p:cNvPr id="2" name="Rectangle 1"/>
          <p:cNvSpPr/>
          <p:nvPr/>
        </p:nvSpPr>
        <p:spPr>
          <a:xfrm>
            <a:off x="247328" y="1229851"/>
            <a:ext cx="5256584" cy="5293757"/>
          </a:xfrm>
          <a:prstGeom prst="rect">
            <a:avLst/>
          </a:prstGeom>
        </p:spPr>
        <p:txBody>
          <a:bodyPr wrap="square">
            <a:spAutoFit/>
          </a:bodyPr>
          <a:lstStyle/>
          <a:p>
            <a:pPr marL="400050" indent="-400050">
              <a:buClr>
                <a:srgbClr val="C00000"/>
              </a:buClr>
              <a:tabLst>
                <a:tab pos="3028950" algn="l"/>
              </a:tabLst>
            </a:pP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startAt="5"/>
              <a:tabLst>
                <a:tab pos="3028950" algn="l"/>
              </a:tabLst>
            </a:pPr>
            <a:r>
              <a:rPr lang="en-US" sz="2800" dirty="0">
                <a:latin typeface="Arial" panose="020B0604020202020204" pitchFamily="34" charset="0"/>
                <a:cs typeface="Arial" panose="020B0604020202020204" pitchFamily="34" charset="0"/>
              </a:rPr>
              <a:t>Eloise's mark in the Calculator </a:t>
            </a:r>
            <a:r>
              <a:rPr lang="en-US" sz="2800" dirty="0" smtClean="0">
                <a:latin typeface="Arial" panose="020B0604020202020204" pitchFamily="34" charset="0"/>
                <a:cs typeface="Arial" panose="020B0604020202020204" pitchFamily="34" charset="0"/>
              </a:rPr>
              <a:t>paper is </a:t>
            </a:r>
            <a:r>
              <a:rPr lang="en-US" sz="2800" dirty="0">
                <a:latin typeface="Arial" panose="020B0604020202020204" pitchFamily="34" charset="0"/>
                <a:cs typeface="Arial" panose="020B0604020202020204" pitchFamily="34" charset="0"/>
              </a:rPr>
              <a:t>65%. Estimate her mark in the </a:t>
            </a:r>
            <a:r>
              <a:rPr lang="en-US" sz="2800" dirty="0" smtClean="0">
                <a:latin typeface="Arial" panose="020B0604020202020204" pitchFamily="34" charset="0"/>
                <a:cs typeface="Arial" panose="020B0604020202020204" pitchFamily="34" charset="0"/>
              </a:rPr>
              <a:t>Non-calculator paper</a:t>
            </a:r>
            <a:r>
              <a:rPr lang="en-US" sz="2800" dirty="0">
                <a:latin typeface="Arial" panose="020B0604020202020204" pitchFamily="34" charset="0"/>
                <a:cs typeface="Arial" panose="020B0604020202020204" pitchFamily="34" charset="0"/>
              </a:rPr>
              <a:t>.</a:t>
            </a:r>
          </a:p>
          <a:p>
            <a:pPr marL="400050" indent="-400050">
              <a:buClr>
                <a:srgbClr val="C00000"/>
              </a:buClr>
              <a:buFont typeface="+mj-lt"/>
              <a:buAutoNum type="alphaLcPeriod" startAt="5"/>
              <a:tabLst>
                <a:tab pos="3028950" algn="l"/>
              </a:tabLst>
            </a:pPr>
            <a:r>
              <a:rPr lang="en-US" sz="2800" dirty="0" smtClean="0">
                <a:latin typeface="Arial" panose="020B0604020202020204" pitchFamily="34" charset="0"/>
                <a:cs typeface="Arial" panose="020B0604020202020204" pitchFamily="34" charset="0"/>
              </a:rPr>
              <a:t>Phil's </a:t>
            </a:r>
            <a:r>
              <a:rPr lang="en-US" sz="2800" dirty="0">
                <a:latin typeface="Arial" panose="020B0604020202020204" pitchFamily="34" charset="0"/>
                <a:cs typeface="Arial" panose="020B0604020202020204" pitchFamily="34" charset="0"/>
              </a:rPr>
              <a:t>mark in the Non-calculator paper </a:t>
            </a:r>
            <a:r>
              <a:rPr lang="en-US" sz="2800" dirty="0" smtClean="0">
                <a:latin typeface="Arial" panose="020B0604020202020204" pitchFamily="34" charset="0"/>
                <a:cs typeface="Arial" panose="020B0604020202020204" pitchFamily="34" charset="0"/>
              </a:rPr>
              <a:t>is 97</a:t>
            </a:r>
            <a:r>
              <a:rPr lang="en-US" sz="2800" dirty="0">
                <a:latin typeface="Arial" panose="020B0604020202020204" pitchFamily="34" charset="0"/>
                <a:cs typeface="Arial" panose="020B0604020202020204" pitchFamily="34" charset="0"/>
              </a:rPr>
              <a:t>%. Use your line of best fit to </a:t>
            </a:r>
            <a:r>
              <a:rPr lang="en-US" sz="2800" dirty="0" smtClean="0">
                <a:latin typeface="Arial" panose="020B0604020202020204" pitchFamily="34" charset="0"/>
                <a:cs typeface="Arial" panose="020B0604020202020204" pitchFamily="34" charset="0"/>
              </a:rPr>
              <a:t>estimate his </a:t>
            </a:r>
            <a:r>
              <a:rPr lang="en-US" sz="2800" dirty="0">
                <a:latin typeface="Arial" panose="020B0604020202020204" pitchFamily="34" charset="0"/>
                <a:cs typeface="Arial" panose="020B0604020202020204" pitchFamily="34" charset="0"/>
              </a:rPr>
              <a:t>mark on the Calculator paper.</a:t>
            </a:r>
          </a:p>
        </p:txBody>
      </p:sp>
      <p:graphicFrame>
        <p:nvGraphicFramePr>
          <p:cNvPr id="5" name="Table 4"/>
          <p:cNvGraphicFramePr>
            <a:graphicFrameLocks noGrp="1"/>
          </p:cNvGraphicFramePr>
          <p:nvPr>
            <p:extLst>
              <p:ext uri="{D42A27DB-BD31-4B8C-83A1-F6EECF244321}">
                <p14:modId xmlns:p14="http://schemas.microsoft.com/office/powerpoint/2010/main" val="2936031841"/>
              </p:ext>
            </p:extLst>
          </p:nvPr>
        </p:nvGraphicFramePr>
        <p:xfrm>
          <a:off x="247328" y="1268760"/>
          <a:ext cx="5204263" cy="1132737"/>
        </p:xfrm>
        <a:graphic>
          <a:graphicData uri="http://schemas.openxmlformats.org/drawingml/2006/table">
            <a:tbl>
              <a:tblPr firstRow="1" bandRow="1">
                <a:tableStyleId>{5940675A-B579-460E-94D1-54222C63F5DA}</a:tableStyleId>
              </a:tblPr>
              <a:tblGrid>
                <a:gridCol w="1804392"/>
                <a:gridCol w="500380"/>
                <a:gridCol w="466117"/>
                <a:gridCol w="466117"/>
                <a:gridCol w="500380"/>
                <a:gridCol w="466117"/>
                <a:gridCol w="500380"/>
                <a:gridCol w="500380"/>
              </a:tblGrid>
              <a:tr h="492657">
                <a:tc>
                  <a:txBody>
                    <a:bodyPr/>
                    <a:lstStyle/>
                    <a:p>
                      <a:r>
                        <a:rPr lang="en-US" sz="1800" b="1" dirty="0" smtClean="0">
                          <a:latin typeface="Arial" panose="020B0604020202020204" pitchFamily="34" charset="0"/>
                          <a:cs typeface="Arial" panose="020B0604020202020204" pitchFamily="34" charset="0"/>
                        </a:rPr>
                        <a:t>Calculator (%)</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dirty="0" smtClean="0">
                          <a:latin typeface="Arial" panose="020B0604020202020204" pitchFamily="34" charset="0"/>
                          <a:cs typeface="Arial" panose="020B0604020202020204" pitchFamily="34" charset="0"/>
                        </a:rPr>
                        <a:t>56</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cs typeface="Arial" panose="020B0604020202020204" pitchFamily="34" charset="0"/>
                        </a:rPr>
                        <a:t>73</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49</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90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47</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76</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54</a:t>
                      </a:r>
                      <a:endParaRPr lang="en-US" sz="1800" dirty="0">
                        <a:latin typeface="Arial" panose="020B0604020202020204" pitchFamily="34" charset="0"/>
                        <a:cs typeface="Arial" panose="020B0604020202020204" pitchFamily="34" charset="0"/>
                      </a:endParaRPr>
                    </a:p>
                  </a:txBody>
                  <a:tcPr/>
                </a:tc>
              </a:tr>
              <a:tr h="451088">
                <a:tc>
                  <a:txBody>
                    <a:bodyPr/>
                    <a:lstStyle/>
                    <a:p>
                      <a:r>
                        <a:rPr lang="en-US" sz="1800" b="1" dirty="0" smtClean="0">
                          <a:latin typeface="Arial" panose="020B0604020202020204" pitchFamily="34" charset="0"/>
                          <a:cs typeface="Arial" panose="020B0604020202020204" pitchFamily="34" charset="0"/>
                        </a:rPr>
                        <a:t>Non-Calculator</a:t>
                      </a:r>
                      <a:r>
                        <a:rPr lang="en-US" sz="1800" b="1" baseline="0" dirty="0" smtClean="0">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dirty="0" smtClean="0">
                          <a:latin typeface="Arial" panose="020B0604020202020204" pitchFamily="34" charset="0"/>
                          <a:cs typeface="Arial" panose="020B0604020202020204" pitchFamily="34" charset="0"/>
                        </a:rPr>
                        <a:t>55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69</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91</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78</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69</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55</a:t>
                      </a:r>
                      <a:endParaRPr lang="en-US" sz="18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659284747"/>
      </p:ext>
    </p:extLst>
  </p:cSld>
  <p:clrMapOvr>
    <a:masterClrMapping/>
  </p:clrMapOvr>
  <p:transition advClick="0"/>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3.8 – Graphs, Tables &amp; Charts – Line of Best Fit</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23</a:t>
            </a:r>
            <a:endParaRPr lang="en-GB" sz="1400" b="1" dirty="0">
              <a:latin typeface="Calibri" panose="020F0502020204030204" pitchFamily="34" charset="0"/>
            </a:endParaRPr>
          </a:p>
        </p:txBody>
      </p:sp>
      <p:grpSp>
        <p:nvGrpSpPr>
          <p:cNvPr id="6" name="Group 5"/>
          <p:cNvGrpSpPr/>
          <p:nvPr/>
        </p:nvGrpSpPr>
        <p:grpSpPr>
          <a:xfrm>
            <a:off x="243512" y="1268759"/>
            <a:ext cx="4328488" cy="5276968"/>
            <a:chOff x="3483872" y="1089030"/>
            <a:chExt cx="5264592" cy="5276968"/>
          </a:xfrm>
        </p:grpSpPr>
        <p:sp>
          <p:nvSpPr>
            <p:cNvPr id="7" name="Round Diagonal Corner Rectangle 6"/>
            <p:cNvSpPr/>
            <p:nvPr/>
          </p:nvSpPr>
          <p:spPr>
            <a:xfrm>
              <a:off x="3491880" y="1089030"/>
              <a:ext cx="5256584" cy="5276967"/>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smtClean="0">
                  <a:solidFill>
                    <a:srgbClr val="C00000"/>
                  </a:solidFill>
                  <a:latin typeface="Arial" panose="020B0604020202020204" pitchFamily="34" charset="0"/>
                  <a:cs typeface="Arial" panose="020B0604020202020204" pitchFamily="34" charset="0"/>
                </a:rPr>
                <a:t>4 – Exam-Style Questions</a:t>
              </a:r>
              <a:endParaRPr lang="en-US" sz="19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5176568" cy="4699748"/>
            </a:xfrm>
            <a:prstGeom prst="rect">
              <a:avLst/>
            </a:prstGeom>
          </p:spPr>
          <p:txBody>
            <a:bodyPr wrap="square">
              <a:spAutoFit/>
            </a:bodyPr>
            <a:lstStyle/>
            <a:p>
              <a:pPr>
                <a:spcAft>
                  <a:spcPts val="600"/>
                </a:spcAft>
                <a:tabLst>
                  <a:tab pos="4972050" algn="r"/>
                </a:tabLst>
              </a:pPr>
              <a:r>
                <a:rPr lang="en-US" sz="1960" dirty="0"/>
                <a:t>The scatter graph shows </a:t>
              </a:r>
              <a:r>
                <a:rPr lang="en-US" sz="1960" dirty="0" smtClean="0"/>
                <a:t>information about </a:t>
              </a:r>
              <a:r>
                <a:rPr lang="en-US" sz="1960" dirty="0"/>
                <a:t>10 apartments in a city.</a:t>
              </a:r>
            </a:p>
            <a:p>
              <a:pPr>
                <a:spcAft>
                  <a:spcPts val="600"/>
                </a:spcAft>
                <a:tabLst>
                  <a:tab pos="4972050" algn="r"/>
                </a:tabLst>
              </a:pPr>
              <a:r>
                <a:rPr lang="en-US" sz="1960" dirty="0"/>
                <a:t>The graph shows the distance from </a:t>
              </a:r>
              <a:r>
                <a:rPr lang="en-US" sz="1960" dirty="0" smtClean="0"/>
                <a:t>the city </a:t>
              </a:r>
              <a:r>
                <a:rPr lang="en-US" sz="1960" dirty="0"/>
                <a:t>centre and the monthly rent of </a:t>
              </a:r>
              <a:r>
                <a:rPr lang="en-US" sz="1960" dirty="0" smtClean="0"/>
                <a:t>each apartment.</a:t>
              </a:r>
            </a:p>
            <a:p>
              <a:pPr marL="342900" indent="-342900">
                <a:spcAft>
                  <a:spcPts val="600"/>
                </a:spcAft>
                <a:buClr>
                  <a:srgbClr val="C00000"/>
                </a:buClr>
                <a:buFont typeface="+mj-lt"/>
                <a:buAutoNum type="alphaLcPeriod"/>
                <a:tabLst>
                  <a:tab pos="4972050" algn="r"/>
                </a:tabLst>
              </a:pPr>
              <a:r>
                <a:rPr lang="en-US" sz="1960" dirty="0" smtClean="0"/>
                <a:t>Describe </a:t>
              </a:r>
              <a:r>
                <a:rPr lang="en-US" sz="1960" dirty="0"/>
                <a:t>the relationship between </a:t>
              </a:r>
              <a:r>
                <a:rPr lang="en-US" sz="1960" dirty="0" smtClean="0"/>
                <a:t>the distance </a:t>
              </a:r>
              <a:r>
                <a:rPr lang="en-US" sz="1960" dirty="0"/>
                <a:t>from the city centre and </a:t>
              </a:r>
              <a:r>
                <a:rPr lang="en-US" sz="1960" dirty="0" smtClean="0"/>
                <a:t>the monthly </a:t>
              </a:r>
              <a:r>
                <a:rPr lang="en-US" sz="1960" dirty="0"/>
                <a:t>rent. </a:t>
              </a:r>
              <a:r>
                <a:rPr lang="en-US" sz="1960" dirty="0" smtClean="0"/>
                <a:t>	</a:t>
              </a:r>
              <a:r>
                <a:rPr lang="en-US" sz="1960" b="1" dirty="0" smtClean="0"/>
                <a:t>(</a:t>
              </a:r>
              <a:r>
                <a:rPr lang="en-US" sz="1960" b="1" dirty="0"/>
                <a:t>1 mark)</a:t>
              </a:r>
            </a:p>
            <a:p>
              <a:pPr>
                <a:spcAft>
                  <a:spcPts val="600"/>
                </a:spcAft>
                <a:buClr>
                  <a:srgbClr val="C00000"/>
                </a:buClr>
                <a:tabLst>
                  <a:tab pos="4972050" algn="r"/>
                </a:tabLst>
              </a:pPr>
              <a:r>
                <a:rPr lang="en-US" sz="1960" dirty="0"/>
                <a:t>An apartment is 2.8km from the city centre,</a:t>
              </a:r>
            </a:p>
            <a:p>
              <a:pPr marL="342900" indent="-342900">
                <a:spcAft>
                  <a:spcPts val="600"/>
                </a:spcAft>
                <a:buClr>
                  <a:srgbClr val="C00000"/>
                </a:buClr>
                <a:buFont typeface="+mj-lt"/>
                <a:buAutoNum type="alphaLcPeriod" startAt="2"/>
                <a:tabLst>
                  <a:tab pos="4972050" algn="r"/>
                </a:tabLst>
              </a:pPr>
              <a:r>
                <a:rPr lang="en-US" sz="1960" dirty="0" smtClean="0"/>
                <a:t>Find </a:t>
              </a:r>
              <a:r>
                <a:rPr lang="en-US" sz="1960" dirty="0"/>
                <a:t>an estimate for the monthly </a:t>
              </a:r>
              <a:r>
                <a:rPr lang="en-US" sz="1960" dirty="0" smtClean="0"/>
                <a:t>rent for </a:t>
              </a:r>
              <a:r>
                <a:rPr lang="en-US" sz="1960" dirty="0"/>
                <a:t>this apartment. </a:t>
              </a:r>
              <a:r>
                <a:rPr lang="en-US" sz="1960" dirty="0" smtClean="0"/>
                <a:t>	</a:t>
              </a:r>
              <a:r>
                <a:rPr lang="en-US" sz="1960" b="1" dirty="0" smtClean="0"/>
                <a:t>(</a:t>
              </a:r>
              <a:r>
                <a:rPr lang="en-US" sz="1960" b="1" dirty="0"/>
                <a:t>2 marks)</a:t>
              </a:r>
            </a:p>
            <a:p>
              <a:pPr algn="ctr">
                <a:spcAft>
                  <a:spcPts val="600"/>
                </a:spcAft>
                <a:tabLst>
                  <a:tab pos="4972050" algn="r"/>
                </a:tabLst>
              </a:pPr>
              <a:r>
                <a:rPr lang="en-US" sz="1960" i="1" dirty="0"/>
                <a:t>March 2013, Q2,1MA0/1H</a:t>
              </a:r>
            </a:p>
          </p:txBody>
        </p:sp>
      </p:grpSp>
      <p:sp>
        <p:nvSpPr>
          <p:cNvPr id="10" name="Rectangle 9"/>
          <p:cNvSpPr/>
          <p:nvPr/>
        </p:nvSpPr>
        <p:spPr>
          <a:xfrm>
            <a:off x="4707383" y="1225296"/>
            <a:ext cx="4113089"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775386" y="1340768"/>
            <a:ext cx="3977082" cy="3817998"/>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63923" y="5974046"/>
            <a:ext cx="556549" cy="551298"/>
          </a:xfrm>
          <a:prstGeom prst="rect">
            <a:avLst/>
          </a:prstGeom>
        </p:spPr>
      </p:pic>
    </p:spTree>
    <p:extLst>
      <p:ext uri="{BB962C8B-B14F-4D97-AF65-F5344CB8AC3E}">
        <p14:creationId xmlns:p14="http://schemas.microsoft.com/office/powerpoint/2010/main" val="382631839"/>
      </p:ext>
    </p:extLst>
  </p:cSld>
  <p:clrMapOvr>
    <a:masterClrMapping/>
  </p:clrMapOvr>
  <p:transition advClick="0"/>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 – Graphs, Tables &amp; Charts – Problem Solving</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23</a:t>
            </a:r>
            <a:endParaRPr lang="en-GB" sz="1400" b="1" dirty="0">
              <a:latin typeface="Calibri" panose="020F0502020204030204" pitchFamily="34" charset="0"/>
            </a:endParaRPr>
          </a:p>
        </p:txBody>
      </p:sp>
      <p:sp>
        <p:nvSpPr>
          <p:cNvPr id="2" name="Rectangle 1"/>
          <p:cNvSpPr/>
          <p:nvPr/>
        </p:nvSpPr>
        <p:spPr>
          <a:xfrm>
            <a:off x="247328" y="1229851"/>
            <a:ext cx="5256584" cy="4832092"/>
          </a:xfrm>
          <a:prstGeom prst="rect">
            <a:avLst/>
          </a:prstGeom>
        </p:spPr>
        <p:txBody>
          <a:bodyPr wrap="square">
            <a:spAutoFit/>
          </a:bodyPr>
          <a:lstStyle/>
          <a:p>
            <a:pPr>
              <a:buClr>
                <a:srgbClr val="C00000"/>
              </a:buClr>
              <a:tabLst>
                <a:tab pos="3028950" algn="l"/>
              </a:tabLst>
            </a:pPr>
            <a:r>
              <a:rPr lang="en-US" sz="2200" b="1" dirty="0">
                <a:latin typeface="Arial" panose="020B0604020202020204" pitchFamily="34" charset="0"/>
                <a:cs typeface="Arial" panose="020B0604020202020204" pitchFamily="34" charset="0"/>
              </a:rPr>
              <a:t>Solve problems using these strategies </a:t>
            </a:r>
            <a:r>
              <a:rPr lang="en-US" sz="2200" b="1" dirty="0" smtClean="0">
                <a:latin typeface="Arial" panose="020B0604020202020204" pitchFamily="34" charset="0"/>
                <a:cs typeface="Arial" panose="020B0604020202020204" pitchFamily="34" charset="0"/>
              </a:rPr>
              <a:t>where appropriate</a:t>
            </a:r>
            <a:r>
              <a:rPr lang="en-US" sz="2200" b="1" dirty="0">
                <a:latin typeface="Arial" panose="020B0604020202020204" pitchFamily="34" charset="0"/>
                <a:cs typeface="Arial" panose="020B0604020202020204" pitchFamily="34" charset="0"/>
              </a:rPr>
              <a:t>:</a:t>
            </a:r>
          </a:p>
          <a:p>
            <a:pPr marL="400050" indent="-400050">
              <a:buClr>
                <a:srgbClr val="C00000"/>
              </a:buClr>
              <a:buFont typeface="Arial" panose="020B0604020202020204" pitchFamily="34" charset="0"/>
              <a:buChar char="•"/>
              <a:tabLst>
                <a:tab pos="3028950" algn="l"/>
              </a:tabLst>
            </a:pPr>
            <a:r>
              <a:rPr lang="en-US" sz="2200" b="1" dirty="0" smtClean="0">
                <a:latin typeface="Arial" panose="020B0604020202020204" pitchFamily="34" charset="0"/>
                <a:cs typeface="Arial" panose="020B0604020202020204" pitchFamily="34" charset="0"/>
              </a:rPr>
              <a:t>Use </a:t>
            </a:r>
            <a:r>
              <a:rPr lang="en-US" sz="2200" b="1" dirty="0">
                <a:latin typeface="Arial" panose="020B0604020202020204" pitchFamily="34" charset="0"/>
                <a:cs typeface="Arial" panose="020B0604020202020204" pitchFamily="34" charset="0"/>
              </a:rPr>
              <a:t>pictures </a:t>
            </a:r>
            <a:r>
              <a:rPr lang="en-US" sz="2200" b="1" dirty="0" smtClean="0">
                <a:latin typeface="Arial" panose="020B0604020202020204" pitchFamily="34" charset="0"/>
                <a:cs typeface="Arial" panose="020B0604020202020204" pitchFamily="34" charset="0"/>
              </a:rPr>
              <a:t/>
            </a:r>
            <a:br>
              <a:rPr lang="en-US" sz="2200" b="1" dirty="0" smtClean="0">
                <a:latin typeface="Arial" panose="020B0604020202020204" pitchFamily="34" charset="0"/>
                <a:cs typeface="Arial" panose="020B0604020202020204" pitchFamily="34" charset="0"/>
              </a:rPr>
            </a:br>
            <a:r>
              <a:rPr lang="en-US" sz="2200" b="1" dirty="0" smtClean="0">
                <a:solidFill>
                  <a:srgbClr val="C00000"/>
                </a:solidFill>
                <a:latin typeface="Arial" panose="020B0604020202020204" pitchFamily="34" charset="0"/>
                <a:cs typeface="Arial" panose="020B0604020202020204" pitchFamily="34" charset="0"/>
              </a:rPr>
              <a:t>•</a:t>
            </a:r>
            <a:r>
              <a:rPr lang="en-US" sz="2200" b="1" dirty="0" smtClean="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Use smaller numbers</a:t>
            </a:r>
            <a:r>
              <a:rPr lang="en-US" sz="2200" dirty="0">
                <a:latin typeface="Arial" panose="020B0604020202020204" pitchFamily="34" charset="0"/>
                <a:cs typeface="Arial" panose="020B0604020202020204" pitchFamily="34" charset="0"/>
              </a:rPr>
              <a:t>.</a:t>
            </a:r>
          </a:p>
          <a:p>
            <a:pPr marL="400050" indent="-400050">
              <a:buClr>
                <a:srgbClr val="C00000"/>
              </a:buClr>
              <a:buFont typeface="+mj-lt"/>
              <a:buAutoNum type="arabicPeriod"/>
              <a:tabLst>
                <a:tab pos="3028950" algn="l"/>
              </a:tabLst>
            </a:pPr>
            <a:r>
              <a:rPr lang="en-US" sz="2200" b="1" dirty="0" smtClean="0">
                <a:solidFill>
                  <a:srgbClr val="FF0000"/>
                </a:solidFill>
                <a:latin typeface="Arial" panose="020B0604020202020204" pitchFamily="34" charset="0"/>
                <a:cs typeface="Arial" panose="020B0604020202020204" pitchFamily="34" charset="0"/>
              </a:rPr>
              <a:t>R</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The chart </a:t>
            </a:r>
            <a:r>
              <a:rPr lang="en-US" sz="2200" dirty="0" smtClean="0">
                <a:latin typeface="Arial" panose="020B0604020202020204" pitchFamily="34" charset="0"/>
                <a:cs typeface="Arial" panose="020B0604020202020204" pitchFamily="34" charset="0"/>
              </a:rPr>
              <a:t>shows the </a:t>
            </a:r>
            <a:r>
              <a:rPr lang="en-US" sz="2200" dirty="0">
                <a:latin typeface="Arial" panose="020B0604020202020204" pitchFamily="34" charset="0"/>
                <a:cs typeface="Arial" panose="020B0604020202020204" pitchFamily="34" charset="0"/>
              </a:rPr>
              <a:t>number </a:t>
            </a:r>
            <a:r>
              <a:rPr lang="en-US" sz="2200" dirty="0" smtClean="0">
                <a:latin typeface="Arial" panose="020B0604020202020204" pitchFamily="34" charset="0"/>
                <a:cs typeface="Arial" panose="020B0604020202020204" pitchFamily="34" charset="0"/>
              </a:rPr>
              <a:t>of animals </a:t>
            </a:r>
            <a:r>
              <a:rPr lang="en-US" sz="2200" dirty="0">
                <a:latin typeface="Arial" panose="020B0604020202020204" pitchFamily="34" charset="0"/>
                <a:cs typeface="Arial" panose="020B0604020202020204" pitchFamily="34" charset="0"/>
              </a:rPr>
              <a:t>seen by </a:t>
            </a:r>
            <a:r>
              <a:rPr lang="en-US" sz="2200" dirty="0" smtClean="0">
                <a:latin typeface="Arial" panose="020B0604020202020204" pitchFamily="34" charset="0"/>
                <a:cs typeface="Arial" panose="020B0604020202020204" pitchFamily="34" charset="0"/>
              </a:rPr>
              <a:t>the local </a:t>
            </a:r>
            <a:r>
              <a:rPr lang="en-US" sz="2200" dirty="0">
                <a:latin typeface="Arial" panose="020B0604020202020204" pitchFamily="34" charset="0"/>
                <a:cs typeface="Arial" panose="020B0604020202020204" pitchFamily="34" charset="0"/>
              </a:rPr>
              <a:t>vet this </a:t>
            </a:r>
            <a:r>
              <a:rPr lang="en-US" sz="2200" dirty="0" smtClean="0">
                <a:latin typeface="Arial" panose="020B0604020202020204" pitchFamily="34" charset="0"/>
                <a:cs typeface="Arial" panose="020B0604020202020204" pitchFamily="34" charset="0"/>
              </a:rPr>
              <a:t>month.</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total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number of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animals </a:t>
            </a:r>
            <a:r>
              <a:rPr lang="en-US" sz="2200" dirty="0">
                <a:latin typeface="Arial" panose="020B0604020202020204" pitchFamily="34" charset="0"/>
                <a:cs typeface="Arial" panose="020B0604020202020204" pitchFamily="34" charset="0"/>
              </a:rPr>
              <a:t>is </a:t>
            </a:r>
            <a:r>
              <a:rPr lang="en-US" sz="2200" dirty="0" smtClean="0">
                <a:latin typeface="Arial" panose="020B0604020202020204" pitchFamily="34" charset="0"/>
                <a:cs typeface="Arial" panose="020B0604020202020204" pitchFamily="34" charset="0"/>
              </a:rPr>
              <a:t>200.</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a bar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chart showing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same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information</a:t>
            </a:r>
            <a:r>
              <a:rPr lang="en-US" sz="22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2663299" y="3645024"/>
            <a:ext cx="2840613" cy="287556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2107670560"/>
      </p:ext>
    </p:extLst>
  </p:cSld>
  <p:clrMapOvr>
    <a:masterClrMapping/>
  </p:clrMapOvr>
  <p:transition advClick="0"/>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 – Graphs, Tables &amp; Charts – Problem Solving</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24</a:t>
            </a:r>
            <a:endParaRPr lang="en-GB" sz="1400" b="1" dirty="0">
              <a:latin typeface="Calibri" panose="020F0502020204030204" pitchFamily="34" charset="0"/>
            </a:endParaRPr>
          </a:p>
        </p:txBody>
      </p:sp>
      <p:sp>
        <p:nvSpPr>
          <p:cNvPr id="2" name="Rectangle 1"/>
          <p:cNvSpPr/>
          <p:nvPr/>
        </p:nvSpPr>
        <p:spPr>
          <a:xfrm>
            <a:off x="247328" y="1229851"/>
            <a:ext cx="4180656" cy="5293757"/>
          </a:xfrm>
          <a:prstGeom prst="rect">
            <a:avLst/>
          </a:prstGeom>
        </p:spPr>
        <p:txBody>
          <a:bodyPr wrap="square">
            <a:spAutoFit/>
          </a:bodyPr>
          <a:lstStyle/>
          <a:p>
            <a:pPr marL="342900" indent="-342900">
              <a:buClr>
                <a:srgbClr val="C00000"/>
              </a:buClr>
              <a:buFont typeface="+mj-lt"/>
              <a:buAutoNum type="arabicPeriod" startAt="2"/>
              <a:tabLst>
                <a:tab pos="3028950" algn="l"/>
              </a:tabLst>
            </a:pPr>
            <a:r>
              <a:rPr lang="en-US" dirty="0" smtClean="0">
                <a:latin typeface="Arial" panose="020B0604020202020204" pitchFamily="34" charset="0"/>
                <a:cs typeface="Arial" panose="020B0604020202020204" pitchFamily="34" charset="0"/>
              </a:rPr>
              <a:t>This </a:t>
            </a:r>
            <a:r>
              <a:rPr lang="en-US" dirty="0">
                <a:latin typeface="Arial" panose="020B0604020202020204" pitchFamily="34" charset="0"/>
                <a:cs typeface="Arial" panose="020B0604020202020204" pitchFamily="34" charset="0"/>
              </a:rPr>
              <a:t>is part of a bus </a:t>
            </a:r>
            <a:r>
              <a:rPr lang="en-US" dirty="0" smtClean="0">
                <a:latin typeface="Arial" panose="020B0604020202020204" pitchFamily="34" charset="0"/>
                <a:cs typeface="Arial" panose="020B0604020202020204" pitchFamily="34" charset="0"/>
              </a:rPr>
              <a:t>timetable.</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You </a:t>
            </a:r>
            <a:r>
              <a:rPr lang="en-US" sz="2000" dirty="0">
                <a:latin typeface="Arial" panose="020B0604020202020204" pitchFamily="34" charset="0"/>
                <a:cs typeface="Arial" panose="020B0604020202020204" pitchFamily="34" charset="0"/>
              </a:rPr>
              <a:t>arrive at Honley Bridge New Mill Road </a:t>
            </a:r>
            <a:r>
              <a:rPr lang="en-US" sz="2000" dirty="0" smtClean="0">
                <a:latin typeface="Arial" panose="020B0604020202020204" pitchFamily="34" charset="0"/>
                <a:cs typeface="Arial" panose="020B0604020202020204" pitchFamily="34" charset="0"/>
              </a:rPr>
              <a:t>at 11.30am</a:t>
            </a:r>
            <a:r>
              <a:rPr lang="en-US" sz="2000" dirty="0">
                <a:latin typeface="Arial" panose="020B0604020202020204" pitchFamily="34" charset="0"/>
                <a:cs typeface="Arial" panose="020B0604020202020204" pitchFamily="34" charset="0"/>
              </a:rPr>
              <a:t>.</a:t>
            </a:r>
          </a:p>
          <a:p>
            <a:pPr marL="6858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earliest time you </a:t>
            </a:r>
            <a:r>
              <a:rPr lang="en-US" sz="2000" dirty="0" smtClean="0">
                <a:latin typeface="Arial" panose="020B0604020202020204" pitchFamily="34" charset="0"/>
                <a:cs typeface="Arial" panose="020B0604020202020204" pitchFamily="34" charset="0"/>
              </a:rPr>
              <a:t>could </a:t>
            </a:r>
            <a:r>
              <a:rPr lang="en-US" sz="2000" dirty="0">
                <a:latin typeface="Arial" panose="020B0604020202020204" pitchFamily="34" charset="0"/>
                <a:cs typeface="Arial" panose="020B0604020202020204" pitchFamily="34" charset="0"/>
              </a:rPr>
              <a:t>get </a:t>
            </a:r>
            <a:r>
              <a:rPr lang="en-US" sz="2000" dirty="0" smtClean="0">
                <a:latin typeface="Arial" panose="020B0604020202020204" pitchFamily="34" charset="0"/>
                <a:cs typeface="Arial" panose="020B0604020202020204" pitchFamily="34" charset="0"/>
              </a:rPr>
              <a:t>to Holmfirth </a:t>
            </a:r>
            <a:r>
              <a:rPr lang="en-US" sz="2000" dirty="0">
                <a:latin typeface="Arial" panose="020B0604020202020204" pitchFamily="34" charset="0"/>
                <a:cs typeface="Arial" panose="020B0604020202020204" pitchFamily="34" charset="0"/>
              </a:rPr>
              <a:t>Bus Station?</a:t>
            </a:r>
          </a:p>
          <a:p>
            <a:pPr marL="6858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long will the bus ride take?</a:t>
            </a:r>
          </a:p>
          <a:p>
            <a:pPr marL="6858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earliest time you </a:t>
            </a:r>
            <a:r>
              <a:rPr lang="en-US" sz="2000" dirty="0" smtClean="0">
                <a:latin typeface="Arial" panose="020B0604020202020204" pitchFamily="34" charset="0"/>
                <a:cs typeface="Arial" panose="020B0604020202020204" pitchFamily="34" charset="0"/>
              </a:rPr>
              <a:t>could </a:t>
            </a:r>
            <a:r>
              <a:rPr lang="en-US" sz="2000" dirty="0">
                <a:latin typeface="Arial" panose="020B0604020202020204" pitchFamily="34" charset="0"/>
                <a:cs typeface="Arial" panose="020B0604020202020204" pitchFamily="34" charset="0"/>
              </a:rPr>
              <a:t>get </a:t>
            </a:r>
            <a:r>
              <a:rPr lang="en-US" sz="2000" dirty="0" smtClean="0">
                <a:latin typeface="Arial" panose="020B0604020202020204" pitchFamily="34" charset="0"/>
                <a:cs typeface="Arial" panose="020B0604020202020204" pitchFamily="34" charset="0"/>
              </a:rPr>
              <a:t>to Parkhead</a:t>
            </a:r>
            <a:r>
              <a:rPr lang="en-US" sz="2000" dirty="0">
                <a:latin typeface="Arial" panose="020B0604020202020204" pitchFamily="34" charset="0"/>
                <a:cs typeface="Arial" panose="020B0604020202020204" pitchFamily="34" charset="0"/>
              </a:rPr>
              <a:t>?</a:t>
            </a:r>
          </a:p>
          <a:p>
            <a:pPr marL="342900">
              <a:buClr>
                <a:srgbClr val="C00000"/>
              </a:buClr>
              <a:tabLst>
                <a:tab pos="3028950" algn="l"/>
              </a:tabLst>
            </a:pPr>
            <a:r>
              <a:rPr lang="en-US" sz="2000" dirty="0">
                <a:latin typeface="Arial" panose="020B0604020202020204" pitchFamily="34" charset="0"/>
                <a:cs typeface="Arial" panose="020B0604020202020204" pitchFamily="34" charset="0"/>
              </a:rPr>
              <a:t>You can walk from Honley Bridge New </a:t>
            </a:r>
            <a:r>
              <a:rPr lang="en-US" sz="2000" dirty="0" smtClean="0">
                <a:latin typeface="Arial" panose="020B0604020202020204" pitchFamily="34" charset="0"/>
                <a:cs typeface="Arial" panose="020B0604020202020204" pitchFamily="34" charset="0"/>
              </a:rPr>
              <a:t>Mill Road </a:t>
            </a:r>
            <a:r>
              <a:rPr lang="en-US" sz="2000" dirty="0">
                <a:latin typeface="Arial" panose="020B0604020202020204" pitchFamily="34" charset="0"/>
                <a:cs typeface="Arial" panose="020B0604020202020204" pitchFamily="34" charset="0"/>
              </a:rPr>
              <a:t>to Honley Bridge Woodhead Road </a:t>
            </a:r>
            <a:r>
              <a:rPr lang="en-US" sz="2000" dirty="0" smtClean="0">
                <a:latin typeface="Arial" panose="020B0604020202020204" pitchFamily="34" charset="0"/>
                <a:cs typeface="Arial" panose="020B0604020202020204" pitchFamily="34" charset="0"/>
              </a:rPr>
              <a:t>in 10 </a:t>
            </a:r>
            <a:r>
              <a:rPr lang="en-US" sz="2000" dirty="0">
                <a:latin typeface="Arial" panose="020B0604020202020204" pitchFamily="34" charset="0"/>
                <a:cs typeface="Arial" panose="020B0604020202020204" pitchFamily="34" charset="0"/>
              </a:rPr>
              <a:t>minutes.</a:t>
            </a:r>
          </a:p>
          <a:p>
            <a:pPr marL="685800" indent="-342900">
              <a:buClr>
                <a:srgbClr val="C00000"/>
              </a:buClr>
              <a:buFont typeface="+mj-lt"/>
              <a:buAutoNum type="alphaLcPeriod" startAt="4"/>
              <a:tabLst>
                <a:tab pos="3028950" algn="l"/>
              </a:tabLst>
            </a:pPr>
            <a:r>
              <a:rPr lang="en-US" sz="2000" dirty="0" smtClean="0">
                <a:latin typeface="Arial" panose="020B0604020202020204" pitchFamily="34" charset="0"/>
                <a:cs typeface="Arial" panose="020B0604020202020204" pitchFamily="34" charset="0"/>
              </a:rPr>
              <a:t>Could </a:t>
            </a:r>
            <a:r>
              <a:rPr lang="en-US" sz="2000" dirty="0">
                <a:latin typeface="Arial" panose="020B0604020202020204" pitchFamily="34" charset="0"/>
                <a:cs typeface="Arial" panose="020B0604020202020204" pitchFamily="34" charset="0"/>
              </a:rPr>
              <a:t>you get to either Holmfirth </a:t>
            </a:r>
            <a:r>
              <a:rPr lang="en-US" sz="2000" dirty="0" smtClean="0">
                <a:latin typeface="Arial" panose="020B0604020202020204" pitchFamily="34" charset="0"/>
                <a:cs typeface="Arial" panose="020B0604020202020204" pitchFamily="34" charset="0"/>
              </a:rPr>
              <a:t>or Parkhead </a:t>
            </a:r>
            <a:r>
              <a:rPr lang="en-US" sz="2000" dirty="0">
                <a:latin typeface="Arial" panose="020B0604020202020204" pitchFamily="34" charset="0"/>
                <a:cs typeface="Arial" panose="020B0604020202020204" pitchFamily="34" charset="0"/>
              </a:rPr>
              <a:t>any earlier? Explain your answer.</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427984" y="1257171"/>
            <a:ext cx="4392488" cy="2880320"/>
          </a:xfrm>
          <a:prstGeom prst="rect">
            <a:avLst/>
          </a:prstGeom>
        </p:spPr>
      </p:pic>
      <p:sp>
        <p:nvSpPr>
          <p:cNvPr id="7" name="Rectangle 6"/>
          <p:cNvSpPr/>
          <p:nvPr/>
        </p:nvSpPr>
        <p:spPr>
          <a:xfrm>
            <a:off x="4427984" y="4164810"/>
            <a:ext cx="4352164" cy="238907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4184347"/>
            <a:ext cx="551298" cy="540797"/>
          </a:xfrm>
          <a:prstGeom prst="rect">
            <a:avLst/>
          </a:prstGeom>
        </p:spPr>
      </p:pic>
    </p:spTree>
    <p:extLst>
      <p:ext uri="{BB962C8B-B14F-4D97-AF65-F5344CB8AC3E}">
        <p14:creationId xmlns:p14="http://schemas.microsoft.com/office/powerpoint/2010/main" val="4005588310"/>
      </p:ext>
    </p:extLst>
  </p:cSld>
  <p:clrMapOvr>
    <a:masterClrMapping/>
  </p:clrMapOvr>
  <p:transition advClick="0"/>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 – Graphs, Tables &amp; Charts – Problem Solving</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24</a:t>
            </a:r>
            <a:endParaRPr lang="en-GB" sz="1400" b="1" dirty="0">
              <a:latin typeface="Calibri" panose="020F0502020204030204" pitchFamily="34" charset="0"/>
            </a:endParaRPr>
          </a:p>
        </p:txBody>
      </p:sp>
      <p:sp>
        <p:nvSpPr>
          <p:cNvPr id="2" name="Rectangle 1"/>
          <p:cNvSpPr/>
          <p:nvPr/>
        </p:nvSpPr>
        <p:spPr>
          <a:xfrm>
            <a:off x="247328" y="1229851"/>
            <a:ext cx="8573144" cy="4154984"/>
          </a:xfrm>
          <a:prstGeom prst="rect">
            <a:avLst/>
          </a:prstGeom>
        </p:spPr>
        <p:txBody>
          <a:bodyPr wrap="square">
            <a:spAutoFit/>
          </a:bodyPr>
          <a:lstStyle/>
          <a:p>
            <a:pPr marL="342900" indent="-342900">
              <a:buClr>
                <a:srgbClr val="C00000"/>
              </a:buClr>
              <a:buFont typeface="+mj-lt"/>
              <a:buAutoNum type="arabicPeriod" startAt="3"/>
              <a:tabLst>
                <a:tab pos="3028950" algn="l"/>
              </a:tabLst>
            </a:pPr>
            <a:r>
              <a:rPr lang="en-US" dirty="0">
                <a:latin typeface="Arial" panose="020B0604020202020204" pitchFamily="34" charset="0"/>
                <a:cs typeface="Arial" panose="020B0604020202020204" pitchFamily="34" charset="0"/>
              </a:rPr>
              <a:t>A biscuit company is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looking </a:t>
            </a:r>
            <a:r>
              <a:rPr lang="en-US" dirty="0">
                <a:latin typeface="Arial" panose="020B0604020202020204" pitchFamily="34" charset="0"/>
                <a:cs typeface="Arial" panose="020B0604020202020204" pitchFamily="34" charset="0"/>
              </a:rPr>
              <a:t>at </a:t>
            </a:r>
            <a:r>
              <a:rPr lang="en-US" dirty="0" smtClean="0">
                <a:latin typeface="Arial" panose="020B0604020202020204" pitchFamily="34" charset="0"/>
                <a:cs typeface="Arial" panose="020B0604020202020204" pitchFamily="34" charset="0"/>
              </a:rPr>
              <a:t>the production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of </a:t>
            </a:r>
            <a:r>
              <a:rPr lang="en-US" dirty="0">
                <a:latin typeface="Arial" panose="020B0604020202020204" pitchFamily="34" charset="0"/>
                <a:cs typeface="Arial" panose="020B0604020202020204" pitchFamily="34" charset="0"/>
              </a:rPr>
              <a:t>its three most popular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biscuits.</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It </a:t>
            </a:r>
            <a:r>
              <a:rPr lang="en-US" dirty="0">
                <a:latin typeface="Arial" panose="020B0604020202020204" pitchFamily="34" charset="0"/>
                <a:cs typeface="Arial" panose="020B0604020202020204" pitchFamily="34" charset="0"/>
              </a:rPr>
              <a:t>records how many it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makes </a:t>
            </a:r>
            <a:r>
              <a:rPr lang="en-US" dirty="0">
                <a:latin typeface="Arial" panose="020B0604020202020204" pitchFamily="34" charset="0"/>
                <a:cs typeface="Arial" panose="020B0604020202020204" pitchFamily="34" charset="0"/>
              </a:rPr>
              <a:t>each </a:t>
            </a:r>
            <a:r>
              <a:rPr lang="en-US" dirty="0" smtClean="0">
                <a:latin typeface="Arial" panose="020B0604020202020204" pitchFamily="34" charset="0"/>
                <a:cs typeface="Arial" panose="020B0604020202020204" pitchFamily="34" charset="0"/>
              </a:rPr>
              <a:t>three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months </a:t>
            </a:r>
            <a:r>
              <a:rPr lang="en-US" dirty="0">
                <a:latin typeface="Arial" panose="020B0604020202020204" pitchFamily="34" charset="0"/>
                <a:cs typeface="Arial" panose="020B0604020202020204" pitchFamily="34" charset="0"/>
              </a:rPr>
              <a:t>(rounded to the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nearest 100 000).</a:t>
            </a:r>
            <a:br>
              <a:rPr lang="en-US"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Draw </a:t>
            </a:r>
            <a:r>
              <a:rPr lang="en-US" sz="2000" dirty="0">
                <a:latin typeface="Arial" panose="020B0604020202020204" pitchFamily="34" charset="0"/>
                <a:cs typeface="Arial" panose="020B0604020202020204" pitchFamily="34" charset="0"/>
              </a:rPr>
              <a:t>a graph to help you answer </a:t>
            </a:r>
            <a:r>
              <a:rPr lang="en-US" sz="2000" dirty="0" smtClean="0">
                <a:latin typeface="Arial" panose="020B0604020202020204" pitchFamily="34" charset="0"/>
                <a:cs typeface="Arial" panose="020B0604020202020204" pitchFamily="34" charset="0"/>
              </a:rPr>
              <a:t>these questions</a:t>
            </a:r>
            <a:r>
              <a:rPr lang="en-US" sz="2000" dirty="0">
                <a:latin typeface="Arial" panose="020B0604020202020204" pitchFamily="34" charset="0"/>
                <a:cs typeface="Arial" panose="020B0604020202020204" pitchFamily="34" charset="0"/>
              </a:rPr>
              <a:t>.</a:t>
            </a:r>
          </a:p>
          <a:p>
            <a:pPr marL="3429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which three months did the </a:t>
            </a:r>
            <a:r>
              <a:rPr lang="en-US" sz="2000" dirty="0" smtClean="0">
                <a:latin typeface="Arial" panose="020B0604020202020204" pitchFamily="34" charset="0"/>
                <a:cs typeface="Arial" panose="020B0604020202020204" pitchFamily="34" charset="0"/>
              </a:rPr>
              <a:t>company make </a:t>
            </a:r>
            <a:r>
              <a:rPr lang="en-US" sz="2000" dirty="0">
                <a:latin typeface="Arial" panose="020B0604020202020204" pitchFamily="34" charset="0"/>
                <a:cs typeface="Arial" panose="020B0604020202020204" pitchFamily="34" charset="0"/>
              </a:rPr>
              <a:t>the most biscuits?</a:t>
            </a:r>
          </a:p>
          <a:p>
            <a:pPr marL="3429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which three months did the </a:t>
            </a:r>
            <a:r>
              <a:rPr lang="en-US" sz="2000" dirty="0" smtClean="0">
                <a:latin typeface="Arial" panose="020B0604020202020204" pitchFamily="34" charset="0"/>
                <a:cs typeface="Arial" panose="020B0604020202020204" pitchFamily="34" charset="0"/>
              </a:rPr>
              <a:t>company make </a:t>
            </a:r>
            <a:r>
              <a:rPr lang="en-US" sz="2000" dirty="0">
                <a:latin typeface="Arial" panose="020B0604020202020204" pitchFamily="34" charset="0"/>
                <a:cs typeface="Arial" panose="020B0604020202020204" pitchFamily="34" charset="0"/>
              </a:rPr>
              <a:t>the fewest biscuits?</a:t>
            </a:r>
          </a:p>
          <a:p>
            <a:pPr marL="3429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which three-month period is </a:t>
            </a:r>
            <a:r>
              <a:rPr lang="en-US" sz="2000" dirty="0" smtClean="0">
                <a:latin typeface="Arial" panose="020B0604020202020204" pitchFamily="34" charset="0"/>
                <a:cs typeface="Arial" panose="020B0604020202020204" pitchFamily="34" charset="0"/>
              </a:rPr>
              <a:t>the proportion </a:t>
            </a:r>
            <a:r>
              <a:rPr lang="en-US" sz="2000" dirty="0">
                <a:latin typeface="Arial" panose="020B0604020202020204" pitchFamily="34" charset="0"/>
                <a:cs typeface="Arial" panose="020B0604020202020204" pitchFamily="34" charset="0"/>
              </a:rPr>
              <a:t>of Plain Oaty Crunch </a:t>
            </a:r>
            <a:r>
              <a:rPr lang="en-US" sz="2000" dirty="0" smtClean="0">
                <a:latin typeface="Arial" panose="020B0604020202020204" pitchFamily="34" charset="0"/>
                <a:cs typeface="Arial" panose="020B0604020202020204" pitchFamily="34" charset="0"/>
              </a:rPr>
              <a:t>the highest</a:t>
            </a:r>
            <a:r>
              <a:rPr lang="en-US" sz="2000" dirty="0">
                <a:latin typeface="Arial" panose="020B0604020202020204" pitchFamily="34" charset="0"/>
                <a:cs typeface="Arial" panose="020B0604020202020204" pitchFamily="34" charset="0"/>
              </a:rPr>
              <a:t>?</a:t>
            </a:r>
          </a:p>
          <a:p>
            <a:pPr marL="342900" indent="-342900">
              <a:buClr>
                <a:srgbClr val="C00000"/>
              </a:buClr>
              <a:buFont typeface="+mj-lt"/>
              <a:buAutoNum type="alphaLcPeriod"/>
              <a:tabLst>
                <a:tab pos="3028950" algn="l"/>
              </a:tabLst>
            </a:pPr>
            <a:r>
              <a:rPr lang="en-US" sz="2000" dirty="0" smtClean="0">
                <a:latin typeface="Arial" panose="020B0604020202020204" pitchFamily="34" charset="0"/>
                <a:cs typeface="Arial" panose="020B0604020202020204" pitchFamily="34" charset="0"/>
              </a:rPr>
              <a:t>Comment </a:t>
            </a:r>
            <a:r>
              <a:rPr lang="en-US" sz="2000" dirty="0">
                <a:latin typeface="Arial" panose="020B0604020202020204" pitchFamily="34" charset="0"/>
                <a:cs typeface="Arial" panose="020B0604020202020204" pitchFamily="34" charset="0"/>
              </a:rPr>
              <a:t>on how the number of </a:t>
            </a:r>
            <a:r>
              <a:rPr lang="en-US" sz="2000" dirty="0" smtClean="0">
                <a:latin typeface="Arial" panose="020B0604020202020204" pitchFamily="34" charset="0"/>
                <a:cs typeface="Arial" panose="020B0604020202020204" pitchFamily="34" charset="0"/>
              </a:rPr>
              <a:t>biscuits made </a:t>
            </a:r>
            <a:r>
              <a:rPr lang="en-US" sz="2000" dirty="0">
                <a:latin typeface="Arial" panose="020B0604020202020204" pitchFamily="34" charset="0"/>
                <a:cs typeface="Arial" panose="020B0604020202020204" pitchFamily="34" charset="0"/>
              </a:rPr>
              <a:t>varies through the year.</a:t>
            </a: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336785" y="1268760"/>
            <a:ext cx="5483688" cy="2160240"/>
          </a:xfrm>
          <a:prstGeom prst="rect">
            <a:avLst/>
          </a:prstGeom>
        </p:spPr>
      </p:pic>
      <p:sp>
        <p:nvSpPr>
          <p:cNvPr id="8" name="Rectangle 7"/>
          <p:cNvSpPr/>
          <p:nvPr/>
        </p:nvSpPr>
        <p:spPr>
          <a:xfrm flipH="1">
            <a:off x="277537" y="5373216"/>
            <a:ext cx="8542933" cy="119620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rgbClr val="C00000"/>
                </a:solidFill>
                <a:latin typeface="Arial" panose="020B0604020202020204" pitchFamily="34" charset="0"/>
                <a:cs typeface="Arial" panose="020B0604020202020204" pitchFamily="34" charset="0"/>
              </a:rPr>
              <a:t>Q3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How could you write these </a:t>
            </a:r>
            <a:r>
              <a:rPr lang="en-US" sz="2200" dirty="0" smtClean="0">
                <a:solidFill>
                  <a:schemeClr val="tx1"/>
                </a:solidFill>
                <a:latin typeface="Arial" panose="020B0604020202020204" pitchFamily="34" charset="0"/>
                <a:cs typeface="Arial" panose="020B0604020202020204" pitchFamily="34" charset="0"/>
              </a:rPr>
              <a:t>millions as </a:t>
            </a:r>
            <a:r>
              <a:rPr lang="en-US" sz="2200" dirty="0">
                <a:solidFill>
                  <a:schemeClr val="tx1"/>
                </a:solidFill>
                <a:latin typeface="Arial" panose="020B0604020202020204" pitchFamily="34" charset="0"/>
                <a:cs typeface="Arial" panose="020B0604020202020204" pitchFamily="34" charset="0"/>
              </a:rPr>
              <a:t>smaller numbers on your graph? How </a:t>
            </a:r>
            <a:r>
              <a:rPr lang="en-US" sz="2200" dirty="0" smtClean="0">
                <a:solidFill>
                  <a:schemeClr val="tx1"/>
                </a:solidFill>
                <a:latin typeface="Arial" panose="020B0604020202020204" pitchFamily="34" charset="0"/>
                <a:cs typeface="Arial" panose="020B0604020202020204" pitchFamily="34" charset="0"/>
              </a:rPr>
              <a:t>will this </a:t>
            </a:r>
            <a:r>
              <a:rPr lang="en-US" sz="2200" dirty="0">
                <a:solidFill>
                  <a:schemeClr val="tx1"/>
                </a:solidFill>
                <a:latin typeface="Arial" panose="020B0604020202020204" pitchFamily="34" charset="0"/>
                <a:cs typeface="Arial" panose="020B0604020202020204" pitchFamily="34" charset="0"/>
              </a:rPr>
              <a:t>make it easier for you to read </a:t>
            </a:r>
            <a:r>
              <a:rPr lang="en-US" sz="2200" dirty="0" smtClean="0">
                <a:solidFill>
                  <a:schemeClr val="tx1"/>
                </a:solidFill>
                <a:latin typeface="Arial" panose="020B0604020202020204" pitchFamily="34" charset="0"/>
                <a:cs typeface="Arial" panose="020B0604020202020204" pitchFamily="34" charset="0"/>
              </a:rPr>
              <a:t>values from </a:t>
            </a:r>
            <a:r>
              <a:rPr lang="en-US" sz="2200" dirty="0">
                <a:solidFill>
                  <a:schemeClr val="tx1"/>
                </a:solidFill>
                <a:latin typeface="Arial" panose="020B0604020202020204" pitchFamily="34" charset="0"/>
                <a:cs typeface="Arial" panose="020B0604020202020204" pitchFamily="34" charset="0"/>
              </a:rPr>
              <a:t>your graph?</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3501008"/>
            <a:ext cx="551298" cy="540797"/>
          </a:xfrm>
          <a:prstGeom prst="rect">
            <a:avLst/>
          </a:prstGeom>
        </p:spPr>
      </p:pic>
    </p:spTree>
    <p:extLst>
      <p:ext uri="{BB962C8B-B14F-4D97-AF65-F5344CB8AC3E}">
        <p14:creationId xmlns:p14="http://schemas.microsoft.com/office/powerpoint/2010/main" val="162588516"/>
      </p:ext>
    </p:extLst>
  </p:cSld>
  <p:clrMapOvr>
    <a:masterClrMapping/>
  </p:clrMapOvr>
  <p:transition advClick="0"/>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488832" cy="648072"/>
          </a:xfrm>
        </p:spPr>
        <p:txBody>
          <a:bodyPr>
            <a:noAutofit/>
          </a:bodyPr>
          <a:lstStyle/>
          <a:p>
            <a:r>
              <a:rPr lang="en-GB" sz="3000" dirty="0" smtClean="0"/>
              <a:t>3 – Graphs, Tables &amp; Charts – Problem Solving</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24</a:t>
            </a:r>
            <a:endParaRPr lang="en-GB" sz="1400" b="1" dirty="0">
              <a:latin typeface="Calibri" panose="020F0502020204030204" pitchFamily="34" charset="0"/>
            </a:endParaRPr>
          </a:p>
        </p:txBody>
      </p:sp>
      <p:sp>
        <p:nvSpPr>
          <p:cNvPr id="2" name="Rectangle 1"/>
          <p:cNvSpPr/>
          <p:nvPr/>
        </p:nvSpPr>
        <p:spPr>
          <a:xfrm>
            <a:off x="247328" y="1229851"/>
            <a:ext cx="8573144" cy="1708160"/>
          </a:xfrm>
          <a:prstGeom prst="rect">
            <a:avLst/>
          </a:prstGeom>
        </p:spPr>
        <p:txBody>
          <a:bodyPr wrap="square">
            <a:spAutoFit/>
          </a:bodyPr>
          <a:lstStyle/>
          <a:p>
            <a:pPr marL="342900" indent="-342900">
              <a:buClr>
                <a:srgbClr val="C00000"/>
              </a:buClr>
              <a:buFont typeface="+mj-lt"/>
              <a:buAutoNum type="arabicPeriod" startAt="4"/>
              <a:tabLst>
                <a:tab pos="302895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Temi has chosen to study maths, </a:t>
            </a:r>
            <a:r>
              <a:rPr lang="en-US" sz="2100" dirty="0" smtClean="0">
                <a:latin typeface="Arial" panose="020B0604020202020204" pitchFamily="34" charset="0"/>
                <a:cs typeface="Arial" panose="020B0604020202020204" pitchFamily="34" charset="0"/>
              </a:rPr>
              <a:t>economics and </a:t>
            </a:r>
            <a:r>
              <a:rPr lang="en-US" sz="2100" dirty="0">
                <a:latin typeface="Arial" panose="020B0604020202020204" pitchFamily="34" charset="0"/>
                <a:cs typeface="Arial" panose="020B0604020202020204" pitchFamily="34" charset="0"/>
              </a:rPr>
              <a:t>philosophy for A </a:t>
            </a:r>
            <a:r>
              <a:rPr lang="en-US" sz="2100" dirty="0" smtClean="0">
                <a:latin typeface="Arial" panose="020B0604020202020204" pitchFamily="34" charset="0"/>
                <a:cs typeface="Arial" panose="020B0604020202020204" pitchFamily="34" charset="0"/>
              </a:rPr>
              <a:t>levels.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There </a:t>
            </a:r>
            <a:r>
              <a:rPr lang="en-US" sz="2100" dirty="0">
                <a:latin typeface="Arial" panose="020B0604020202020204" pitchFamily="34" charset="0"/>
                <a:cs typeface="Arial" panose="020B0604020202020204" pitchFamily="34" charset="0"/>
              </a:rPr>
              <a:t>are 120 students in Year 12. The </a:t>
            </a:r>
            <a:r>
              <a:rPr lang="en-US" sz="2100" dirty="0" smtClean="0">
                <a:latin typeface="Arial" panose="020B0604020202020204" pitchFamily="34" charset="0"/>
                <a:cs typeface="Arial" panose="020B0604020202020204" pitchFamily="34" charset="0"/>
              </a:rPr>
              <a:t>Venn diagram </a:t>
            </a:r>
            <a:r>
              <a:rPr lang="en-US" sz="2100" dirty="0">
                <a:latin typeface="Arial" panose="020B0604020202020204" pitchFamily="34" charset="0"/>
                <a:cs typeface="Arial" panose="020B0604020202020204" pitchFamily="34" charset="0"/>
              </a:rPr>
              <a:t>shows the students that have </a:t>
            </a:r>
            <a:r>
              <a:rPr lang="en-US" sz="2100" dirty="0" smtClean="0">
                <a:latin typeface="Arial" panose="020B0604020202020204" pitchFamily="34" charset="0"/>
                <a:cs typeface="Arial" panose="020B0604020202020204" pitchFamily="34" charset="0"/>
              </a:rPr>
              <a:t>chosen at </a:t>
            </a:r>
            <a:r>
              <a:rPr lang="en-US" sz="2100" dirty="0">
                <a:latin typeface="Arial" panose="020B0604020202020204" pitchFamily="34" charset="0"/>
                <a:cs typeface="Arial" panose="020B0604020202020204" pitchFamily="34" charset="0"/>
              </a:rPr>
              <a:t>least one subject in common with Temi.</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6332" t="3907" r="5382" b="3907"/>
          <a:stretch/>
        </p:blipFill>
        <p:spPr>
          <a:xfrm>
            <a:off x="4851368" y="3090444"/>
            <a:ext cx="3969103" cy="3499639"/>
          </a:xfrm>
          <a:prstGeom prst="rect">
            <a:avLst/>
          </a:prstGeom>
        </p:spPr>
      </p:pic>
      <p:sp>
        <p:nvSpPr>
          <p:cNvPr id="5" name="Rectangle 4"/>
          <p:cNvSpPr/>
          <p:nvPr/>
        </p:nvSpPr>
        <p:spPr>
          <a:xfrm>
            <a:off x="279368" y="2924944"/>
            <a:ext cx="4572000" cy="3647152"/>
          </a:xfrm>
          <a:prstGeom prst="rect">
            <a:avLst/>
          </a:prstGeom>
        </p:spPr>
        <p:txBody>
          <a:bodyPr>
            <a:spAutoFit/>
          </a:bodyPr>
          <a:lstStyle/>
          <a:p>
            <a:pPr marL="342900" indent="-342900">
              <a:buClr>
                <a:srgbClr val="C00000"/>
              </a:buClr>
              <a:buFont typeface="+mj-lt"/>
              <a:buAutoNum type="alphaLcPeriod"/>
            </a:pPr>
            <a:r>
              <a:rPr lang="en-US" sz="2100" dirty="0" smtClean="0"/>
              <a:t>How </a:t>
            </a:r>
            <a:r>
              <a:rPr lang="en-US" sz="2100" dirty="0"/>
              <a:t>many students take exactly the </a:t>
            </a:r>
            <a:r>
              <a:rPr lang="en-US" sz="2100" dirty="0" smtClean="0"/>
              <a:t>same three </a:t>
            </a:r>
            <a:r>
              <a:rPr lang="en-US" sz="2100" dirty="0"/>
              <a:t>subjects as Temi?</a:t>
            </a:r>
          </a:p>
          <a:p>
            <a:pPr marL="342900" indent="-342900">
              <a:buClr>
                <a:srgbClr val="C00000"/>
              </a:buClr>
              <a:buFont typeface="+mj-lt"/>
              <a:buAutoNum type="alphaLcPeriod"/>
            </a:pPr>
            <a:r>
              <a:rPr lang="en-US" sz="2100" dirty="0" smtClean="0"/>
              <a:t>What </a:t>
            </a:r>
            <a:r>
              <a:rPr lang="en-US" sz="2100" dirty="0"/>
              <a:t>fraction of Year 12 take maths?</a:t>
            </a:r>
          </a:p>
          <a:p>
            <a:pPr marL="342900" indent="-342900">
              <a:buClr>
                <a:srgbClr val="C00000"/>
              </a:buClr>
              <a:buFont typeface="+mj-lt"/>
              <a:buAutoNum type="alphaLcPeriod"/>
            </a:pPr>
            <a:r>
              <a:rPr lang="en-US" sz="2100" dirty="0" smtClean="0"/>
              <a:t>How </a:t>
            </a:r>
            <a:r>
              <a:rPr lang="en-US" sz="2100" dirty="0"/>
              <a:t>many students do not take any of </a:t>
            </a:r>
            <a:r>
              <a:rPr lang="en-US" sz="2100" dirty="0" smtClean="0"/>
              <a:t>the subjects </a:t>
            </a:r>
            <a:r>
              <a:rPr lang="en-US" sz="2100" dirty="0"/>
              <a:t>that Temi takes?</a:t>
            </a:r>
          </a:p>
          <a:p>
            <a:pPr marL="342900" indent="-342900">
              <a:buClr>
                <a:srgbClr val="C00000"/>
              </a:buClr>
              <a:buFont typeface="+mj-lt"/>
              <a:buAutoNum type="alphaLcPeriod"/>
            </a:pPr>
            <a:r>
              <a:rPr lang="en-US" sz="2100" dirty="0" smtClean="0"/>
              <a:t>What </a:t>
            </a:r>
            <a:r>
              <a:rPr lang="en-US" sz="2100" dirty="0"/>
              <a:t>percentage have only one subject </a:t>
            </a:r>
            <a:r>
              <a:rPr lang="en-US" sz="2100" dirty="0" smtClean="0"/>
              <a:t>in common </a:t>
            </a:r>
            <a:r>
              <a:rPr lang="en-US" sz="2100" dirty="0"/>
              <a:t>with Temi?</a:t>
            </a:r>
          </a:p>
          <a:p>
            <a:pPr marL="342900" indent="-342900">
              <a:buClr>
                <a:srgbClr val="C00000"/>
              </a:buClr>
              <a:buFont typeface="+mj-lt"/>
              <a:buAutoNum type="alphaLcPeriod"/>
            </a:pPr>
            <a:r>
              <a:rPr lang="en-US" sz="2100" dirty="0" smtClean="0"/>
              <a:t>Why </a:t>
            </a:r>
            <a:r>
              <a:rPr lang="en-US" sz="2100" dirty="0"/>
              <a:t>can you not represent </a:t>
            </a:r>
            <a:r>
              <a:rPr lang="en-US" sz="2100" dirty="0" smtClean="0"/>
              <a:t>this information </a:t>
            </a:r>
            <a:r>
              <a:rPr lang="en-US" sz="2100" dirty="0"/>
              <a:t>in a two-way table?</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74424" y="2554416"/>
            <a:ext cx="546048" cy="514544"/>
          </a:xfrm>
          <a:prstGeom prst="rect">
            <a:avLst/>
          </a:prstGeom>
        </p:spPr>
      </p:pic>
    </p:spTree>
    <p:extLst>
      <p:ext uri="{BB962C8B-B14F-4D97-AF65-F5344CB8AC3E}">
        <p14:creationId xmlns:p14="http://schemas.microsoft.com/office/powerpoint/2010/main" val="2361003258"/>
      </p:ext>
    </p:extLst>
  </p:cSld>
  <p:clrMapOvr>
    <a:masterClrMapping/>
  </p:clrMapOvr>
  <p:transition advClick="0"/>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632848" cy="648072"/>
          </a:xfrm>
        </p:spPr>
        <p:txBody>
          <a:bodyPr>
            <a:noAutofit/>
          </a:bodyPr>
          <a:lstStyle/>
          <a:p>
            <a:r>
              <a:rPr lang="en-GB" sz="3000" dirty="0" smtClean="0"/>
              <a:t>3 – Graphs, Tables &amp; Charts – Problem Solving</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24</a:t>
            </a:r>
            <a:endParaRPr lang="en-GB" sz="1400" b="1" dirty="0">
              <a:latin typeface="Calibri" panose="020F0502020204030204" pitchFamily="34" charset="0"/>
            </a:endParaRPr>
          </a:p>
        </p:txBody>
      </p:sp>
      <p:grpSp>
        <p:nvGrpSpPr>
          <p:cNvPr id="7" name="Group 6"/>
          <p:cNvGrpSpPr/>
          <p:nvPr/>
        </p:nvGrpSpPr>
        <p:grpSpPr>
          <a:xfrm>
            <a:off x="243512" y="1268760"/>
            <a:ext cx="5264592" cy="5286217"/>
            <a:chOff x="3483872" y="1089031"/>
            <a:chExt cx="5264592" cy="5286217"/>
          </a:xfrm>
        </p:grpSpPr>
        <p:sp>
          <p:nvSpPr>
            <p:cNvPr id="8" name="Round Diagonal Corner Rectangle 7"/>
            <p:cNvSpPr/>
            <p:nvPr/>
          </p:nvSpPr>
          <p:spPr>
            <a:xfrm>
              <a:off x="3491880" y="1089031"/>
              <a:ext cx="5256584" cy="5286217"/>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Arial" panose="020B0604020202020204" pitchFamily="34" charset="0"/>
                  <a:cs typeface="Arial" panose="020B0604020202020204" pitchFamily="34" charset="0"/>
                </a:rPr>
                <a:t>5</a:t>
              </a:r>
              <a:r>
                <a:rPr lang="en-US" sz="2400" b="1" dirty="0" smtClean="0">
                  <a:solidFill>
                    <a:srgbClr val="C00000"/>
                  </a:solidFill>
                  <a:latin typeface="Arial" panose="020B0604020202020204" pitchFamily="34" charset="0"/>
                  <a:cs typeface="Arial" panose="020B0604020202020204" pitchFamily="34" charset="0"/>
                </a:rPr>
                <a:t>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3563888" y="1666250"/>
              <a:ext cx="5176568" cy="4656659"/>
            </a:xfrm>
            <a:prstGeom prst="rect">
              <a:avLst/>
            </a:prstGeom>
          </p:spPr>
          <p:txBody>
            <a:bodyPr wrap="square">
              <a:spAutoFit/>
            </a:bodyPr>
            <a:lstStyle/>
            <a:p>
              <a:pPr>
                <a:spcAft>
                  <a:spcPts val="600"/>
                </a:spcAft>
                <a:tabLst>
                  <a:tab pos="4972050" algn="r"/>
                </a:tabLst>
              </a:pPr>
              <a:r>
                <a:rPr lang="en-US" sz="2200" dirty="0"/>
                <a:t>Felicity asked 100 students how </a:t>
              </a:r>
              <a:r>
                <a:rPr lang="en-US" sz="2200" dirty="0" smtClean="0"/>
                <a:t>they came </a:t>
              </a:r>
              <a:r>
                <a:rPr lang="en-US" sz="2200" dirty="0"/>
                <a:t>to school one day.</a:t>
              </a:r>
            </a:p>
            <a:p>
              <a:pPr>
                <a:spcAft>
                  <a:spcPts val="600"/>
                </a:spcAft>
                <a:tabLst>
                  <a:tab pos="4972050" algn="r"/>
                </a:tabLst>
              </a:pPr>
              <a:r>
                <a:rPr lang="en-US" sz="2200" dirty="0"/>
                <a:t>Each student walked or came by </a:t>
              </a:r>
              <a:r>
                <a:rPr lang="en-US" sz="2200" dirty="0" smtClean="0"/>
                <a:t>bicycle or </a:t>
              </a:r>
              <a:r>
                <a:rPr lang="en-US" sz="2200" dirty="0"/>
                <a:t>came by car.</a:t>
              </a:r>
            </a:p>
            <a:p>
              <a:pPr marL="342900">
                <a:spcAft>
                  <a:spcPts val="600"/>
                </a:spcAft>
                <a:tabLst>
                  <a:tab pos="4972050" algn="r"/>
                </a:tabLst>
              </a:pPr>
              <a:r>
                <a:rPr lang="en-US" sz="2200" dirty="0"/>
                <a:t>49 of the 100 students are girls.</a:t>
              </a:r>
            </a:p>
            <a:p>
              <a:pPr marL="342900">
                <a:spcAft>
                  <a:spcPts val="600"/>
                </a:spcAft>
                <a:tabLst>
                  <a:tab pos="4972050" algn="r"/>
                </a:tabLst>
              </a:pPr>
              <a:r>
                <a:rPr lang="en-US" sz="2200" dirty="0"/>
                <a:t>10 of the girls came by car.</a:t>
              </a:r>
            </a:p>
            <a:p>
              <a:pPr marL="342900">
                <a:spcAft>
                  <a:spcPts val="600"/>
                </a:spcAft>
                <a:tabLst>
                  <a:tab pos="4972050" algn="r"/>
                </a:tabLst>
              </a:pPr>
              <a:r>
                <a:rPr lang="en-US" sz="2200" dirty="0"/>
                <a:t>16 boys walked.</a:t>
              </a:r>
            </a:p>
            <a:p>
              <a:pPr marL="342900">
                <a:spcAft>
                  <a:spcPts val="600"/>
                </a:spcAft>
                <a:tabLst>
                  <a:tab pos="4972050" algn="r"/>
                </a:tabLst>
              </a:pPr>
              <a:r>
                <a:rPr lang="en-US" sz="2200" dirty="0"/>
                <a:t>21 of the 41 students who came by </a:t>
              </a:r>
              <a:r>
                <a:rPr lang="en-US" sz="2200" dirty="0" smtClean="0"/>
                <a:t>bicycle are </a:t>
              </a:r>
              <a:r>
                <a:rPr lang="en-US" sz="2200" dirty="0"/>
                <a:t>boys.</a:t>
              </a:r>
            </a:p>
            <a:p>
              <a:pPr>
                <a:spcAft>
                  <a:spcPts val="600"/>
                </a:spcAft>
                <a:tabLst>
                  <a:tab pos="4972050" algn="r"/>
                </a:tabLst>
              </a:pPr>
              <a:r>
                <a:rPr lang="en-US" sz="2200" dirty="0"/>
                <a:t>Work out the total number of </a:t>
              </a:r>
              <a:r>
                <a:rPr lang="en-US" sz="2200" dirty="0" smtClean="0"/>
                <a:t>students who </a:t>
              </a:r>
              <a:r>
                <a:rPr lang="en-US" sz="2200" dirty="0"/>
                <a:t>walked to school. </a:t>
              </a:r>
              <a:r>
                <a:rPr lang="en-US" sz="2200" dirty="0" smtClean="0"/>
                <a:t>	</a:t>
              </a:r>
              <a:r>
                <a:rPr lang="en-US" sz="2200" b="1" dirty="0" smtClean="0"/>
                <a:t>(</a:t>
              </a:r>
              <a:r>
                <a:rPr lang="en-US" sz="2200" b="1" dirty="0"/>
                <a:t>4 marks)</a:t>
              </a:r>
            </a:p>
            <a:p>
              <a:pPr algn="ctr">
                <a:spcAft>
                  <a:spcPts val="600"/>
                </a:spcAft>
                <a:tabLst>
                  <a:tab pos="4972050" algn="r"/>
                </a:tabLst>
              </a:pPr>
              <a:r>
                <a:rPr lang="en-US" sz="2200" i="1" dirty="0"/>
                <a:t>November 2012, </a:t>
              </a:r>
              <a:r>
                <a:rPr lang="en-US" sz="2200" i="1" dirty="0" smtClean="0"/>
                <a:t>Q21.1MA0I1F</a:t>
              </a:r>
              <a:endParaRPr lang="en-US" sz="2200" b="1" i="1" dirty="0"/>
            </a:p>
          </p:txBody>
        </p:sp>
      </p:gr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797177991"/>
      </p:ext>
    </p:extLst>
  </p:cSld>
  <p:clrMapOvr>
    <a:masterClrMapping/>
  </p:clrMapOvr>
  <p:transition advClick="0"/>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632848" cy="648072"/>
          </a:xfrm>
        </p:spPr>
        <p:txBody>
          <a:bodyPr>
            <a:noAutofit/>
          </a:bodyPr>
          <a:lstStyle/>
          <a:p>
            <a:r>
              <a:rPr lang="en-GB" sz="3000" dirty="0" smtClean="0"/>
              <a:t>3 – Graphs, Tables &amp; Charts – Problem Solving</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25</a:t>
            </a:r>
            <a:endParaRPr lang="en-GB" sz="1400" b="1" dirty="0">
              <a:latin typeface="Calibri" panose="020F0502020204030204" pitchFamily="34" charset="0"/>
            </a:endParaRPr>
          </a:p>
        </p:txBody>
      </p:sp>
      <p:sp>
        <p:nvSpPr>
          <p:cNvPr id="11" name="Rectangle 10"/>
          <p:cNvSpPr/>
          <p:nvPr/>
        </p:nvSpPr>
        <p:spPr>
          <a:xfrm>
            <a:off x="247328" y="1229851"/>
            <a:ext cx="5256584" cy="5478423"/>
          </a:xfrm>
          <a:prstGeom prst="rect">
            <a:avLst/>
          </a:prstGeom>
        </p:spPr>
        <p:txBody>
          <a:bodyPr wrap="square">
            <a:spAutoFit/>
          </a:bodyPr>
          <a:lstStyle/>
          <a:p>
            <a:pPr marL="457200" indent="-457200">
              <a:buClr>
                <a:srgbClr val="C00000"/>
              </a:buClr>
              <a:buFont typeface="+mj-lt"/>
              <a:buAutoNum type="arabicPeriod" startAt="6"/>
              <a:tabLst>
                <a:tab pos="3028950" algn="l"/>
              </a:tabLst>
            </a:pPr>
            <a:r>
              <a:rPr lang="en-US" sz="2500" b="1" dirty="0" smtClean="0">
                <a:solidFill>
                  <a:srgbClr val="FF0000"/>
                </a:solidFill>
                <a:latin typeface="Arial" panose="020B0604020202020204" pitchFamily="34" charset="0"/>
                <a:cs typeface="Arial" panose="020B0604020202020204" pitchFamily="34" charset="0"/>
              </a:rPr>
              <a:t>P</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A vehicle hire company recorded </a:t>
            </a:r>
            <a:r>
              <a:rPr lang="en-US" sz="2500" dirty="0" smtClean="0">
                <a:latin typeface="Arial" panose="020B0604020202020204" pitchFamily="34" charset="0"/>
                <a:cs typeface="Arial" panose="020B0604020202020204" pitchFamily="34" charset="0"/>
              </a:rPr>
              <a:t>the annual </a:t>
            </a:r>
            <a:r>
              <a:rPr lang="en-US" sz="2500" dirty="0">
                <a:latin typeface="Arial" panose="020B0604020202020204" pitchFamily="34" charset="0"/>
                <a:cs typeface="Arial" panose="020B0604020202020204" pitchFamily="34" charset="0"/>
              </a:rPr>
              <a:t>mileage of 25 </a:t>
            </a:r>
            <a:r>
              <a:rPr lang="en-US" sz="2500" dirty="0" smtClean="0">
                <a:latin typeface="Arial" panose="020B0604020202020204" pitchFamily="34" charset="0"/>
                <a:cs typeface="Arial" panose="020B0604020202020204" pitchFamily="34" charset="0"/>
              </a:rPr>
              <a:t>vehicles.</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21300   89614   21450   83199 30004   25600   94412   47708 </a:t>
            </a:r>
            <a:r>
              <a:rPr lang="en-US" sz="2500" dirty="0">
                <a:latin typeface="Arial" panose="020B0604020202020204" pitchFamily="34" charset="0"/>
                <a:cs typeface="Arial" panose="020B0604020202020204" pitchFamily="34" charset="0"/>
              </a:rPr>
              <a:t>67215 </a:t>
            </a:r>
            <a:r>
              <a:rPr lang="en-US" sz="2500" dirty="0" smtClean="0">
                <a:latin typeface="Arial" panose="020B0604020202020204" pitchFamily="34" charset="0"/>
                <a:cs typeface="Arial" panose="020B0604020202020204" pitchFamily="34" charset="0"/>
              </a:rPr>
              <a:t>  23118   48008   69401 </a:t>
            </a:r>
            <a:r>
              <a:rPr lang="en-US" sz="2500" dirty="0">
                <a:latin typeface="Arial" panose="020B0604020202020204" pitchFamily="34" charset="0"/>
                <a:cs typeface="Arial" panose="020B0604020202020204" pitchFamily="34" charset="0"/>
              </a:rPr>
              <a:t>13376 </a:t>
            </a:r>
            <a:r>
              <a:rPr lang="en-US" sz="2500" dirty="0" smtClean="0">
                <a:latin typeface="Arial" panose="020B0604020202020204" pitchFamily="34" charset="0"/>
                <a:cs typeface="Arial" panose="020B0604020202020204" pitchFamily="34" charset="0"/>
              </a:rPr>
              <a:t>  88583   93815   69030 </a:t>
            </a:r>
            <a:r>
              <a:rPr lang="en-US" sz="2500" dirty="0">
                <a:latin typeface="Arial" panose="020B0604020202020204" pitchFamily="34" charset="0"/>
                <a:cs typeface="Arial" panose="020B0604020202020204" pitchFamily="34" charset="0"/>
              </a:rPr>
              <a:t>96555 </a:t>
            </a:r>
            <a:r>
              <a:rPr lang="en-US" sz="2500" dirty="0" smtClean="0">
                <a:latin typeface="Arial" panose="020B0604020202020204" pitchFamily="34" charset="0"/>
                <a:cs typeface="Arial" panose="020B0604020202020204" pitchFamily="34" charset="0"/>
              </a:rPr>
              <a:t>  46917   40590   59780</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72715   18168   42125   28288 </a:t>
            </a:r>
            <a:r>
              <a:rPr lang="en-US" sz="2500" dirty="0">
                <a:latin typeface="Arial" panose="020B0604020202020204" pitchFamily="34" charset="0"/>
                <a:cs typeface="Arial" panose="020B0604020202020204" pitchFamily="34" charset="0"/>
              </a:rPr>
              <a:t>42746</a:t>
            </a:r>
          </a:p>
          <a:p>
            <a:pPr marL="457200" indent="-45720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Choose </a:t>
            </a:r>
            <a:r>
              <a:rPr lang="en-US" sz="2500" dirty="0">
                <a:latin typeface="Arial" panose="020B0604020202020204" pitchFamily="34" charset="0"/>
                <a:cs typeface="Arial" panose="020B0604020202020204" pitchFamily="34" charset="0"/>
              </a:rPr>
              <a:t>a suitable way to group this data,</a:t>
            </a:r>
          </a:p>
          <a:p>
            <a:pPr marL="457200" indent="-457200">
              <a:buClr>
                <a:srgbClr val="C00000"/>
              </a:buClr>
              <a:buFont typeface="+mj-lt"/>
              <a:buAutoNum type="alphaLcPeriod"/>
              <a:tabLst>
                <a:tab pos="3028950" algn="l"/>
              </a:tabLst>
            </a:pPr>
            <a:r>
              <a:rPr lang="en-US" sz="2500" dirty="0" smtClean="0">
                <a:latin typeface="Arial" panose="020B0604020202020204" pitchFamily="34" charset="0"/>
                <a:cs typeface="Arial" panose="020B0604020202020204" pitchFamily="34" charset="0"/>
              </a:rPr>
              <a:t>Represent </a:t>
            </a:r>
            <a:r>
              <a:rPr lang="en-US" sz="2500" dirty="0">
                <a:latin typeface="Arial" panose="020B0604020202020204" pitchFamily="34" charset="0"/>
                <a:cs typeface="Arial" panose="020B0604020202020204" pitchFamily="34" charset="0"/>
              </a:rPr>
              <a:t>your grouped data in a </a:t>
            </a:r>
            <a:r>
              <a:rPr lang="en-US" sz="2500" dirty="0" smtClean="0">
                <a:latin typeface="Arial" panose="020B0604020202020204" pitchFamily="34" charset="0"/>
                <a:cs typeface="Arial" panose="020B0604020202020204" pitchFamily="34" charset="0"/>
              </a:rPr>
              <a:t>pie chart</a:t>
            </a:r>
            <a:r>
              <a:rPr lang="en-US" sz="25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928033430"/>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a:t>
            </a:r>
            <a:r>
              <a:rPr lang="en-GB" sz="4000" dirty="0" smtClean="0"/>
              <a:t>Place Value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a:t>
            </a:r>
            <a:endParaRPr lang="en-GB" sz="1400" b="1" dirty="0">
              <a:latin typeface="Calibri" panose="020F0502020204030204" pitchFamily="34" charset="0"/>
            </a:endParaRPr>
          </a:p>
        </p:txBody>
      </p:sp>
      <p:sp>
        <p:nvSpPr>
          <p:cNvPr id="6" name="Rectangle 5"/>
          <p:cNvSpPr/>
          <p:nvPr/>
        </p:nvSpPr>
        <p:spPr>
          <a:xfrm>
            <a:off x="179512" y="1124744"/>
            <a:ext cx="24482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1.3 – Place Value</a:t>
            </a:r>
            <a:endParaRPr lang="en-US" sz="2000"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8346" y="1628800"/>
            <a:ext cx="5249758" cy="446449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700808"/>
            <a:ext cx="540798" cy="546048"/>
          </a:xfrm>
          <a:prstGeom prst="rect">
            <a:avLst/>
          </a:prstGeom>
        </p:spPr>
      </p:pic>
    </p:spTree>
    <p:extLst>
      <p:ext uri="{BB962C8B-B14F-4D97-AF65-F5344CB8AC3E}">
        <p14:creationId xmlns:p14="http://schemas.microsoft.com/office/powerpoint/2010/main" val="2915141686"/>
      </p:ext>
    </p:extLst>
  </p:cSld>
  <p:clrMapOvr>
    <a:masterClrMapping/>
  </p:clrMapOvr>
  <p:transition advClick="0"/>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3 – Graphs, Tables &amp; Charts – Problem Solving</a:t>
            </a:r>
            <a:endParaRPr lang="en-GB" sz="3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25</a:t>
            </a:r>
            <a:endParaRPr lang="en-GB" sz="1400" b="1" dirty="0">
              <a:latin typeface="Calibri" panose="020F0502020204030204" pitchFamily="34" charset="0"/>
            </a:endParaRPr>
          </a:p>
        </p:txBody>
      </p:sp>
      <p:sp>
        <p:nvSpPr>
          <p:cNvPr id="11" name="Rectangle 10"/>
          <p:cNvSpPr/>
          <p:nvPr/>
        </p:nvSpPr>
        <p:spPr>
          <a:xfrm>
            <a:off x="247328" y="1229851"/>
            <a:ext cx="8573144" cy="5509200"/>
          </a:xfrm>
          <a:prstGeom prst="rect">
            <a:avLst/>
          </a:prstGeom>
        </p:spPr>
        <p:txBody>
          <a:bodyPr wrap="square">
            <a:spAutoFit/>
          </a:bodyPr>
          <a:lstStyle/>
          <a:p>
            <a:pPr marL="457200" indent="-457200">
              <a:buClr>
                <a:srgbClr val="C00000"/>
              </a:buClr>
              <a:buFont typeface="+mj-lt"/>
              <a:buAutoNum type="arabicPeriod" startAt="7"/>
              <a:tabLst>
                <a:tab pos="3028950" algn="l"/>
              </a:tabLst>
            </a:pPr>
            <a:r>
              <a:rPr lang="en-US" sz="3200" b="1" dirty="0" smtClean="0">
                <a:solidFill>
                  <a:srgbClr val="FF0000"/>
                </a:solidFill>
                <a:latin typeface="Arial" panose="020B0604020202020204" pitchFamily="34" charset="0"/>
                <a:cs typeface="Arial" panose="020B0604020202020204" pitchFamily="34" charset="0"/>
              </a:rPr>
              <a:t>R</a:t>
            </a:r>
            <a:r>
              <a:rPr lang="en-US" sz="3200" dirty="0" smtClean="0">
                <a:latin typeface="Arial" panose="020B0604020202020204" pitchFamily="34" charset="0"/>
                <a:cs typeface="Arial" panose="020B0604020202020204" pitchFamily="34" charset="0"/>
              </a:rPr>
              <a:t> </a:t>
            </a:r>
            <a:r>
              <a:rPr lang="en-US" sz="3200" b="1"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How does distance from school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relate to journey </a:t>
            </a:r>
            <a:r>
              <a:rPr lang="en-US" sz="3200" dirty="0">
                <a:latin typeface="Arial" panose="020B0604020202020204" pitchFamily="34" charset="0"/>
                <a:cs typeface="Arial" panose="020B0604020202020204" pitchFamily="34" charset="0"/>
              </a:rPr>
              <a:t>time? Write two sentences to </a:t>
            </a:r>
            <a:r>
              <a:rPr lang="en-US" sz="3200" dirty="0" smtClean="0">
                <a:latin typeface="Arial" panose="020B0604020202020204" pitchFamily="34" charset="0"/>
                <a:cs typeface="Arial" panose="020B0604020202020204" pitchFamily="34" charset="0"/>
              </a:rPr>
              <a:t>explain.</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Show </a:t>
            </a:r>
            <a:r>
              <a:rPr lang="en-US" sz="3200" dirty="0">
                <a:latin typeface="Arial" panose="020B0604020202020204" pitchFamily="34" charset="0"/>
                <a:cs typeface="Arial" panose="020B0604020202020204" pitchFamily="34" charset="0"/>
              </a:rPr>
              <a:t>your working</a:t>
            </a:r>
            <a:r>
              <a:rPr lang="en-US" sz="3200" dirty="0" smtClean="0">
                <a:latin typeface="Arial" panose="020B0604020202020204" pitchFamily="34" charset="0"/>
                <a:cs typeface="Arial" panose="020B0604020202020204" pitchFamily="34" charset="0"/>
              </a:rPr>
              <a:t>.</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3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2"/>
              <a:tabLst>
                <a:tab pos="3028950" algn="l"/>
              </a:tabLst>
            </a:pPr>
            <a:r>
              <a:rPr lang="en-US" sz="3200" dirty="0">
                <a:latin typeface="Arial" panose="020B0604020202020204" pitchFamily="34" charset="0"/>
                <a:cs typeface="Arial" panose="020B0604020202020204" pitchFamily="34" charset="0"/>
              </a:rPr>
              <a:t>The distances and journey times </a:t>
            </a:r>
            <a:r>
              <a:rPr lang="en-US" sz="3200" dirty="0" smtClean="0">
                <a:latin typeface="Arial" panose="020B0604020202020204" pitchFamily="34" charset="0"/>
                <a:cs typeface="Arial" panose="020B0604020202020204" pitchFamily="34" charset="0"/>
              </a:rPr>
              <a:t>have been </a:t>
            </a:r>
            <a:r>
              <a:rPr lang="en-US" sz="3200" dirty="0">
                <a:latin typeface="Arial" panose="020B0604020202020204" pitchFamily="34" charset="0"/>
                <a:cs typeface="Arial" panose="020B0604020202020204" pitchFamily="34" charset="0"/>
              </a:rPr>
              <a:t>rounded. What have they each </a:t>
            </a:r>
            <a:r>
              <a:rPr lang="en-US" sz="3200" dirty="0" smtClean="0">
                <a:latin typeface="Arial" panose="020B0604020202020204" pitchFamily="34" charset="0"/>
                <a:cs typeface="Arial" panose="020B0604020202020204" pitchFamily="34" charset="0"/>
              </a:rPr>
              <a:t>been rounded </a:t>
            </a:r>
            <a:r>
              <a:rPr lang="en-US" sz="3200" dirty="0">
                <a:latin typeface="Arial" panose="020B0604020202020204" pitchFamily="34" charset="0"/>
                <a:cs typeface="Arial" panose="020B0604020202020204" pitchFamily="34" charset="0"/>
              </a:rPr>
              <a:t>to?</a:t>
            </a:r>
          </a:p>
        </p:txBody>
      </p:sp>
      <p:graphicFrame>
        <p:nvGraphicFramePr>
          <p:cNvPr id="5" name="Table 4"/>
          <p:cNvGraphicFramePr>
            <a:graphicFrameLocks noGrp="1"/>
          </p:cNvGraphicFramePr>
          <p:nvPr>
            <p:extLst>
              <p:ext uri="{D42A27DB-BD31-4B8C-83A1-F6EECF244321}">
                <p14:modId xmlns:p14="http://schemas.microsoft.com/office/powerpoint/2010/main" val="4063732688"/>
              </p:ext>
            </p:extLst>
          </p:nvPr>
        </p:nvGraphicFramePr>
        <p:xfrm>
          <a:off x="247329" y="3458696"/>
          <a:ext cx="8573139" cy="1554480"/>
        </p:xfrm>
        <a:graphic>
          <a:graphicData uri="http://schemas.openxmlformats.org/drawingml/2006/table">
            <a:tbl>
              <a:tblPr firstRow="1" bandRow="1">
                <a:tableStyleId>{5940675A-B579-460E-94D1-54222C63F5DA}</a:tableStyleId>
              </a:tblPr>
              <a:tblGrid>
                <a:gridCol w="1667204"/>
                <a:gridCol w="462337"/>
                <a:gridCol w="466938"/>
                <a:gridCol w="460275"/>
                <a:gridCol w="462337"/>
                <a:gridCol w="445540"/>
                <a:gridCol w="447475"/>
                <a:gridCol w="462337"/>
                <a:gridCol w="462337"/>
                <a:gridCol w="462337"/>
                <a:gridCol w="462337"/>
                <a:gridCol w="462337"/>
                <a:gridCol w="462337"/>
                <a:gridCol w="462337"/>
                <a:gridCol w="462337"/>
                <a:gridCol w="462337"/>
              </a:tblGrid>
              <a:tr h="492657">
                <a:tc>
                  <a:txBody>
                    <a:bodyPr/>
                    <a:lstStyle/>
                    <a:p>
                      <a:r>
                        <a:rPr lang="en-US" sz="1800" b="1" dirty="0" smtClean="0">
                          <a:latin typeface="Arial" panose="020B0604020202020204" pitchFamily="34" charset="0"/>
                          <a:cs typeface="Arial" panose="020B0604020202020204" pitchFamily="34" charset="0"/>
                        </a:rPr>
                        <a:t>Distance from school (km)</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dirty="0" smtClean="0">
                          <a:latin typeface="Arial" panose="020B0604020202020204" pitchFamily="34" charset="0"/>
                          <a:cs typeface="Arial" panose="020B0604020202020204" pitchFamily="34" charset="0"/>
                        </a:rPr>
                        <a:t>12</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10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17</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6</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9</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12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8</a:t>
                      </a:r>
                      <a:endParaRPr lang="en-US" sz="1800" dirty="0">
                        <a:latin typeface="Arial" panose="020B0604020202020204" pitchFamily="34" charset="0"/>
                        <a:cs typeface="Arial" panose="020B0604020202020204" pitchFamily="34" charset="0"/>
                      </a:endParaRPr>
                    </a:p>
                  </a:txBody>
                  <a:tcPr/>
                </a:tc>
              </a:tr>
              <a:tr h="451088">
                <a:tc>
                  <a:txBody>
                    <a:bodyPr/>
                    <a:lstStyle/>
                    <a:p>
                      <a:r>
                        <a:rPr lang="en-US" sz="1800" b="1" dirty="0" smtClean="0">
                          <a:latin typeface="Arial" panose="020B0604020202020204" pitchFamily="34" charset="0"/>
                          <a:cs typeface="Arial" panose="020B0604020202020204" pitchFamily="34" charset="0"/>
                        </a:rPr>
                        <a:t>Journey</a:t>
                      </a:r>
                      <a:r>
                        <a:rPr lang="en-US" sz="1800" b="1" baseline="0" dirty="0" smtClean="0">
                          <a:latin typeface="Arial" panose="020B0604020202020204" pitchFamily="34" charset="0"/>
                          <a:cs typeface="Arial" panose="020B0604020202020204" pitchFamily="34" charset="0"/>
                        </a:rPr>
                        <a:t> time (minutes)</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dirty="0" smtClean="0">
                          <a:latin typeface="Arial" panose="020B0604020202020204" pitchFamily="34" charset="0"/>
                          <a:cs typeface="Arial" panose="020B0604020202020204" pitchFamily="34" charset="0"/>
                        </a:rPr>
                        <a:t>45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35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90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20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15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40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20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25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30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20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25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10</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25</a:t>
                      </a:r>
                      <a:endParaRPr lang="en-US" sz="18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16416" y="1196752"/>
            <a:ext cx="556549" cy="551298"/>
          </a:xfrm>
          <a:prstGeom prst="rect">
            <a:avLst/>
          </a:prstGeom>
        </p:spPr>
      </p:pic>
    </p:spTree>
    <p:extLst>
      <p:ext uri="{BB962C8B-B14F-4D97-AF65-F5344CB8AC3E}">
        <p14:creationId xmlns:p14="http://schemas.microsoft.com/office/powerpoint/2010/main" val="1958293928"/>
      </p:ext>
    </p:extLst>
  </p:cSld>
  <p:clrMapOvr>
    <a:masterClrMapping/>
  </p:clrMapOvr>
  <p:transition advClick="0"/>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500" dirty="0" smtClean="0"/>
              <a:t>4.1 – Fractions &amp; Percentages – Working with Fractions</a:t>
            </a:r>
            <a:endParaRPr lang="en-GB" sz="25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47328" y="1229851"/>
                <a:ext cx="5260776" cy="5475025"/>
              </a:xfrm>
              <a:prstGeom prst="rect">
                <a:avLst/>
              </a:prstGeom>
            </p:spPr>
            <p:txBody>
              <a:bodyPr wrap="square">
                <a:spAutoFit/>
              </a:bodyPr>
              <a:lstStyle/>
              <a:p>
                <a:pPr marL="400050" indent="-400050">
                  <a:buClr>
                    <a:srgbClr val="C00000"/>
                  </a:buClr>
                  <a:buFont typeface="+mj-lt"/>
                  <a:buAutoNum type="arabicPeriod"/>
                  <a:tabLst>
                    <a:tab pos="3028950" algn="l"/>
                  </a:tabLst>
                </a:pPr>
                <a:r>
                  <a:rPr lang="en-US" sz="2570" dirty="0" smtClean="0">
                    <a:latin typeface="Arial" panose="020B0604020202020204" pitchFamily="34" charset="0"/>
                    <a:cs typeface="Arial" panose="020B0604020202020204" pitchFamily="34" charset="0"/>
                  </a:rPr>
                  <a:t>Write </a:t>
                </a:r>
                <a:r>
                  <a:rPr lang="en-US" sz="2570" dirty="0">
                    <a:latin typeface="Arial" panose="020B0604020202020204" pitchFamily="34" charset="0"/>
                    <a:cs typeface="Arial" panose="020B0604020202020204" pitchFamily="34" charset="0"/>
                  </a:rPr>
                  <a:t>each pair of fractions with a </a:t>
                </a:r>
                <a:r>
                  <a:rPr lang="en-US" sz="2570" dirty="0" smtClean="0">
                    <a:latin typeface="Arial" panose="020B0604020202020204" pitchFamily="34" charset="0"/>
                    <a:cs typeface="Arial" panose="020B0604020202020204" pitchFamily="34" charset="0"/>
                  </a:rPr>
                  <a:t>common denominator.</a:t>
                </a:r>
                <a:br>
                  <a:rPr lang="en-US" sz="2570" dirty="0" smtClean="0">
                    <a:latin typeface="Arial" panose="020B0604020202020204" pitchFamily="34" charset="0"/>
                    <a:cs typeface="Arial" panose="020B0604020202020204" pitchFamily="34" charset="0"/>
                  </a:rPr>
                </a:br>
                <a:r>
                  <a:rPr lang="en-US" sz="2570" b="1" dirty="0" smtClean="0">
                    <a:solidFill>
                      <a:srgbClr val="C00000"/>
                    </a:solidFill>
                    <a:latin typeface="Arial" panose="020B0604020202020204" pitchFamily="34" charset="0"/>
                    <a:cs typeface="Arial" panose="020B0604020202020204" pitchFamily="34" charset="0"/>
                  </a:rPr>
                  <a:t>a</a:t>
                </a:r>
                <a:r>
                  <a:rPr lang="en-US" sz="2570" dirty="0" smtClean="0">
                    <a:latin typeface="Arial" panose="020B0604020202020204" pitchFamily="34" charset="0"/>
                    <a:cs typeface="Arial" panose="020B0604020202020204" pitchFamily="34" charset="0"/>
                  </a:rPr>
                  <a:t> </a:t>
                </a:r>
                <a14:m>
                  <m:oMath xmlns:m="http://schemas.openxmlformats.org/officeDocument/2006/math">
                    <m:f>
                      <m:fPr>
                        <m:ctrlPr>
                          <a:rPr lang="en-US" sz="2570" i="1" smtClean="0">
                            <a:latin typeface="Cambria Math" panose="02040503050406030204" pitchFamily="18" charset="0"/>
                            <a:cs typeface="Arial" panose="020B0604020202020204" pitchFamily="34" charset="0"/>
                          </a:rPr>
                        </m:ctrlPr>
                      </m:fPr>
                      <m:num>
                        <m:r>
                          <a:rPr lang="en-US" sz="2570" b="0" i="1" smtClean="0">
                            <a:latin typeface="Cambria Math" panose="02040503050406030204" pitchFamily="18" charset="0"/>
                            <a:cs typeface="Arial" panose="020B0604020202020204" pitchFamily="34" charset="0"/>
                          </a:rPr>
                          <m:t>1</m:t>
                        </m:r>
                      </m:num>
                      <m:den>
                        <m:r>
                          <a:rPr lang="en-US" sz="2570" b="0" i="1" smtClean="0">
                            <a:latin typeface="Cambria Math" panose="02040503050406030204" pitchFamily="18" charset="0"/>
                            <a:cs typeface="Arial" panose="020B0604020202020204" pitchFamily="34" charset="0"/>
                          </a:rPr>
                          <m:t>2</m:t>
                        </m:r>
                      </m:den>
                    </m:f>
                  </m:oMath>
                </a14:m>
                <a:r>
                  <a:rPr lang="en-US" sz="2570" dirty="0" smtClean="0">
                    <a:latin typeface="Arial" panose="020B0604020202020204" pitchFamily="34" charset="0"/>
                    <a:cs typeface="Arial" panose="020B0604020202020204" pitchFamily="34" charset="0"/>
                  </a:rPr>
                  <a:t> and </a:t>
                </a:r>
                <a14:m>
                  <m:oMath xmlns:m="http://schemas.openxmlformats.org/officeDocument/2006/math">
                    <m:f>
                      <m:fPr>
                        <m:ctrlPr>
                          <a:rPr lang="en-US" sz="2570" i="1">
                            <a:latin typeface="Cambria Math" panose="02040503050406030204" pitchFamily="18" charset="0"/>
                            <a:cs typeface="Arial" panose="020B0604020202020204" pitchFamily="34" charset="0"/>
                          </a:rPr>
                        </m:ctrlPr>
                      </m:fPr>
                      <m:num>
                        <m:r>
                          <a:rPr lang="en-US" sz="2570" i="1">
                            <a:latin typeface="Cambria Math" panose="02040503050406030204" pitchFamily="18" charset="0"/>
                            <a:cs typeface="Arial" panose="020B0604020202020204" pitchFamily="34" charset="0"/>
                          </a:rPr>
                          <m:t>1</m:t>
                        </m:r>
                      </m:num>
                      <m:den>
                        <m:r>
                          <a:rPr lang="en-US" sz="2570" b="0" i="1" smtClean="0">
                            <a:latin typeface="Cambria Math" panose="02040503050406030204" pitchFamily="18" charset="0"/>
                            <a:cs typeface="Arial" panose="020B0604020202020204" pitchFamily="34" charset="0"/>
                          </a:rPr>
                          <m:t>3</m:t>
                        </m:r>
                      </m:den>
                    </m:f>
                  </m:oMath>
                </a14:m>
                <a:r>
                  <a:rPr lang="en-US" sz="2570" dirty="0" smtClean="0">
                    <a:latin typeface="Arial" panose="020B0604020202020204" pitchFamily="34" charset="0"/>
                    <a:cs typeface="Arial" panose="020B0604020202020204" pitchFamily="34" charset="0"/>
                  </a:rPr>
                  <a:t> 	</a:t>
                </a:r>
                <a:r>
                  <a:rPr lang="en-US" sz="2570" b="1" dirty="0" smtClean="0">
                    <a:solidFill>
                      <a:srgbClr val="C00000"/>
                    </a:solidFill>
                    <a:latin typeface="Arial" panose="020B0604020202020204" pitchFamily="34" charset="0"/>
                    <a:cs typeface="Arial" panose="020B0604020202020204" pitchFamily="34" charset="0"/>
                  </a:rPr>
                  <a:t>b</a:t>
                </a:r>
                <a:r>
                  <a:rPr lang="en-US" sz="2570" dirty="0" smtClean="0">
                    <a:latin typeface="Arial" panose="020B0604020202020204" pitchFamily="34" charset="0"/>
                    <a:cs typeface="Arial" panose="020B0604020202020204" pitchFamily="34" charset="0"/>
                  </a:rPr>
                  <a:t> </a:t>
                </a:r>
                <a14:m>
                  <m:oMath xmlns:m="http://schemas.openxmlformats.org/officeDocument/2006/math">
                    <m:f>
                      <m:fPr>
                        <m:ctrlPr>
                          <a:rPr lang="en-US" sz="2570" i="1">
                            <a:latin typeface="Cambria Math" panose="02040503050406030204" pitchFamily="18" charset="0"/>
                            <a:cs typeface="Arial" panose="020B0604020202020204" pitchFamily="34" charset="0"/>
                          </a:rPr>
                        </m:ctrlPr>
                      </m:fPr>
                      <m:num>
                        <m:r>
                          <a:rPr lang="en-US" sz="2570" b="0" i="1" smtClean="0">
                            <a:latin typeface="Cambria Math" panose="02040503050406030204" pitchFamily="18" charset="0"/>
                            <a:cs typeface="Arial" panose="020B0604020202020204" pitchFamily="34" charset="0"/>
                          </a:rPr>
                          <m:t>7</m:t>
                        </m:r>
                      </m:num>
                      <m:den>
                        <m:r>
                          <a:rPr lang="en-US" sz="2570" b="0" i="1" smtClean="0">
                            <a:latin typeface="Cambria Math" panose="02040503050406030204" pitchFamily="18" charset="0"/>
                            <a:cs typeface="Arial" panose="020B0604020202020204" pitchFamily="34" charset="0"/>
                          </a:rPr>
                          <m:t>12</m:t>
                        </m:r>
                      </m:den>
                    </m:f>
                  </m:oMath>
                </a14:m>
                <a:r>
                  <a:rPr lang="en-US" sz="2570" dirty="0">
                    <a:latin typeface="Arial" panose="020B0604020202020204" pitchFamily="34" charset="0"/>
                    <a:cs typeface="Arial" panose="020B0604020202020204" pitchFamily="34" charset="0"/>
                  </a:rPr>
                  <a:t> and </a:t>
                </a:r>
                <a14:m>
                  <m:oMath xmlns:m="http://schemas.openxmlformats.org/officeDocument/2006/math">
                    <m:f>
                      <m:fPr>
                        <m:ctrlPr>
                          <a:rPr lang="en-US" sz="2570" i="1">
                            <a:latin typeface="Cambria Math" panose="02040503050406030204" pitchFamily="18" charset="0"/>
                            <a:cs typeface="Arial" panose="020B0604020202020204" pitchFamily="34" charset="0"/>
                          </a:rPr>
                        </m:ctrlPr>
                      </m:fPr>
                      <m:num>
                        <m:r>
                          <a:rPr lang="en-US" sz="2570" b="0" i="1" smtClean="0">
                            <a:latin typeface="Cambria Math" panose="02040503050406030204" pitchFamily="18" charset="0"/>
                            <a:cs typeface="Arial" panose="020B0604020202020204" pitchFamily="34" charset="0"/>
                          </a:rPr>
                          <m:t>3</m:t>
                        </m:r>
                      </m:num>
                      <m:den>
                        <m:r>
                          <a:rPr lang="en-US" sz="2570" b="0" i="1" smtClean="0">
                            <a:latin typeface="Cambria Math" panose="02040503050406030204" pitchFamily="18" charset="0"/>
                            <a:cs typeface="Arial" panose="020B0604020202020204" pitchFamily="34" charset="0"/>
                          </a:rPr>
                          <m:t>4</m:t>
                        </m:r>
                      </m:den>
                    </m:f>
                  </m:oMath>
                </a14:m>
                <a:endParaRPr lang="en-US" sz="2570" dirty="0" smtClean="0">
                  <a:latin typeface="Arial" panose="020B0604020202020204" pitchFamily="34" charset="0"/>
                  <a:cs typeface="Arial" panose="020B0604020202020204" pitchFamily="34" charset="0"/>
                </a:endParaRPr>
              </a:p>
              <a:p>
                <a:pPr marL="400050" indent="-400050">
                  <a:buClr>
                    <a:srgbClr val="C00000"/>
                  </a:buClr>
                  <a:buFont typeface="+mj-lt"/>
                  <a:buAutoNum type="arabicPeriod"/>
                  <a:tabLst>
                    <a:tab pos="3028950" algn="l"/>
                  </a:tabLst>
                </a:pPr>
                <a:r>
                  <a:rPr lang="en-US" sz="2570" b="1" dirty="0" smtClean="0">
                    <a:solidFill>
                      <a:srgbClr val="FF0000"/>
                    </a:solidFill>
                    <a:latin typeface="Arial" panose="020B0604020202020204" pitchFamily="34" charset="0"/>
                    <a:cs typeface="Arial" panose="020B0604020202020204" pitchFamily="34" charset="0"/>
                  </a:rPr>
                  <a:t>P</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Millie has two bags of sweets, A and </a:t>
                </a:r>
                <a:r>
                  <a:rPr lang="en-US" sz="2570" dirty="0" smtClean="0">
                    <a:latin typeface="Arial" panose="020B0604020202020204" pitchFamily="34" charset="0"/>
                    <a:cs typeface="Arial" panose="020B0604020202020204" pitchFamily="34" charset="0"/>
                  </a:rPr>
                  <a:t>B.</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For </a:t>
                </a:r>
                <a:r>
                  <a:rPr lang="en-US" sz="2570" dirty="0">
                    <a:latin typeface="Arial" panose="020B0604020202020204" pitchFamily="34" charset="0"/>
                    <a:cs typeface="Arial" panose="020B0604020202020204" pitchFamily="34" charset="0"/>
                  </a:rPr>
                  <a:t>bag A, P(toffee) = </a:t>
                </a:r>
                <a14:m>
                  <m:oMath xmlns:m="http://schemas.openxmlformats.org/officeDocument/2006/math">
                    <m:f>
                      <m:fPr>
                        <m:ctrlPr>
                          <a:rPr lang="en-US" sz="2570" i="1">
                            <a:latin typeface="Cambria Math" panose="02040503050406030204" pitchFamily="18" charset="0"/>
                            <a:cs typeface="Arial" panose="020B0604020202020204" pitchFamily="34" charset="0"/>
                          </a:rPr>
                        </m:ctrlPr>
                      </m:fPr>
                      <m:num>
                        <m:r>
                          <a:rPr lang="en-US" sz="2570" b="0" i="1" smtClean="0">
                            <a:latin typeface="Cambria Math" panose="02040503050406030204" pitchFamily="18" charset="0"/>
                            <a:cs typeface="Arial" panose="020B0604020202020204" pitchFamily="34" charset="0"/>
                          </a:rPr>
                          <m:t>2</m:t>
                        </m:r>
                      </m:num>
                      <m:den>
                        <m:r>
                          <a:rPr lang="en-US" sz="2570" b="0" i="1" smtClean="0">
                            <a:latin typeface="Cambria Math" panose="02040503050406030204" pitchFamily="18" charset="0"/>
                            <a:cs typeface="Arial" panose="020B0604020202020204" pitchFamily="34" charset="0"/>
                          </a:rPr>
                          <m:t>3</m:t>
                        </m:r>
                      </m:den>
                    </m:f>
                  </m:oMath>
                </a14:m>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For </a:t>
                </a:r>
                <a:r>
                  <a:rPr lang="en-US" sz="2570" dirty="0">
                    <a:latin typeface="Arial" panose="020B0604020202020204" pitchFamily="34" charset="0"/>
                    <a:cs typeface="Arial" panose="020B0604020202020204" pitchFamily="34" charset="0"/>
                  </a:rPr>
                  <a:t>bag B, P(toffee) = </a:t>
                </a:r>
                <a14:m>
                  <m:oMath xmlns:m="http://schemas.openxmlformats.org/officeDocument/2006/math">
                    <m:f>
                      <m:fPr>
                        <m:ctrlPr>
                          <a:rPr lang="en-US" sz="2570" i="1">
                            <a:latin typeface="Cambria Math" panose="02040503050406030204" pitchFamily="18" charset="0"/>
                            <a:cs typeface="Arial" panose="020B0604020202020204" pitchFamily="34" charset="0"/>
                          </a:rPr>
                        </m:ctrlPr>
                      </m:fPr>
                      <m:num>
                        <m:r>
                          <a:rPr lang="en-US" sz="2570" b="0" i="1" smtClean="0">
                            <a:latin typeface="Cambria Math" panose="02040503050406030204" pitchFamily="18" charset="0"/>
                            <a:cs typeface="Arial" panose="020B0604020202020204" pitchFamily="34" charset="0"/>
                          </a:rPr>
                          <m:t>3</m:t>
                        </m:r>
                      </m:num>
                      <m:den>
                        <m:r>
                          <a:rPr lang="en-US" sz="2570" b="0" i="1" smtClean="0">
                            <a:latin typeface="Cambria Math" panose="02040503050406030204" pitchFamily="18" charset="0"/>
                            <a:cs typeface="Arial" panose="020B0604020202020204" pitchFamily="34" charset="0"/>
                          </a:rPr>
                          <m:t>5</m:t>
                        </m:r>
                      </m:den>
                    </m:f>
                  </m:oMath>
                </a14:m>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From </a:t>
                </a:r>
                <a:r>
                  <a:rPr lang="en-US" sz="2570" dirty="0">
                    <a:latin typeface="Arial" panose="020B0604020202020204" pitchFamily="34" charset="0"/>
                    <a:cs typeface="Arial" panose="020B0604020202020204" pitchFamily="34" charset="0"/>
                  </a:rPr>
                  <a:t>which bag is she more likely to choose </a:t>
                </a:r>
                <a:r>
                  <a:rPr lang="en-US" sz="2570" dirty="0" smtClean="0">
                    <a:latin typeface="Arial" panose="020B0604020202020204" pitchFamily="34" charset="0"/>
                    <a:cs typeface="Arial" panose="020B0604020202020204" pitchFamily="34" charset="0"/>
                  </a:rPr>
                  <a:t>a toffee sweet?</a:t>
                </a:r>
              </a:p>
              <a:p>
                <a:pPr marL="400050" indent="-400050">
                  <a:buClr>
                    <a:srgbClr val="C00000"/>
                  </a:buClr>
                  <a:buFont typeface="+mj-lt"/>
                  <a:buAutoNum type="arabicPeriod"/>
                  <a:tabLst>
                    <a:tab pos="3028950" algn="l"/>
                  </a:tabLst>
                </a:pPr>
                <a:r>
                  <a:rPr lang="en-US" sz="2570" b="1" dirty="0" smtClean="0">
                    <a:solidFill>
                      <a:srgbClr val="FF0000"/>
                    </a:solidFill>
                    <a:latin typeface="Arial" panose="020B0604020202020204" pitchFamily="34" charset="0"/>
                    <a:cs typeface="Arial" panose="020B0604020202020204" pitchFamily="34" charset="0"/>
                  </a:rPr>
                  <a:t>R</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Is </a:t>
                </a:r>
                <a14:m>
                  <m:oMath xmlns:m="http://schemas.openxmlformats.org/officeDocument/2006/math">
                    <m:f>
                      <m:fPr>
                        <m:ctrlPr>
                          <a:rPr lang="en-US" sz="2570" i="1">
                            <a:latin typeface="Cambria Math" panose="02040503050406030204" pitchFamily="18" charset="0"/>
                            <a:cs typeface="Arial" panose="020B0604020202020204" pitchFamily="34" charset="0"/>
                          </a:rPr>
                        </m:ctrlPr>
                      </m:fPr>
                      <m:num>
                        <m:r>
                          <a:rPr lang="en-US" sz="2570" b="0" i="1" smtClean="0">
                            <a:latin typeface="Cambria Math" panose="02040503050406030204" pitchFamily="18" charset="0"/>
                            <a:cs typeface="Arial" panose="020B0604020202020204" pitchFamily="34" charset="0"/>
                          </a:rPr>
                          <m:t>7</m:t>
                        </m:r>
                      </m:num>
                      <m:den>
                        <m:r>
                          <a:rPr lang="en-US" sz="2570" b="0" i="1" smtClean="0">
                            <a:latin typeface="Cambria Math" panose="02040503050406030204" pitchFamily="18" charset="0"/>
                            <a:cs typeface="Arial" panose="020B0604020202020204" pitchFamily="34" charset="0"/>
                          </a:rPr>
                          <m:t>12</m:t>
                        </m:r>
                      </m:den>
                    </m:f>
                  </m:oMath>
                </a14:m>
                <a:r>
                  <a:rPr lang="en-US" sz="2570" dirty="0" smtClean="0">
                    <a:latin typeface="Arial" panose="020B0604020202020204" pitchFamily="34" charset="0"/>
                    <a:cs typeface="Arial" panose="020B0604020202020204" pitchFamily="34" charset="0"/>
                  </a:rPr>
                  <a:t> &gt; </a:t>
                </a:r>
                <a14:m>
                  <m:oMath xmlns:m="http://schemas.openxmlformats.org/officeDocument/2006/math">
                    <m:f>
                      <m:fPr>
                        <m:ctrlPr>
                          <a:rPr lang="en-US" sz="2570" i="1">
                            <a:latin typeface="Cambria Math" panose="02040503050406030204" pitchFamily="18" charset="0"/>
                            <a:cs typeface="Arial" panose="020B0604020202020204" pitchFamily="34" charset="0"/>
                          </a:rPr>
                        </m:ctrlPr>
                      </m:fPr>
                      <m:num>
                        <m:r>
                          <a:rPr lang="en-US" sz="2570" b="0" i="1" smtClean="0">
                            <a:latin typeface="Cambria Math" panose="02040503050406030204" pitchFamily="18" charset="0"/>
                            <a:cs typeface="Arial" panose="020B0604020202020204" pitchFamily="34" charset="0"/>
                          </a:rPr>
                          <m:t>2</m:t>
                        </m:r>
                      </m:num>
                      <m:den>
                        <m:r>
                          <a:rPr lang="en-US" sz="2570" b="0" i="1" smtClean="0">
                            <a:latin typeface="Cambria Math" panose="02040503050406030204" pitchFamily="18" charset="0"/>
                            <a:cs typeface="Arial" panose="020B0604020202020204" pitchFamily="34" charset="0"/>
                          </a:rPr>
                          <m:t>3</m:t>
                        </m:r>
                      </m:den>
                    </m:f>
                  </m:oMath>
                </a14:m>
                <a:r>
                  <a:rPr lang="en-US" sz="2570" dirty="0" smtClean="0">
                    <a:latin typeface="Arial" panose="020B0604020202020204" pitchFamily="34" charset="0"/>
                    <a:cs typeface="Arial" panose="020B0604020202020204" pitchFamily="34" charset="0"/>
                  </a:rPr>
                  <a:t>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Show </a:t>
                </a:r>
                <a:r>
                  <a:rPr lang="en-US" sz="2400" dirty="0">
                    <a:latin typeface="Arial" panose="020B0604020202020204" pitchFamily="34" charset="0"/>
                    <a:cs typeface="Arial" panose="020B0604020202020204" pitchFamily="34" charset="0"/>
                  </a:rPr>
                  <a:t>your working </a:t>
                </a:r>
                <a:r>
                  <a:rPr lang="en-US" sz="2400" dirty="0" smtClean="0">
                    <a:latin typeface="Arial" panose="020B0604020202020204" pitchFamily="34" charset="0"/>
                    <a:cs typeface="Arial" panose="020B0604020202020204" pitchFamily="34" charset="0"/>
                  </a:rPr>
                  <a:t>to explain </a:t>
                </a:r>
                <a:r>
                  <a:rPr lang="en-US" sz="2400" dirty="0">
                    <a:latin typeface="Arial" panose="020B0604020202020204" pitchFamily="34" charset="0"/>
                    <a:cs typeface="Arial" panose="020B0604020202020204" pitchFamily="34" charset="0"/>
                  </a:rPr>
                  <a:t>your answer.?</a:t>
                </a:r>
              </a:p>
            </p:txBody>
          </p:sp>
        </mc:Choice>
        <mc:Fallback xmlns="">
          <p:sp>
            <p:nvSpPr>
              <p:cNvPr id="11" name="Rectangle 10"/>
              <p:cNvSpPr>
                <a:spLocks noRot="1" noChangeAspect="1" noMove="1" noResize="1" noEditPoints="1" noAdjustHandles="1" noChangeArrowheads="1" noChangeShapeType="1" noTextEdit="1"/>
              </p:cNvSpPr>
              <p:nvPr/>
            </p:nvSpPr>
            <p:spPr>
              <a:xfrm>
                <a:off x="247328" y="1229851"/>
                <a:ext cx="5260776" cy="5475025"/>
              </a:xfrm>
              <a:prstGeom prst="rect">
                <a:avLst/>
              </a:prstGeom>
              <a:blipFill rotWithShape="0">
                <a:blip r:embed="rId4"/>
                <a:stretch>
                  <a:fillRect l="-1854" t="-1225" r="-2781" b="-1670"/>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2816195"/>
            <a:ext cx="551298" cy="540797"/>
          </a:xfrm>
          <a:prstGeom prst="rect">
            <a:avLst/>
          </a:prstGeom>
        </p:spPr>
      </p:pic>
    </p:spTree>
    <p:extLst>
      <p:ext uri="{BB962C8B-B14F-4D97-AF65-F5344CB8AC3E}">
        <p14:creationId xmlns:p14="http://schemas.microsoft.com/office/powerpoint/2010/main" val="1545583480"/>
      </p:ext>
    </p:extLst>
  </p:cSld>
  <p:clrMapOvr>
    <a:masterClrMapping/>
  </p:clrMapOvr>
  <p:transition advClick="0"/>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500" dirty="0" smtClean="0"/>
              <a:t>4.1 – Fractions &amp; Percentages – Working with Fractions</a:t>
            </a:r>
            <a:endParaRPr lang="en-GB" sz="25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25</a:t>
            </a:r>
            <a:endParaRPr lang="en-GB" sz="1400" b="1" dirty="0">
              <a:latin typeface="Calibri" panose="020F0502020204030204" pitchFamily="34" charset="0"/>
            </a:endParaRPr>
          </a:p>
        </p:txBody>
      </p:sp>
      <p:grpSp>
        <p:nvGrpSpPr>
          <p:cNvPr id="5" name="Group 4"/>
          <p:cNvGrpSpPr/>
          <p:nvPr/>
        </p:nvGrpSpPr>
        <p:grpSpPr>
          <a:xfrm>
            <a:off x="243512" y="1196752"/>
            <a:ext cx="8576960" cy="2016224"/>
            <a:chOff x="3483872" y="1089031"/>
            <a:chExt cx="5264592" cy="2016224"/>
          </a:xfrm>
        </p:grpSpPr>
        <p:sp>
          <p:nvSpPr>
            <p:cNvPr id="6" name="Round Diagonal Corner Rectangle 5"/>
            <p:cNvSpPr/>
            <p:nvPr/>
          </p:nvSpPr>
          <p:spPr>
            <a:xfrm>
              <a:off x="3491880" y="1089031"/>
              <a:ext cx="5256584" cy="201622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4 – Exam-Style Questions</a:t>
              </a:r>
              <a:endParaRPr lang="en-US" sz="2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563888" y="1593087"/>
                  <a:ext cx="5140745" cy="1449115"/>
                </a:xfrm>
                <a:prstGeom prst="rect">
                  <a:avLst/>
                </a:prstGeom>
              </p:spPr>
              <p:txBody>
                <a:bodyPr wrap="square">
                  <a:spAutoFit/>
                </a:bodyPr>
                <a:lstStyle/>
                <a:p>
                  <a:pPr>
                    <a:spcAft>
                      <a:spcPts val="600"/>
                    </a:spcAft>
                    <a:tabLst>
                      <a:tab pos="8343900" algn="r"/>
                    </a:tabLst>
                  </a:pPr>
                  <a:r>
                    <a:rPr lang="en-US" sz="2400" dirty="0" smtClean="0"/>
                    <a:t>Which of the two fractions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5</m:t>
                          </m:r>
                        </m:num>
                        <m:den>
                          <m:r>
                            <a:rPr lang="en-US" sz="2800" b="0" i="1" smtClean="0">
                              <a:latin typeface="Cambria Math" panose="02040503050406030204" pitchFamily="18" charset="0"/>
                              <a:cs typeface="Arial" panose="020B0604020202020204" pitchFamily="34" charset="0"/>
                            </a:rPr>
                            <m:t>6</m:t>
                          </m:r>
                        </m:den>
                      </m:f>
                    </m:oMath>
                  </a14:m>
                  <a:r>
                    <a:rPr lang="en-US" sz="2400" dirty="0"/>
                    <a:t> and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3</m:t>
                          </m:r>
                        </m:num>
                        <m:den>
                          <m:r>
                            <a:rPr lang="en-US" sz="2800" b="0" i="1" smtClean="0">
                              <a:latin typeface="Cambria Math" panose="02040503050406030204" pitchFamily="18" charset="0"/>
                              <a:cs typeface="Arial" panose="020B0604020202020204" pitchFamily="34" charset="0"/>
                            </a:rPr>
                            <m:t>4</m:t>
                          </m:r>
                        </m:den>
                      </m:f>
                    </m:oMath>
                  </a14:m>
                  <a:r>
                    <a:rPr lang="en-US" sz="2400" dirty="0"/>
                    <a:t> </a:t>
                  </a:r>
                  <a:r>
                    <a:rPr lang="en-US" sz="2400" dirty="0" smtClean="0"/>
                    <a:t>is the smaller?</a:t>
                  </a:r>
                  <a:br>
                    <a:rPr lang="en-US" sz="2400" dirty="0" smtClean="0"/>
                  </a:br>
                  <a:r>
                    <a:rPr lang="en-US" sz="2400" dirty="0" smtClean="0"/>
                    <a:t>Explain </a:t>
                  </a:r>
                  <a:r>
                    <a:rPr lang="en-US" sz="2400" dirty="0"/>
                    <a:t>how you </a:t>
                  </a:r>
                  <a:r>
                    <a:rPr lang="en-US" sz="2400" dirty="0" smtClean="0"/>
                    <a:t>know. You may use the grids to help with your explanation. 	</a:t>
                  </a:r>
                  <a:r>
                    <a:rPr lang="en-US" sz="2400" b="1" dirty="0" smtClean="0"/>
                    <a:t>(3 marks)</a:t>
                  </a:r>
                  <a:endParaRPr lang="en-US" sz="2400" b="1" dirty="0"/>
                </a:p>
              </p:txBody>
            </p:sp>
          </mc:Choice>
          <mc:Fallback xmlns="">
            <p:sp>
              <p:nvSpPr>
                <p:cNvPr id="8" name="Rectangle 7"/>
                <p:cNvSpPr>
                  <a:spLocks noRot="1" noChangeAspect="1" noMove="1" noResize="1" noEditPoints="1" noAdjustHandles="1" noChangeArrowheads="1" noChangeShapeType="1" noTextEdit="1"/>
                </p:cNvSpPr>
                <p:nvPr/>
              </p:nvSpPr>
              <p:spPr>
                <a:xfrm>
                  <a:off x="3563888" y="1593087"/>
                  <a:ext cx="5140745" cy="1449115"/>
                </a:xfrm>
                <a:prstGeom prst="rect">
                  <a:avLst/>
                </a:prstGeom>
                <a:blipFill rotWithShape="0">
                  <a:blip r:embed="rId4"/>
                  <a:stretch>
                    <a:fillRect l="-1092" r="-1164" b="-8824"/>
                  </a:stretch>
                </a:blipFill>
              </p:spPr>
              <p:txBody>
                <a:bodyPr/>
                <a:lstStyle/>
                <a:p>
                  <a:r>
                    <a:rPr lang="en-US">
                      <a:noFill/>
                    </a:rPr>
                    <a:t> </a:t>
                  </a:r>
                </a:p>
              </p:txBody>
            </p:sp>
          </mc:Fallback>
        </mc:AlternateContent>
      </p:grpSp>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159732" y="3356992"/>
            <a:ext cx="4788532" cy="322305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69174" y="3320251"/>
            <a:ext cx="551298" cy="540797"/>
          </a:xfrm>
          <a:prstGeom prst="rect">
            <a:avLst/>
          </a:prstGeom>
        </p:spPr>
      </p:pic>
    </p:spTree>
    <p:extLst>
      <p:ext uri="{BB962C8B-B14F-4D97-AF65-F5344CB8AC3E}">
        <p14:creationId xmlns:p14="http://schemas.microsoft.com/office/powerpoint/2010/main" val="3093032660"/>
      </p:ext>
    </p:extLst>
  </p:cSld>
  <p:clrMapOvr>
    <a:masterClrMapping/>
  </p:clrMapOvr>
  <p:transition advClick="0"/>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500" dirty="0" smtClean="0"/>
              <a:t>4.1 – Fractions &amp; Percentages – Working with Fractions</a:t>
            </a:r>
            <a:endParaRPr lang="en-GB" sz="25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47328" y="1229851"/>
                <a:ext cx="5260776" cy="5640518"/>
              </a:xfrm>
              <a:prstGeom prst="rect">
                <a:avLst/>
              </a:prstGeom>
            </p:spPr>
            <p:txBody>
              <a:bodyPr wrap="square">
                <a:spAutoFit/>
              </a:bodyPr>
              <a:lstStyle/>
              <a:p>
                <a:pPr marL="514350" indent="-514350">
                  <a:buClr>
                    <a:srgbClr val="C00000"/>
                  </a:buClr>
                  <a:buFont typeface="+mj-lt"/>
                  <a:buAutoNum type="arabicPeriod" startAt="5"/>
                  <a:tabLst>
                    <a:tab pos="3028950" algn="l"/>
                  </a:tabLst>
                </a:pPr>
                <a:r>
                  <a:rPr lang="en-US" sz="2400" b="1"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Write in order of </a:t>
                </a:r>
                <a:r>
                  <a:rPr lang="en-US" sz="2400" dirty="0" smtClean="0">
                    <a:latin typeface="Arial" panose="020B0604020202020204" pitchFamily="34" charset="0"/>
                    <a:cs typeface="Arial" panose="020B0604020202020204" pitchFamily="34" charset="0"/>
                  </a:rPr>
                  <a:t>size, starting </a:t>
                </a:r>
                <a:r>
                  <a:rPr lang="en-US" sz="2400" dirty="0">
                    <a:latin typeface="Arial" panose="020B0604020202020204" pitchFamily="34" charset="0"/>
                    <a:cs typeface="Arial" panose="020B0604020202020204" pitchFamily="34" charset="0"/>
                  </a:rPr>
                  <a:t>with the </a:t>
                </a:r>
                <a:r>
                  <a:rPr lang="en-US" sz="2400" dirty="0" smtClean="0">
                    <a:latin typeface="Arial" panose="020B0604020202020204" pitchFamily="34" charset="0"/>
                    <a:cs typeface="Arial" panose="020B0604020202020204" pitchFamily="34" charset="0"/>
                  </a:rPr>
                  <a:t>smallest:</a:t>
                </a:r>
                <a:r>
                  <a:rPr lang="en-US" sz="2570" dirty="0">
                    <a:latin typeface="Arial" panose="020B0604020202020204" pitchFamily="34" charset="0"/>
                    <a:cs typeface="Arial" panose="020B0604020202020204" pitchFamily="34" charset="0"/>
                  </a:rPr>
                  <a:t/>
                </a:r>
                <a:br>
                  <a:rPr lang="en-US" sz="257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5</m:t>
                        </m:r>
                      </m:num>
                      <m:den>
                        <m:r>
                          <a:rPr lang="en-US" sz="3200">
                            <a:latin typeface="Cambria Math" panose="02040503050406030204" pitchFamily="18" charset="0"/>
                            <a:cs typeface="Arial" panose="020B0604020202020204" pitchFamily="34" charset="0"/>
                          </a:rPr>
                          <m:t>8</m:t>
                        </m:r>
                      </m:den>
                    </m:f>
                  </m:oMath>
                </a14:m>
                <a:r>
                  <a:rPr lang="en-US" sz="3200" dirty="0" smtClean="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2</m:t>
                        </m:r>
                      </m:num>
                      <m:den>
                        <m:r>
                          <a:rPr lang="en-US" sz="3200">
                            <a:latin typeface="Cambria Math" panose="02040503050406030204" pitchFamily="18" charset="0"/>
                            <a:cs typeface="Arial" panose="020B0604020202020204" pitchFamily="34" charset="0"/>
                          </a:rPr>
                          <m:t>3</m:t>
                        </m:r>
                      </m:den>
                    </m:f>
                  </m:oMath>
                </a14:m>
                <a:r>
                  <a:rPr lang="en-US" sz="3200" dirty="0" smtClean="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7</m:t>
                        </m:r>
                      </m:num>
                      <m:den>
                        <m:r>
                          <a:rPr lang="en-US" sz="3200">
                            <a:latin typeface="Cambria Math" panose="02040503050406030204" pitchFamily="18" charset="0"/>
                            <a:cs typeface="Arial" panose="020B0604020202020204" pitchFamily="34" charset="0"/>
                          </a:rPr>
                          <m:t>12</m:t>
                        </m:r>
                      </m:den>
                    </m:f>
                  </m:oMath>
                </a14:m>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400" b="1"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Write in order of </a:t>
                </a:r>
                <a:r>
                  <a:rPr lang="en-US" sz="2400" dirty="0" smtClean="0">
                    <a:latin typeface="Arial" panose="020B0604020202020204" pitchFamily="34" charset="0"/>
                    <a:cs typeface="Arial" panose="020B0604020202020204" pitchFamily="34" charset="0"/>
                  </a:rPr>
                  <a:t>size, starting </a:t>
                </a:r>
                <a:r>
                  <a:rPr lang="en-US" sz="2400" dirty="0">
                    <a:latin typeface="Arial" panose="020B0604020202020204" pitchFamily="34" charset="0"/>
                    <a:cs typeface="Arial" panose="020B0604020202020204" pitchFamily="34" charset="0"/>
                  </a:rPr>
                  <a:t>with the </a:t>
                </a:r>
                <a:r>
                  <a:rPr lang="en-US" sz="2400" dirty="0" smtClean="0">
                    <a:latin typeface="Arial" panose="020B0604020202020204" pitchFamily="34" charset="0"/>
                    <a:cs typeface="Arial" panose="020B0604020202020204" pitchFamily="34" charset="0"/>
                  </a:rPr>
                  <a:t>largest:</a:t>
                </a: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3</m:t>
                        </m:r>
                      </m:num>
                      <m:den>
                        <m:r>
                          <a:rPr lang="en-US" sz="3200" b="0" i="0" smtClean="0">
                            <a:latin typeface="Cambria Math" panose="02040503050406030204" pitchFamily="18" charset="0"/>
                            <a:cs typeface="Arial" panose="020B0604020202020204" pitchFamily="34" charset="0"/>
                          </a:rPr>
                          <m:t>4</m:t>
                        </m:r>
                      </m:den>
                    </m:f>
                  </m:oMath>
                </a14:m>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7</m:t>
                        </m:r>
                      </m:num>
                      <m:den>
                        <m:r>
                          <a:rPr lang="en-US" sz="3200" b="0" i="0" smtClean="0">
                            <a:latin typeface="Cambria Math" panose="02040503050406030204" pitchFamily="18" charset="0"/>
                            <a:cs typeface="Arial" panose="020B0604020202020204" pitchFamily="34" charset="0"/>
                          </a:rPr>
                          <m:t>10</m:t>
                        </m:r>
                      </m:den>
                    </m:f>
                  </m:oMath>
                </a14:m>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4</m:t>
                        </m:r>
                      </m:num>
                      <m:den>
                        <m:r>
                          <a:rPr lang="en-US" sz="3200" b="0" i="0" smtClean="0">
                            <a:latin typeface="Cambria Math" panose="02040503050406030204" pitchFamily="18" charset="0"/>
                            <a:cs typeface="Arial" panose="020B0604020202020204" pitchFamily="34" charset="0"/>
                          </a:rPr>
                          <m:t>5</m:t>
                        </m:r>
                      </m:den>
                    </m:f>
                  </m:oMath>
                </a14:m>
                <a:endParaRPr lang="en-US" sz="2570" dirty="0" smtClean="0">
                  <a:latin typeface="Arial" panose="020B0604020202020204" pitchFamily="34" charset="0"/>
                  <a:cs typeface="Arial" panose="020B0604020202020204" pitchFamily="34" charset="0"/>
                </a:endParaRPr>
              </a:p>
              <a:p>
                <a:pPr marL="400050" indent="-400050">
                  <a:buClr>
                    <a:srgbClr val="C00000"/>
                  </a:buClr>
                  <a:buFont typeface="+mj-lt"/>
                  <a:buAutoNum type="arabicPeriod" startAt="5"/>
                  <a:tabLst>
                    <a:tab pos="3028950" algn="l"/>
                  </a:tabLst>
                </a:pPr>
                <a:r>
                  <a:rPr lang="en-US" sz="2400" b="1"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a:t>
                </a: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Predict which of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these fractions is largest:</a:t>
                </a: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5</m:t>
                        </m:r>
                      </m:num>
                      <m:den>
                        <m:r>
                          <a:rPr lang="en-US" sz="3200" b="0" i="0" smtClean="0">
                            <a:latin typeface="Cambria Math" panose="02040503050406030204" pitchFamily="18" charset="0"/>
                            <a:cs typeface="Arial" panose="020B0604020202020204" pitchFamily="34" charset="0"/>
                          </a:rPr>
                          <m:t>12</m:t>
                        </m:r>
                      </m:den>
                    </m:f>
                  </m:oMath>
                </a14:m>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7</m:t>
                        </m:r>
                      </m:num>
                      <m:den>
                        <m:r>
                          <a:rPr lang="en-US" sz="3200" b="0" i="0" smtClean="0">
                            <a:latin typeface="Cambria Math" panose="02040503050406030204" pitchFamily="18" charset="0"/>
                            <a:cs typeface="Arial" panose="020B0604020202020204" pitchFamily="34" charset="0"/>
                          </a:rPr>
                          <m:t>8</m:t>
                        </m:r>
                      </m:den>
                    </m:f>
                  </m:oMath>
                </a14:m>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7</m:t>
                        </m:r>
                      </m:num>
                      <m:den>
                        <m:r>
                          <a:rPr lang="en-US" sz="3200" b="0" i="0" smtClean="0">
                            <a:latin typeface="Cambria Math" panose="02040503050406030204" pitchFamily="18" charset="0"/>
                            <a:cs typeface="Arial" panose="020B0604020202020204" pitchFamily="34" charset="0"/>
                          </a:rPr>
                          <m:t>9</m:t>
                        </m:r>
                      </m:den>
                    </m:f>
                  </m:oMath>
                </a14:m>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400" b="1"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Work out which fraction is </a:t>
                </a:r>
                <a:r>
                  <a:rPr lang="en-US" sz="2400" dirty="0" smtClean="0">
                    <a:latin typeface="Arial" panose="020B0604020202020204" pitchFamily="34" charset="0"/>
                    <a:cs typeface="Arial" panose="020B0604020202020204" pitchFamily="34" charset="0"/>
                  </a:rPr>
                  <a:t>largest. Was </a:t>
                </a:r>
                <a:r>
                  <a:rPr lang="en-US" sz="2400" dirty="0">
                    <a:latin typeface="Arial" panose="020B0604020202020204" pitchFamily="34" charset="0"/>
                    <a:cs typeface="Arial" panose="020B0604020202020204" pitchFamily="34" charset="0"/>
                  </a:rPr>
                  <a:t>your prediction correct?</a:t>
                </a:r>
              </a:p>
            </p:txBody>
          </p:sp>
        </mc:Choice>
        <mc:Fallback xmlns="">
          <p:sp>
            <p:nvSpPr>
              <p:cNvPr id="11" name="Rectangle 10"/>
              <p:cNvSpPr>
                <a:spLocks noRot="1" noChangeAspect="1" noMove="1" noResize="1" noEditPoints="1" noAdjustHandles="1" noChangeArrowheads="1" noChangeShapeType="1" noTextEdit="1"/>
              </p:cNvSpPr>
              <p:nvPr/>
            </p:nvSpPr>
            <p:spPr>
              <a:xfrm>
                <a:off x="247328" y="1229851"/>
                <a:ext cx="5260776" cy="5640518"/>
              </a:xfrm>
              <a:prstGeom prst="rect">
                <a:avLst/>
              </a:prstGeom>
              <a:blipFill rotWithShape="0">
                <a:blip r:embed="rId4"/>
                <a:stretch>
                  <a:fillRect l="-1622" t="-757"/>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r="5040"/>
          <a:stretch/>
        </p:blipFill>
        <p:spPr>
          <a:xfrm>
            <a:off x="4151260" y="3116635"/>
            <a:ext cx="1356844" cy="153650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327111659"/>
      </p:ext>
    </p:extLst>
  </p:cSld>
  <p:clrMapOvr>
    <a:masterClrMapping/>
  </p:clrMapOvr>
  <p:transition advClick="0"/>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500" dirty="0" smtClean="0"/>
              <a:t>4.1 – Fractions &amp; Percentages – Working with Fractions</a:t>
            </a:r>
            <a:endParaRPr lang="en-GB" sz="25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47328" y="1229851"/>
                <a:ext cx="5260776" cy="5354992"/>
              </a:xfrm>
              <a:prstGeom prst="rect">
                <a:avLst/>
              </a:prstGeom>
            </p:spPr>
            <p:txBody>
              <a:bodyPr wrap="square">
                <a:spAutoFit/>
              </a:bodyPr>
              <a:lstStyle/>
              <a:p>
                <a:pPr marL="400050" indent="-400050">
                  <a:buClr>
                    <a:srgbClr val="C00000"/>
                  </a:buClr>
                  <a:buFont typeface="+mj-lt"/>
                  <a:buAutoNum type="arabicPeriod" startAt="7"/>
                  <a:tabLst>
                    <a:tab pos="3028950" algn="l"/>
                  </a:tabLst>
                </a:pPr>
                <a:r>
                  <a:rPr lang="en-US" sz="2300" b="1" dirty="0" smtClean="0">
                    <a:solidFill>
                      <a:srgbClr val="C00000"/>
                    </a:solidFill>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a:t>
                </a:r>
                <a:r>
                  <a:rPr lang="en-US" sz="2300" b="1" dirty="0" smtClean="0">
                    <a:solidFill>
                      <a:srgbClr val="FF0000"/>
                    </a:solidFill>
                    <a:latin typeface="Arial" panose="020B0604020202020204" pitchFamily="34" charset="0"/>
                    <a:cs typeface="Arial" panose="020B0604020202020204" pitchFamily="34" charset="0"/>
                  </a:rPr>
                  <a:t>R</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Write two fractions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with </a:t>
                </a:r>
                <a:r>
                  <a:rPr lang="en-US" sz="2300" dirty="0">
                    <a:latin typeface="Arial" panose="020B0604020202020204" pitchFamily="34" charset="0"/>
                    <a:cs typeface="Arial" panose="020B0604020202020204" pitchFamily="34" charset="0"/>
                  </a:rPr>
                  <a:t>the </a:t>
                </a:r>
                <a:r>
                  <a:rPr lang="en-US" sz="2300" dirty="0" smtClean="0">
                    <a:latin typeface="Arial" panose="020B0604020202020204" pitchFamily="34" charset="0"/>
                    <a:cs typeface="Arial" panose="020B0604020202020204" pitchFamily="34" charset="0"/>
                  </a:rPr>
                  <a:t>same numerator.</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Explain </a:t>
                </a:r>
                <a:r>
                  <a:rPr lang="en-US" sz="2300" dirty="0">
                    <a:latin typeface="Arial" panose="020B0604020202020204" pitchFamily="34" charset="0"/>
                    <a:cs typeface="Arial" panose="020B0604020202020204" pitchFamily="34" charset="0"/>
                  </a:rPr>
                  <a:t>how you can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tell </a:t>
                </a:r>
                <a:r>
                  <a:rPr lang="en-US" sz="2300" dirty="0">
                    <a:latin typeface="Arial" panose="020B0604020202020204" pitchFamily="34" charset="0"/>
                    <a:cs typeface="Arial" panose="020B0604020202020204" pitchFamily="34" charset="0"/>
                  </a:rPr>
                  <a:t>which one is </a:t>
                </a:r>
                <a:r>
                  <a:rPr lang="en-US" sz="2300" dirty="0" smtClean="0">
                    <a:latin typeface="Arial" panose="020B0604020202020204" pitchFamily="34" charset="0"/>
                    <a:cs typeface="Arial" panose="020B0604020202020204" pitchFamily="34" charset="0"/>
                  </a:rPr>
                  <a:t>larger,</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b="1"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Explain which is smaller</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6</m:t>
                        </m:r>
                      </m:num>
                      <m:den>
                        <m:r>
                          <a:rPr lang="en-US" sz="2400" b="0" i="0" smtClean="0">
                            <a:latin typeface="Cambria Math" panose="02040503050406030204" pitchFamily="18" charset="0"/>
                            <a:cs typeface="Arial" panose="020B0604020202020204" pitchFamily="34" charset="0"/>
                          </a:rPr>
                          <m:t>7</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or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7</m:t>
                        </m:r>
                      </m:num>
                      <m:den>
                        <m:r>
                          <a:rPr lang="en-US" sz="2400" b="0" i="0" smtClean="0">
                            <a:latin typeface="Cambria Math" panose="02040503050406030204" pitchFamily="18" charset="0"/>
                            <a:cs typeface="Arial" panose="020B0604020202020204" pitchFamily="34" charset="0"/>
                          </a:rPr>
                          <m:t>8</m:t>
                        </m:r>
                      </m:den>
                    </m:f>
                  </m:oMath>
                </a14:m>
                <a:endParaRPr lang="en-US" sz="2400" dirty="0">
                  <a:latin typeface="Arial" panose="020B0604020202020204" pitchFamily="34" charset="0"/>
                  <a:cs typeface="Arial" panose="020B0604020202020204" pitchFamily="34" charset="0"/>
                </a:endParaRPr>
              </a:p>
              <a:p>
                <a:pPr marL="400050" indent="-400050">
                  <a:buClr>
                    <a:srgbClr val="C00000"/>
                  </a:buClr>
                  <a:buFont typeface="+mj-lt"/>
                  <a:buAutoNum type="arabicPeriod" startAt="7"/>
                  <a:tabLst>
                    <a:tab pos="3028950" algn="l"/>
                  </a:tabLst>
                </a:pP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these </a:t>
                </a:r>
                <a:r>
                  <a:rPr lang="en-US" sz="2300" dirty="0" smtClean="0">
                    <a:latin typeface="Arial" panose="020B0604020202020204" pitchFamily="34" charset="0"/>
                    <a:cs typeface="Arial" panose="020B0604020202020204" pitchFamily="34" charset="0"/>
                  </a:rPr>
                  <a:t>calculations. Give </a:t>
                </a:r>
                <a:r>
                  <a:rPr lang="en-US" sz="2300" dirty="0">
                    <a:latin typeface="Arial" panose="020B0604020202020204" pitchFamily="34" charset="0"/>
                    <a:cs typeface="Arial" panose="020B0604020202020204" pitchFamily="34" charset="0"/>
                  </a:rPr>
                  <a:t>each answer in </a:t>
                </a:r>
                <a:r>
                  <a:rPr lang="en-US" sz="2300" dirty="0" smtClean="0">
                    <a:latin typeface="Arial" panose="020B0604020202020204" pitchFamily="34" charset="0"/>
                    <a:cs typeface="Arial" panose="020B0604020202020204" pitchFamily="34" charset="0"/>
                  </a:rPr>
                  <a:t>its simplest form:</a:t>
                </a:r>
              </a:p>
              <a:p>
                <a:pPr marL="914400" indent="-457200">
                  <a:lnSpc>
                    <a:spcPts val="5100"/>
                  </a:lnSpc>
                  <a:buClr>
                    <a:srgbClr val="C00000"/>
                  </a:buClr>
                  <a:buFont typeface="+mj-lt"/>
                  <a:buAutoNum type="alphaLcPeriod"/>
                  <a:tabLst>
                    <a:tab pos="3028950" algn="l"/>
                    <a:tab pos="3486150" algn="l"/>
                  </a:tabLst>
                </a:pP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2</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2</m:t>
                        </m:r>
                      </m:num>
                      <m:den>
                        <m:r>
                          <a:rPr lang="en-US" sz="2400" b="0" i="0" smtClean="0">
                            <a:latin typeface="Cambria Math" panose="02040503050406030204" pitchFamily="18" charset="0"/>
                            <a:cs typeface="Arial" panose="020B0604020202020204" pitchFamily="34" charset="0"/>
                          </a:rPr>
                          <m:t>5</m:t>
                        </m:r>
                      </m:den>
                    </m:f>
                  </m:oMath>
                </a14:m>
                <a:r>
                  <a:rPr lang="en-US" sz="2400" dirty="0" smtClean="0">
                    <a:latin typeface="Arial" panose="020B0604020202020204" pitchFamily="34" charset="0"/>
                    <a:cs typeface="Arial" panose="020B0604020202020204" pitchFamily="34" charset="0"/>
                  </a:rPr>
                  <a:t>	</a:t>
                </a:r>
                <a:r>
                  <a:rPr lang="en-US" sz="2400" b="1" i="1"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2</m:t>
                        </m:r>
                      </m:num>
                      <m:den>
                        <m:r>
                          <a:rPr lang="en-US" sz="2400" b="0" i="0" smtClean="0">
                            <a:latin typeface="Cambria Math" panose="02040503050406030204" pitchFamily="18" charset="0"/>
                            <a:cs typeface="Arial" panose="020B0604020202020204" pitchFamily="34" charset="0"/>
                          </a:rPr>
                          <m:t>5</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10</m:t>
                        </m:r>
                      </m:den>
                    </m:f>
                  </m:oMath>
                </a14:m>
                <a:endParaRPr lang="en-US" sz="2400" dirty="0" smtClean="0">
                  <a:latin typeface="Arial" panose="020B0604020202020204" pitchFamily="34" charset="0"/>
                  <a:cs typeface="Arial" panose="020B0604020202020204" pitchFamily="34" charset="0"/>
                </a:endParaRPr>
              </a:p>
              <a:p>
                <a:pPr marL="914400" indent="-457200">
                  <a:lnSpc>
                    <a:spcPts val="5100"/>
                  </a:lnSpc>
                  <a:buClr>
                    <a:srgbClr val="C00000"/>
                  </a:buClr>
                  <a:buFont typeface="+mj-lt"/>
                  <a:buAutoNum type="alphaLcPeriod" startAt="3"/>
                  <a:tabLst>
                    <a:tab pos="3028950" algn="l"/>
                    <a:tab pos="3486150" algn="l"/>
                  </a:tabLst>
                </a:pP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2</m:t>
                        </m:r>
                      </m:num>
                      <m:den>
                        <m:r>
                          <a:rPr lang="en-US" sz="2400" b="0" i="0" smtClean="0">
                            <a:latin typeface="Cambria Math" panose="02040503050406030204" pitchFamily="18" charset="0"/>
                            <a:cs typeface="Arial" panose="020B0604020202020204" pitchFamily="34" charset="0"/>
                          </a:rPr>
                          <m:t>3</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2</m:t>
                        </m:r>
                      </m:den>
                    </m:f>
                  </m:oMath>
                </a14:m>
                <a:r>
                  <a:rPr lang="en-US" sz="2400" dirty="0" smtClean="0">
                    <a:latin typeface="Arial" panose="020B0604020202020204" pitchFamily="34" charset="0"/>
                    <a:cs typeface="Arial" panose="020B0604020202020204" pitchFamily="34" charset="0"/>
                  </a:rPr>
                  <a:t>	</a:t>
                </a:r>
                <a:r>
                  <a:rPr lang="en-US" sz="2400" b="1" i="1" dirty="0" smtClean="0">
                    <a:solidFill>
                      <a:srgbClr val="C00000"/>
                    </a:solidFill>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4</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8</m:t>
                        </m:r>
                      </m:den>
                    </m:f>
                  </m:oMath>
                </a14:m>
                <a:endParaRPr lang="en-US" sz="2400" dirty="0" smtClean="0">
                  <a:latin typeface="Arial" panose="020B0604020202020204" pitchFamily="34" charset="0"/>
                  <a:cs typeface="Arial" panose="020B0604020202020204" pitchFamily="34" charset="0"/>
                </a:endParaRPr>
              </a:p>
              <a:p>
                <a:pPr marL="914400" indent="-457200">
                  <a:lnSpc>
                    <a:spcPts val="5100"/>
                  </a:lnSpc>
                  <a:buClr>
                    <a:srgbClr val="C00000"/>
                  </a:buClr>
                  <a:buFont typeface="+mj-lt"/>
                  <a:buAutoNum type="alphaLcPeriod" startAt="5"/>
                  <a:tabLst>
                    <a:tab pos="3028950" algn="l"/>
                    <a:tab pos="3486150" algn="l"/>
                  </a:tabLst>
                </a:pP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7</m:t>
                        </m:r>
                      </m:num>
                      <m:den>
                        <m:r>
                          <a:rPr lang="en-US" sz="2400" b="0" i="0" smtClean="0">
                            <a:latin typeface="Cambria Math" panose="02040503050406030204" pitchFamily="18" charset="0"/>
                            <a:cs typeface="Arial" panose="020B0604020202020204" pitchFamily="34" charset="0"/>
                          </a:rPr>
                          <m:t>8</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16</m:t>
                        </m:r>
                      </m:den>
                    </m:f>
                  </m:oMath>
                </a14:m>
                <a:r>
                  <a:rPr lang="en-US" sz="2400" dirty="0" smtClean="0">
                    <a:latin typeface="Arial" panose="020B0604020202020204" pitchFamily="34" charset="0"/>
                    <a:cs typeface="Arial" panose="020B0604020202020204" pitchFamily="34" charset="0"/>
                  </a:rPr>
                  <a:t>	</a:t>
                </a:r>
                <a:r>
                  <a:rPr lang="en-US" sz="2400" b="1" i="1" dirty="0" smtClean="0">
                    <a:solidFill>
                      <a:srgbClr val="C00000"/>
                    </a:solidFill>
                    <a:latin typeface="Arial" panose="020B0604020202020204" pitchFamily="34" charset="0"/>
                    <a:cs typeface="Arial" panose="020B0604020202020204" pitchFamily="34" charset="0"/>
                  </a:rPr>
                  <a:t>f</a:t>
                </a: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4</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8</m:t>
                        </m:r>
                      </m:den>
                    </m:f>
                  </m:oMath>
                </a14:m>
                <a:endParaRPr lang="en-US" sz="2400" dirty="0" smtClean="0">
                  <a:latin typeface="Arial" panose="020B0604020202020204" pitchFamily="34" charset="0"/>
                  <a:cs typeface="Arial" panose="020B0604020202020204" pitchFamily="34" charset="0"/>
                </a:endParaRPr>
              </a:p>
              <a:p>
                <a:pPr marL="914400" indent="-457200">
                  <a:lnSpc>
                    <a:spcPts val="5100"/>
                  </a:lnSpc>
                  <a:buClr>
                    <a:srgbClr val="C00000"/>
                  </a:buClr>
                  <a:buFont typeface="+mj-lt"/>
                  <a:buAutoNum type="alphaLcPeriod" startAt="7"/>
                  <a:tabLst>
                    <a:tab pos="3028950" algn="l"/>
                    <a:tab pos="3486150" algn="l"/>
                  </a:tabLst>
                </a:pP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5</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2</m:t>
                        </m:r>
                      </m:num>
                      <m:den>
                        <m:r>
                          <a:rPr lang="en-US" sz="2400" b="0" i="0" smtClean="0">
                            <a:latin typeface="Cambria Math" panose="02040503050406030204" pitchFamily="18" charset="0"/>
                            <a:cs typeface="Arial" panose="020B0604020202020204" pitchFamily="34" charset="0"/>
                          </a:rPr>
                          <m:t>15</m:t>
                        </m:r>
                      </m:den>
                    </m:f>
                  </m:oMath>
                </a14:m>
                <a:r>
                  <a:rPr lang="en-US" sz="2400" dirty="0" smtClean="0">
                    <a:latin typeface="Arial" panose="020B0604020202020204" pitchFamily="34" charset="0"/>
                    <a:cs typeface="Arial" panose="020B0604020202020204" pitchFamily="34" charset="0"/>
                  </a:rPr>
                  <a:t>	</a:t>
                </a:r>
                <a:r>
                  <a:rPr lang="en-US" sz="2400" b="1" i="1" dirty="0" smtClean="0">
                    <a:solidFill>
                      <a:srgbClr val="C00000"/>
                    </a:solidFill>
                    <a:latin typeface="Arial" panose="020B0604020202020204" pitchFamily="34" charset="0"/>
                    <a:cs typeface="Arial" panose="020B0604020202020204" pitchFamily="34" charset="0"/>
                  </a:rPr>
                  <a:t>h</a:t>
                </a: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11</m:t>
                        </m:r>
                      </m:num>
                      <m:den>
                        <m:r>
                          <a:rPr lang="en-US" sz="2400" b="0" i="0" smtClean="0">
                            <a:latin typeface="Cambria Math" panose="02040503050406030204" pitchFamily="18" charset="0"/>
                            <a:cs typeface="Arial" panose="020B0604020202020204" pitchFamily="34" charset="0"/>
                          </a:rPr>
                          <m:t>16</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4</m:t>
                        </m:r>
                      </m:den>
                    </m:f>
                  </m:oMath>
                </a14:m>
                <a:endParaRPr lang="en-US" sz="2400" dirty="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47328" y="1229851"/>
                <a:ext cx="5260776" cy="5354992"/>
              </a:xfrm>
              <a:prstGeom prst="rect">
                <a:avLst/>
              </a:prstGeom>
              <a:blipFill rotWithShape="0">
                <a:blip r:embed="rId4"/>
                <a:stretch>
                  <a:fillRect l="-1390" t="-911"/>
                </a:stretch>
              </a:blipFill>
            </p:spPr>
            <p:txBody>
              <a:bodyPr/>
              <a:lstStyle/>
              <a:p>
                <a:r>
                  <a:rPr lang="en-US">
                    <a:noFill/>
                  </a:rPr>
                  <a:t> </a:t>
                </a:r>
              </a:p>
            </p:txBody>
          </p:sp>
        </mc:Fallback>
      </mc:AlternateContent>
      <p:pic>
        <p:nvPicPr>
          <p:cNvPr id="3" name="Picture 2"/>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3484" r="6583"/>
          <a:stretch/>
        </p:blipFill>
        <p:spPr>
          <a:xfrm>
            <a:off x="4404410" y="1245198"/>
            <a:ext cx="1103693" cy="1319706"/>
          </a:xfrm>
          <a:prstGeom prst="rect">
            <a:avLst/>
          </a:prstGeom>
        </p:spPr>
      </p:pic>
      <p:sp>
        <p:nvSpPr>
          <p:cNvPr id="7" name="Rectangle 6"/>
          <p:cNvSpPr/>
          <p:nvPr/>
        </p:nvSpPr>
        <p:spPr>
          <a:xfrm flipH="1">
            <a:off x="5580112" y="5324985"/>
            <a:ext cx="3196083" cy="127236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Q3 hint</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Find the </a:t>
            </a:r>
            <a:r>
              <a:rPr lang="en-US" sz="2000" dirty="0" smtClean="0">
                <a:solidFill>
                  <a:schemeClr val="tx1"/>
                </a:solidFill>
                <a:latin typeface="Arial" panose="020B0604020202020204" pitchFamily="34" charset="0"/>
                <a:cs typeface="Arial" panose="020B0604020202020204" pitchFamily="34" charset="0"/>
              </a:rPr>
              <a:t>common denominator before </a:t>
            </a:r>
            <a:r>
              <a:rPr lang="en-US" sz="2000" dirty="0">
                <a:solidFill>
                  <a:schemeClr val="tx1"/>
                </a:solidFill>
                <a:latin typeface="Arial" panose="020B0604020202020204" pitchFamily="34" charset="0"/>
                <a:cs typeface="Arial" panose="020B0604020202020204" pitchFamily="34" charset="0"/>
              </a:rPr>
              <a:t>adding </a:t>
            </a:r>
            <a:r>
              <a:rPr lang="en-US" sz="2000" dirty="0" smtClean="0">
                <a:solidFill>
                  <a:schemeClr val="tx1"/>
                </a:solidFill>
                <a:latin typeface="Arial" panose="020B0604020202020204" pitchFamily="34" charset="0"/>
                <a:cs typeface="Arial" panose="020B0604020202020204" pitchFamily="34" charset="0"/>
              </a:rPr>
              <a:t>or subtracting </a:t>
            </a:r>
            <a:r>
              <a:rPr lang="en-US" sz="2000" dirty="0">
                <a:solidFill>
                  <a:schemeClr val="tx1"/>
                </a:solidFill>
                <a:latin typeface="Arial" panose="020B0604020202020204" pitchFamily="34" charset="0"/>
                <a:cs typeface="Arial" panose="020B0604020202020204" pitchFamily="34" charset="0"/>
              </a:rPr>
              <a:t>the fractions.</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90156" y="3392259"/>
            <a:ext cx="551298" cy="540797"/>
          </a:xfrm>
          <a:prstGeom prst="rect">
            <a:avLst/>
          </a:prstGeom>
        </p:spPr>
      </p:pic>
    </p:spTree>
    <p:extLst>
      <p:ext uri="{BB962C8B-B14F-4D97-AF65-F5344CB8AC3E}">
        <p14:creationId xmlns:p14="http://schemas.microsoft.com/office/powerpoint/2010/main" val="3157474087"/>
      </p:ext>
    </p:extLst>
  </p:cSld>
  <p:clrMapOvr>
    <a:masterClrMapping/>
  </p:clrMapOvr>
  <p:transition advClick="0"/>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500" dirty="0" smtClean="0"/>
              <a:t>4.1 – Fractions &amp; Percentages – Working with Fractions</a:t>
            </a:r>
            <a:endParaRPr lang="en-GB" sz="25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47328" y="1229851"/>
                <a:ext cx="5260776" cy="5306902"/>
              </a:xfrm>
              <a:prstGeom prst="rect">
                <a:avLst/>
              </a:prstGeom>
            </p:spPr>
            <p:txBody>
              <a:bodyPr wrap="square">
                <a:spAutoFit/>
              </a:bodyPr>
              <a:lstStyle/>
              <a:p>
                <a:pPr marL="457200" indent="-457200">
                  <a:buClr>
                    <a:srgbClr val="C00000"/>
                  </a:buClr>
                  <a:buFont typeface="+mj-lt"/>
                  <a:buAutoNum type="arabicPeriod" startAt="9"/>
                  <a:tabLst>
                    <a:tab pos="3028950" algn="l"/>
                  </a:tabLst>
                </a:pPr>
                <a:r>
                  <a:rPr lang="en-US" sz="2000" dirty="0" smtClean="0">
                    <a:latin typeface="Arial" panose="020B0604020202020204" pitchFamily="34" charset="0"/>
                    <a:cs typeface="Arial" panose="020B0604020202020204" pitchFamily="34" charset="0"/>
                  </a:rPr>
                  <a:t>Work out:</a:t>
                </a:r>
              </a:p>
              <a:p>
                <a:pPr marL="914400" indent="-457200">
                  <a:lnSpc>
                    <a:spcPts val="5100"/>
                  </a:lnSpc>
                  <a:buClr>
                    <a:srgbClr val="C00000"/>
                  </a:buClr>
                  <a:buFont typeface="+mj-lt"/>
                  <a:buAutoNum type="alphaLcPeriod"/>
                  <a:tabLst>
                    <a:tab pos="2114550" algn="l"/>
                    <a:tab pos="2514600" algn="l"/>
                    <a:tab pos="3714750" algn="l"/>
                    <a:tab pos="4000500" algn="l"/>
                  </a:tabLst>
                </a:pP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2</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2</m:t>
                        </m:r>
                      </m:num>
                      <m:den>
                        <m:r>
                          <a:rPr lang="en-US" sz="2400" b="0" i="0" smtClean="0">
                            <a:latin typeface="Cambria Math" panose="02040503050406030204" pitchFamily="18" charset="0"/>
                            <a:cs typeface="Arial" panose="020B0604020202020204" pitchFamily="34" charset="0"/>
                          </a:rPr>
                          <m:t>5</m:t>
                        </m:r>
                      </m:den>
                    </m:f>
                  </m:oMath>
                </a14:m>
                <a:r>
                  <a:rPr lang="en-US" sz="2400" dirty="0" smtClean="0">
                    <a:latin typeface="Arial" panose="020B0604020202020204" pitchFamily="34" charset="0"/>
                    <a:cs typeface="Arial" panose="020B0604020202020204" pitchFamily="34" charset="0"/>
                  </a:rPr>
                  <a:t>	</a:t>
                </a:r>
                <a:r>
                  <a:rPr lang="en-US" sz="2400" i="1" dirty="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2</m:t>
                        </m:r>
                      </m:num>
                      <m:den>
                        <m:r>
                          <a:rPr lang="en-US" sz="2400" b="0" i="0" smtClean="0">
                            <a:latin typeface="Cambria Math" panose="02040503050406030204" pitchFamily="18" charset="0"/>
                            <a:cs typeface="Arial" panose="020B0604020202020204" pitchFamily="34" charset="0"/>
                          </a:rPr>
                          <m:t>5</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b="1" i="1" smtClean="0">
                            <a:solidFill>
                              <a:schemeClr val="tx1"/>
                            </a:solidFill>
                            <a:latin typeface="Cambria Math" panose="02040503050406030204" pitchFamily="18" charset="0"/>
                            <a:cs typeface="Arial" panose="020B0604020202020204" pitchFamily="34" charset="0"/>
                          </a:rPr>
                        </m:ctrlPr>
                      </m:fPr>
                      <m:num>
                        <m:r>
                          <a:rPr lang="en-US" sz="2400" b="1" i="1">
                            <a:solidFill>
                              <a:schemeClr val="tx1"/>
                            </a:solidFill>
                            <a:latin typeface="Cambria Math" panose="02040503050406030204" pitchFamily="18" charset="0"/>
                            <a:cs typeface="Arial" panose="020B0604020202020204" pitchFamily="34" charset="0"/>
                          </a:rPr>
                          <m:t>3</m:t>
                        </m:r>
                      </m:num>
                      <m:den>
                        <m:r>
                          <a:rPr lang="en-US" sz="2400" b="1" i="1">
                            <a:solidFill>
                              <a:schemeClr val="tx1"/>
                            </a:solidFill>
                            <a:latin typeface="Cambria Math" panose="02040503050406030204" pitchFamily="18" charset="0"/>
                            <a:cs typeface="Arial" panose="020B0604020202020204" pitchFamily="34" charset="0"/>
                          </a:rPr>
                          <m:t>10</m:t>
                        </m:r>
                      </m:den>
                    </m:f>
                    <m:r>
                      <a:rPr lang="en-US" sz="2400" b="1" i="1">
                        <a:solidFill>
                          <a:srgbClr val="C00000"/>
                        </a:solidFill>
                        <a:latin typeface="Cambria Math" panose="02040503050406030204" pitchFamily="18" charset="0"/>
                        <a:cs typeface="Arial" panose="020B0604020202020204" pitchFamily="34" charset="0"/>
                      </a:rPr>
                      <m:t>        </m:t>
                    </m:r>
                    <m:r>
                      <a:rPr lang="en-US" sz="2400" b="1" i="1">
                        <a:solidFill>
                          <a:srgbClr val="C00000"/>
                        </a:solidFill>
                        <a:latin typeface="Cambria Math" panose="02040503050406030204" pitchFamily="18" charset="0"/>
                        <a:cs typeface="Arial" panose="020B0604020202020204" pitchFamily="34" charset="0"/>
                      </a:rPr>
                      <m:t>𝑐</m:t>
                    </m:r>
                    <m:r>
                      <a:rPr lang="en-US" sz="2400" b="1" i="1" smtClean="0">
                        <a:solidFill>
                          <a:srgbClr val="6F2927"/>
                        </a:solidFill>
                        <a:latin typeface="Cambria Math" panose="02040503050406030204" pitchFamily="18" charset="0"/>
                        <a:cs typeface="Arial" panose="020B0604020202020204" pitchFamily="34" charset="0"/>
                      </a:rPr>
                      <m:t> </m:t>
                    </m:r>
                    <m:r>
                      <a:rPr lang="en-US" sz="2400" b="1" i="1">
                        <a:solidFill>
                          <a:srgbClr val="C00000"/>
                        </a:solidFill>
                        <a:latin typeface="Cambria Math" panose="02040503050406030204" pitchFamily="18" charset="0"/>
                        <a:cs typeface="Arial" panose="020B0604020202020204" pitchFamily="34" charset="0"/>
                      </a:rPr>
                      <m:t>  </m:t>
                    </m:r>
                    <m:f>
                      <m:fPr>
                        <m:ctrlPr>
                          <a:rPr lang="en-US" sz="2400" b="1" i="1" smtClean="0">
                            <a:solidFill>
                              <a:srgbClr val="6F2927"/>
                            </a:solidFill>
                            <a:latin typeface="Cambria Math" panose="02040503050406030204" pitchFamily="18" charset="0"/>
                            <a:cs typeface="Arial" panose="020B0604020202020204" pitchFamily="34" charset="0"/>
                          </a:rPr>
                        </m:ctrlPr>
                      </m:fPr>
                      <m:num>
                        <m:r>
                          <a:rPr lang="en-US" sz="2400" b="1" i="1">
                            <a:solidFill>
                              <a:srgbClr val="6F2927"/>
                            </a:solidFill>
                            <a:latin typeface="Cambria Math" panose="02040503050406030204" pitchFamily="18" charset="0"/>
                            <a:cs typeface="Arial" panose="020B0604020202020204" pitchFamily="34" charset="0"/>
                          </a:rPr>
                          <m:t>2</m:t>
                        </m:r>
                      </m:num>
                      <m:den>
                        <m:r>
                          <a:rPr lang="en-US" sz="2400" b="1" i="1">
                            <a:solidFill>
                              <a:srgbClr val="6F2927"/>
                            </a:solidFill>
                            <a:latin typeface="Cambria Math" panose="02040503050406030204" pitchFamily="18" charset="0"/>
                            <a:cs typeface="Arial" panose="020B0604020202020204" pitchFamily="34" charset="0"/>
                          </a:rPr>
                          <m:t>3</m:t>
                        </m:r>
                      </m:den>
                    </m:f>
                  </m:oMath>
                </a14:m>
                <a:r>
                  <a:rPr lang="en-US" sz="24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2</m:t>
                        </m:r>
                      </m:den>
                    </m:f>
                  </m:oMath>
                </a14:m>
                <a:endParaRPr lang="en-US" sz="20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10"/>
                  <a:tabLst>
                    <a:tab pos="2114550" algn="l"/>
                    <a:tab pos="2514600" algn="l"/>
                    <a:tab pos="3714750" algn="l"/>
                    <a:tab pos="4000500" algn="l"/>
                  </a:tabLst>
                </a:pPr>
                <a:r>
                  <a:rPr lang="en-US" sz="2000" b="1" dirty="0" smtClean="0">
                    <a:solidFill>
                      <a:srgbClr val="FF0000"/>
                    </a:solidFill>
                    <a:latin typeface="Arial" panose="020B0604020202020204" pitchFamily="34" charset="0"/>
                    <a:cs typeface="Arial" panose="020B0604020202020204" pitchFamily="34" charset="0"/>
                  </a:rPr>
                  <a:t>R</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Rasheed is baking some cookies. It </a:t>
                </a:r>
                <a:r>
                  <a:rPr lang="en-US" sz="2000" dirty="0" smtClean="0">
                    <a:latin typeface="Arial" panose="020B0604020202020204" pitchFamily="34" charset="0"/>
                    <a:cs typeface="Arial" panose="020B0604020202020204" pitchFamily="34" charset="0"/>
                  </a:rPr>
                  <a:t>will take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0" smtClean="0">
                            <a:latin typeface="Cambria Math" panose="02040503050406030204" pitchFamily="18" charset="0"/>
                            <a:cs typeface="Arial" panose="020B0604020202020204" pitchFamily="34" charset="0"/>
                          </a:rPr>
                          <m:t>1</m:t>
                        </m:r>
                      </m:num>
                      <m:den>
                        <m:r>
                          <a:rPr lang="en-US" sz="2000" b="0" i="0" smtClean="0">
                            <a:latin typeface="Cambria Math" panose="02040503050406030204" pitchFamily="18" charset="0"/>
                            <a:cs typeface="Arial" panose="020B0604020202020204" pitchFamily="34" charset="0"/>
                          </a:rPr>
                          <m:t>4</m:t>
                        </m:r>
                      </m:den>
                    </m:f>
                  </m:oMath>
                </a14:m>
                <a:r>
                  <a:rPr lang="en-US" sz="2000" dirty="0">
                    <a:latin typeface="Arial" panose="020B0604020202020204" pitchFamily="34" charset="0"/>
                    <a:cs typeface="Arial" panose="020B0604020202020204" pitchFamily="34" charset="0"/>
                  </a:rPr>
                  <a:t> of an hour to make the mixture </a:t>
                </a:r>
                <a:r>
                  <a:rPr lang="en-US" sz="2000" dirty="0" smtClean="0">
                    <a:latin typeface="Arial" panose="020B0604020202020204" pitchFamily="34" charset="0"/>
                    <a:cs typeface="Arial" panose="020B0604020202020204" pitchFamily="34" charset="0"/>
                  </a:rPr>
                  <a:t>and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0" smtClean="0">
                            <a:latin typeface="Cambria Math" panose="02040503050406030204" pitchFamily="18" charset="0"/>
                            <a:cs typeface="Arial" panose="020B0604020202020204" pitchFamily="34" charset="0"/>
                          </a:rPr>
                          <m:t>1</m:t>
                        </m:r>
                      </m:num>
                      <m:den>
                        <m:r>
                          <a:rPr lang="en-US" sz="2000" b="0" i="0" smtClean="0">
                            <a:latin typeface="Cambria Math" panose="02040503050406030204" pitchFamily="18" charset="0"/>
                            <a:cs typeface="Arial" panose="020B0604020202020204" pitchFamily="34" charset="0"/>
                          </a:rPr>
                          <m:t>3</m:t>
                        </m:r>
                      </m:den>
                    </m:f>
                    <m:r>
                      <a:rPr lang="en-US" sz="2000" b="0" i="0" smtClean="0">
                        <a:latin typeface="Cambria Math" panose="02040503050406030204" pitchFamily="18" charset="0"/>
                        <a:cs typeface="Arial" panose="020B0604020202020204" pitchFamily="34" charset="0"/>
                      </a:rPr>
                      <m:t> </m:t>
                    </m:r>
                  </m:oMath>
                </a14:m>
                <a:r>
                  <a:rPr lang="en-US" sz="2000" dirty="0" smtClean="0">
                    <a:latin typeface="Arial" panose="020B0604020202020204" pitchFamily="34" charset="0"/>
                    <a:cs typeface="Arial" panose="020B0604020202020204" pitchFamily="34" charset="0"/>
                  </a:rPr>
                  <a:t>of </a:t>
                </a:r>
                <a:r>
                  <a:rPr lang="en-US" sz="2000" dirty="0">
                    <a:latin typeface="Arial" panose="020B0604020202020204" pitchFamily="34" charset="0"/>
                    <a:cs typeface="Arial" panose="020B0604020202020204" pitchFamily="34" charset="0"/>
                  </a:rPr>
                  <a:t>an hour to bake the </a:t>
                </a:r>
                <a:r>
                  <a:rPr lang="en-US" sz="2000" dirty="0" smtClean="0">
                    <a:latin typeface="Arial" panose="020B0604020202020204" pitchFamily="34" charset="0"/>
                    <a:cs typeface="Arial" panose="020B0604020202020204" pitchFamily="34" charset="0"/>
                  </a:rPr>
                  <a:t>cookies.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fraction of an hour will this take in total</a:t>
                </a:r>
                <a:r>
                  <a:rPr lang="en-US" sz="20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10"/>
                  <a:tabLst>
                    <a:tab pos="2114550" algn="l"/>
                    <a:tab pos="2514600" algn="l"/>
                    <a:tab pos="3714750" algn="l"/>
                    <a:tab pos="4000500" algn="l"/>
                  </a:tabLst>
                </a:pPr>
                <a:r>
                  <a:rPr lang="en-US" sz="2000" b="1" dirty="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A group of students went to an outdoor centre</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a:latin typeface="Cambria Math" panose="02040503050406030204" pitchFamily="18" charset="0"/>
                            <a:cs typeface="Arial" panose="020B0604020202020204" pitchFamily="34" charset="0"/>
                          </a:rPr>
                          <m:t>1</m:t>
                        </m:r>
                      </m:num>
                      <m:den>
                        <m:r>
                          <a:rPr lang="en-US" sz="2800">
                            <a:latin typeface="Cambria Math" panose="02040503050406030204" pitchFamily="18" charset="0"/>
                            <a:cs typeface="Arial" panose="020B0604020202020204" pitchFamily="34" charset="0"/>
                          </a:rPr>
                          <m:t>4</m:t>
                        </m:r>
                      </m:den>
                    </m:f>
                  </m:oMath>
                </a14:m>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of them went canoeing and</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2</m:t>
                        </m:r>
                      </m:num>
                      <m:den>
                        <m:r>
                          <a:rPr lang="en-US" sz="2800" b="0" i="0" smtClean="0">
                            <a:latin typeface="Cambria Math" panose="02040503050406030204" pitchFamily="18" charset="0"/>
                            <a:cs typeface="Arial" panose="020B0604020202020204" pitchFamily="34" charset="0"/>
                          </a:rPr>
                          <m:t>5</m:t>
                        </m:r>
                      </m:den>
                    </m:f>
                  </m:oMath>
                </a14:m>
                <a:r>
                  <a:rPr lang="en-US" sz="2000" dirty="0">
                    <a:latin typeface="Arial" panose="020B0604020202020204" pitchFamily="34" charset="0"/>
                    <a:cs typeface="Arial" panose="020B0604020202020204" pitchFamily="34" charset="0"/>
                  </a:rPr>
                  <a:t> of them went sailing. The rest went mountain </a:t>
                </a:r>
                <a:r>
                  <a:rPr lang="en-US" sz="2000" dirty="0" smtClean="0">
                    <a:latin typeface="Arial" panose="020B0604020202020204" pitchFamily="34" charset="0"/>
                    <a:cs typeface="Arial" panose="020B0604020202020204" pitchFamily="34" charset="0"/>
                  </a:rPr>
                  <a:t>biking.</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fraction of the group took part in water-based activities?</a:t>
                </a:r>
              </a:p>
            </p:txBody>
          </p:sp>
        </mc:Choice>
        <mc:Fallback xmlns="">
          <p:sp>
            <p:nvSpPr>
              <p:cNvPr id="11" name="Rectangle 10"/>
              <p:cNvSpPr>
                <a:spLocks noRot="1" noChangeAspect="1" noMove="1" noResize="1" noEditPoints="1" noAdjustHandles="1" noChangeArrowheads="1" noChangeShapeType="1" noTextEdit="1"/>
              </p:cNvSpPr>
              <p:nvPr/>
            </p:nvSpPr>
            <p:spPr>
              <a:xfrm>
                <a:off x="247328" y="1229851"/>
                <a:ext cx="5260776" cy="5306902"/>
              </a:xfrm>
              <a:prstGeom prst="rect">
                <a:avLst/>
              </a:prstGeom>
              <a:blipFill rotWithShape="0">
                <a:blip r:embed="rId4"/>
                <a:stretch>
                  <a:fillRect l="-1043" t="-575" r="-1970" b="-1264"/>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4061564573"/>
      </p:ext>
    </p:extLst>
  </p:cSld>
  <p:clrMapOvr>
    <a:masterClrMapping/>
  </p:clrMapOvr>
  <p:transition advClick="0"/>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500" dirty="0" smtClean="0"/>
              <a:t>4.1 – Fractions &amp; Percentages – Working with Fractions</a:t>
            </a:r>
            <a:endParaRPr lang="en-GB" sz="25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47328" y="1229851"/>
                <a:ext cx="5260776" cy="5149038"/>
              </a:xfrm>
              <a:prstGeom prst="rect">
                <a:avLst/>
              </a:prstGeom>
            </p:spPr>
            <p:txBody>
              <a:bodyPr wrap="square">
                <a:spAutoFit/>
              </a:bodyPr>
              <a:lstStyle/>
              <a:p>
                <a:pPr marL="742950" indent="-742950">
                  <a:buClr>
                    <a:srgbClr val="C00000"/>
                  </a:buClr>
                  <a:buFont typeface="+mj-lt"/>
                  <a:buAutoNum type="arabicPeriod" startAt="12"/>
                  <a:tabLst>
                    <a:tab pos="3028950" algn="l"/>
                  </a:tabLst>
                </a:pPr>
                <a:r>
                  <a:rPr lang="en-US" sz="3200" b="1" dirty="0" smtClean="0">
                    <a:solidFill>
                      <a:srgbClr val="FF0000"/>
                    </a:solidFill>
                    <a:latin typeface="Arial" panose="020B0604020202020204" pitchFamily="34" charset="0"/>
                    <a:cs typeface="Arial" panose="020B0604020202020204" pitchFamily="34" charset="0"/>
                  </a:rPr>
                  <a:t>P</a:t>
                </a:r>
                <a:r>
                  <a:rPr lang="en-US" sz="3200" dirty="0">
                    <a:latin typeface="Arial" panose="020B0604020202020204" pitchFamily="34" charset="0"/>
                    <a:cs typeface="Arial" panose="020B0604020202020204" pitchFamily="34" charset="0"/>
                  </a:rPr>
                  <a:t> The ancient Egyptians only used unit </a:t>
                </a:r>
                <a:r>
                  <a:rPr lang="en-US" sz="3200" dirty="0" smtClean="0">
                    <a:latin typeface="Arial" panose="020B0604020202020204" pitchFamily="34" charset="0"/>
                    <a:cs typeface="Arial" panose="020B0604020202020204" pitchFamily="34" charset="0"/>
                  </a:rPr>
                  <a:t>fractions.</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For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5</m:t>
                        </m:r>
                      </m:num>
                      <m:den>
                        <m:r>
                          <a:rPr lang="en-US" sz="3200" b="0" i="0" smtClean="0">
                            <a:latin typeface="Cambria Math" panose="02040503050406030204" pitchFamily="18" charset="0"/>
                            <a:cs typeface="Arial" panose="020B0604020202020204" pitchFamily="34" charset="0"/>
                          </a:rPr>
                          <m:t>8</m:t>
                        </m:r>
                      </m:den>
                    </m:f>
                  </m:oMath>
                </a14:m>
                <a:r>
                  <a:rPr lang="en-US" sz="3200" dirty="0">
                    <a:latin typeface="Arial" panose="020B0604020202020204" pitchFamily="34" charset="0"/>
                    <a:cs typeface="Arial" panose="020B0604020202020204" pitchFamily="34" charset="0"/>
                  </a:rPr>
                  <a:t> they wrote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1</m:t>
                        </m:r>
                      </m:num>
                      <m:den>
                        <m:r>
                          <a:rPr lang="en-US" sz="3200">
                            <a:latin typeface="Cambria Math" panose="02040503050406030204" pitchFamily="18" charset="0"/>
                            <a:cs typeface="Arial" panose="020B0604020202020204" pitchFamily="34" charset="0"/>
                          </a:rPr>
                          <m:t>2</m:t>
                        </m:r>
                      </m:den>
                    </m:f>
                  </m:oMath>
                </a14:m>
                <a:r>
                  <a:rPr lang="en-US" sz="3200" dirty="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8</m:t>
                        </m:r>
                      </m:den>
                    </m:f>
                  </m:oMath>
                </a14:m>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a:p>
                <a:pPr marL="1257300" indent="-571500">
                  <a:buClr>
                    <a:srgbClr val="C00000"/>
                  </a:buClr>
                  <a:buFont typeface="+mj-lt"/>
                  <a:buAutoNum type="alphaLcPeriod"/>
                  <a:tabLst>
                    <a:tab pos="3028950" algn="l"/>
                  </a:tabLst>
                </a:pPr>
                <a:r>
                  <a:rPr lang="en-US" sz="3200" dirty="0" smtClean="0">
                    <a:latin typeface="Arial" panose="020B0604020202020204" pitchFamily="34" charset="0"/>
                    <a:cs typeface="Arial" panose="020B0604020202020204" pitchFamily="34" charset="0"/>
                  </a:rPr>
                  <a:t>For </a:t>
                </a:r>
                <a:r>
                  <a:rPr lang="en-US" sz="3200" dirty="0">
                    <a:latin typeface="Arial" panose="020B0604020202020204" pitchFamily="34" charset="0"/>
                    <a:cs typeface="Arial" panose="020B0604020202020204" pitchFamily="34" charset="0"/>
                  </a:rPr>
                  <a:t>which fraction did they write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6</m:t>
                        </m:r>
                      </m:den>
                    </m:f>
                  </m:oMath>
                </a14:m>
                <a:r>
                  <a:rPr lang="en-US" sz="3200" dirty="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4</m:t>
                        </m:r>
                      </m:den>
                    </m:f>
                  </m:oMath>
                </a14:m>
                <a:endParaRPr lang="en-US" sz="3200" dirty="0" smtClean="0">
                  <a:latin typeface="Arial" panose="020B0604020202020204" pitchFamily="34" charset="0"/>
                  <a:cs typeface="Arial" panose="020B0604020202020204" pitchFamily="34" charset="0"/>
                </a:endParaRPr>
              </a:p>
              <a:p>
                <a:pPr marL="1257300" indent="-571500">
                  <a:buClr>
                    <a:srgbClr val="C00000"/>
                  </a:buClr>
                  <a:buFont typeface="+mj-lt"/>
                  <a:buAutoNum type="alphaLcPeriod"/>
                  <a:tabLst>
                    <a:tab pos="3028950" algn="l"/>
                  </a:tabLst>
                </a:pPr>
                <a:r>
                  <a:rPr lang="en-US" sz="3200" dirty="0" smtClean="0">
                    <a:latin typeface="Arial" panose="020B0604020202020204" pitchFamily="34" charset="0"/>
                    <a:cs typeface="Arial" panose="020B0604020202020204" pitchFamily="34" charset="0"/>
                  </a:rPr>
                  <a:t>How </a:t>
                </a:r>
                <a:r>
                  <a:rPr lang="en-US" sz="3200" dirty="0">
                    <a:latin typeface="Arial" panose="020B0604020202020204" pitchFamily="34" charset="0"/>
                    <a:cs typeface="Arial" panose="020B0604020202020204" pitchFamily="34" charset="0"/>
                  </a:rPr>
                  <a:t>did they write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7</m:t>
                        </m:r>
                      </m:num>
                      <m:den>
                        <m:r>
                          <a:rPr lang="en-US" sz="3200" b="0" i="0" smtClean="0">
                            <a:latin typeface="Cambria Math" panose="02040503050406030204" pitchFamily="18" charset="0"/>
                            <a:cs typeface="Arial" panose="020B0604020202020204" pitchFamily="34" charset="0"/>
                          </a:rPr>
                          <m:t>10</m:t>
                        </m:r>
                      </m:den>
                    </m:f>
                  </m:oMath>
                </a14:m>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Check </a:t>
                </a:r>
                <a:r>
                  <a:rPr lang="en-US" sz="3200" dirty="0">
                    <a:latin typeface="Arial" panose="020B0604020202020204" pitchFamily="34" charset="0"/>
                    <a:cs typeface="Arial" panose="020B0604020202020204" pitchFamily="34" charset="0"/>
                  </a:rPr>
                  <a:t>your answer using a calculator</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47328" y="1229851"/>
                <a:ext cx="5260776" cy="5149038"/>
              </a:xfrm>
              <a:prstGeom prst="rect">
                <a:avLst/>
              </a:prstGeom>
              <a:blipFill rotWithShape="0">
                <a:blip r:embed="rId4"/>
                <a:stretch>
                  <a:fillRect l="-2665" t="-1540" b="-2962"/>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640795406"/>
      </p:ext>
    </p:extLst>
  </p:cSld>
  <p:clrMapOvr>
    <a:masterClrMapping/>
  </p:clrMapOvr>
  <p:transition advClick="0"/>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500" dirty="0" smtClean="0"/>
              <a:t>4.1 – Fractions &amp; Percentages – Working with Fractions</a:t>
            </a:r>
            <a:endParaRPr lang="en-GB" sz="25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47328" y="1229851"/>
                <a:ext cx="5260776" cy="4638962"/>
              </a:xfrm>
              <a:prstGeom prst="rect">
                <a:avLst/>
              </a:prstGeom>
            </p:spPr>
            <p:txBody>
              <a:bodyPr wrap="square">
                <a:spAutoFit/>
              </a:bodyPr>
              <a:lstStyle/>
              <a:p>
                <a:pPr marL="685800" indent="-685800">
                  <a:buClr>
                    <a:srgbClr val="C00000"/>
                  </a:buClr>
                  <a:buFont typeface="+mj-lt"/>
                  <a:buAutoNum type="arabicPeriod" startAt="13"/>
                  <a:tabLst>
                    <a:tab pos="2343150" algn="l"/>
                    <a:tab pos="2686050" algn="l"/>
                    <a:tab pos="394335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these. Give each answer in its simplest </a:t>
                </a:r>
                <a:r>
                  <a:rPr lang="en-US" sz="2800" dirty="0" smtClean="0">
                    <a:latin typeface="Arial" panose="020B0604020202020204" pitchFamily="34" charset="0"/>
                    <a:cs typeface="Arial" panose="020B0604020202020204" pitchFamily="34" charset="0"/>
                  </a:rPr>
                  <a:t>form.</a:t>
                </a:r>
              </a:p>
              <a:p>
                <a:pPr marL="628650">
                  <a:lnSpc>
                    <a:spcPts val="6900"/>
                  </a:lnSpc>
                  <a:buClr>
                    <a:srgbClr val="C00000"/>
                  </a:buClr>
                  <a:tabLst>
                    <a:tab pos="2343150" algn="l"/>
                    <a:tab pos="2686050" algn="l"/>
                    <a:tab pos="3943350" algn="l"/>
                  </a:tabLst>
                </a:pPr>
                <a:r>
                  <a:rPr lang="en-US" sz="2800" b="1"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a:latin typeface="Cambria Math" panose="02040503050406030204" pitchFamily="18" charset="0"/>
                            <a:cs typeface="Arial" panose="020B0604020202020204" pitchFamily="34" charset="0"/>
                          </a:rPr>
                          <m:t>1</m:t>
                        </m:r>
                      </m:num>
                      <m:den>
                        <m:r>
                          <a:rPr lang="en-US" sz="2800" b="0" i="0" smtClean="0">
                            <a:latin typeface="Cambria Math" panose="02040503050406030204" pitchFamily="18" charset="0"/>
                            <a:cs typeface="Arial" panose="020B0604020202020204" pitchFamily="34" charset="0"/>
                          </a:rPr>
                          <m:t>12</m:t>
                        </m:r>
                      </m:den>
                    </m:f>
                  </m:oMath>
                </a14:m>
                <a:r>
                  <a:rPr lang="en-US" sz="2800" dirty="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5</m:t>
                        </m:r>
                      </m:num>
                      <m:den>
                        <m:r>
                          <a:rPr lang="en-US" sz="2800" b="0" i="0" smtClean="0">
                            <a:latin typeface="Cambria Math" panose="02040503050406030204" pitchFamily="18" charset="0"/>
                            <a:cs typeface="Arial" panose="020B0604020202020204" pitchFamily="34" charset="0"/>
                          </a:rPr>
                          <m:t>8</m:t>
                        </m:r>
                      </m:den>
                    </m:f>
                  </m:oMath>
                </a14:m>
                <a:r>
                  <a:rPr lang="en-US" sz="2800"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1</m:t>
                        </m:r>
                      </m:num>
                      <m:den>
                        <m:r>
                          <a:rPr lang="en-US" sz="2800" b="0" i="0" smtClean="0">
                            <a:latin typeface="Cambria Math" panose="02040503050406030204" pitchFamily="18" charset="0"/>
                            <a:cs typeface="Arial" panose="020B0604020202020204" pitchFamily="34" charset="0"/>
                          </a:rPr>
                          <m:t>6</m:t>
                        </m:r>
                      </m:den>
                    </m:f>
                  </m:oMath>
                </a14:m>
                <a:r>
                  <a:rPr lang="en-US" sz="2800" dirty="0">
                    <a:latin typeface="Arial" panose="020B0604020202020204" pitchFamily="34" charset="0"/>
                    <a:cs typeface="Arial" panose="020B0604020202020204" pitchFamily="34" charset="0"/>
                  </a:rPr>
                  <a:t> + </a:t>
                </a:r>
                <a14:m>
                  <m:oMath xmlns:m="http://schemas.openxmlformats.org/officeDocument/2006/math">
                    <m:f>
                      <m:fPr>
                        <m:ctrlPr>
                          <a:rPr lang="en-US" sz="2800" b="1" i="1">
                            <a:latin typeface="Cambria Math" panose="02040503050406030204" pitchFamily="18" charset="0"/>
                            <a:cs typeface="Arial" panose="020B0604020202020204" pitchFamily="34" charset="0"/>
                          </a:rPr>
                        </m:ctrlPr>
                      </m:fPr>
                      <m:num>
                        <m:r>
                          <a:rPr lang="en-US" sz="2800" b="1" i="1" smtClean="0">
                            <a:latin typeface="Cambria Math" panose="02040503050406030204" pitchFamily="18" charset="0"/>
                            <a:cs typeface="Arial" panose="020B0604020202020204" pitchFamily="34" charset="0"/>
                          </a:rPr>
                          <m:t>𝟕</m:t>
                        </m:r>
                      </m:num>
                      <m:den>
                        <m:r>
                          <a:rPr lang="en-US" sz="2800" b="1" i="1">
                            <a:latin typeface="Cambria Math" panose="02040503050406030204" pitchFamily="18" charset="0"/>
                            <a:cs typeface="Arial" panose="020B0604020202020204" pitchFamily="34" charset="0"/>
                          </a:rPr>
                          <m:t>10</m:t>
                        </m:r>
                      </m:den>
                    </m:f>
                    <m:r>
                      <a:rPr lang="en-US" sz="2800" b="1" i="1">
                        <a:solidFill>
                          <a:srgbClr val="C00000"/>
                        </a:solidFill>
                        <a:latin typeface="Cambria Math" panose="02040503050406030204" pitchFamily="18" charset="0"/>
                        <a:cs typeface="Arial" panose="020B0604020202020204" pitchFamily="34" charset="0"/>
                      </a:rPr>
                      <m:t>    </m:t>
                    </m:r>
                    <m:r>
                      <a:rPr lang="en-US" sz="2800" b="1" i="0">
                        <a:solidFill>
                          <a:srgbClr val="C00000"/>
                        </a:solidFill>
                        <a:latin typeface="Cambria Math" panose="02040503050406030204" pitchFamily="18" charset="0"/>
                        <a:cs typeface="Arial" panose="020B0604020202020204" pitchFamily="34" charset="0"/>
                      </a:rPr>
                      <m:t>𝐜</m:t>
                    </m:r>
                    <m:r>
                      <a:rPr lang="en-US" sz="2800" b="1" i="1">
                        <a:solidFill>
                          <a:srgbClr val="6F2927"/>
                        </a:solidFill>
                        <a:latin typeface="Cambria Math" panose="02040503050406030204" pitchFamily="18" charset="0"/>
                        <a:cs typeface="Arial" panose="020B0604020202020204" pitchFamily="34" charset="0"/>
                      </a:rPr>
                      <m:t> </m:t>
                    </m:r>
                    <m:r>
                      <a:rPr lang="en-US" sz="2800" b="1" i="1">
                        <a:solidFill>
                          <a:srgbClr val="C00000"/>
                        </a:solidFill>
                        <a:latin typeface="Cambria Math" panose="02040503050406030204" pitchFamily="18" charset="0"/>
                        <a:cs typeface="Arial" panose="020B0604020202020204" pitchFamily="34" charset="0"/>
                      </a:rPr>
                      <m:t>  </m:t>
                    </m:r>
                    <m:f>
                      <m:fPr>
                        <m:ctrlPr>
                          <a:rPr lang="en-US" sz="2800" b="1" i="1">
                            <a:solidFill>
                              <a:srgbClr val="6F2927"/>
                            </a:solidFill>
                            <a:latin typeface="Cambria Math" panose="02040503050406030204" pitchFamily="18" charset="0"/>
                            <a:cs typeface="Arial" panose="020B0604020202020204" pitchFamily="34" charset="0"/>
                          </a:rPr>
                        </m:ctrlPr>
                      </m:fPr>
                      <m:num>
                        <m:r>
                          <a:rPr lang="en-US" sz="2800" b="1" i="1" smtClean="0">
                            <a:solidFill>
                              <a:srgbClr val="6F2927"/>
                            </a:solidFill>
                            <a:latin typeface="Cambria Math" panose="02040503050406030204" pitchFamily="18" charset="0"/>
                            <a:cs typeface="Arial" panose="020B0604020202020204" pitchFamily="34" charset="0"/>
                          </a:rPr>
                          <m:t>𝟓</m:t>
                        </m:r>
                      </m:num>
                      <m:den>
                        <m:r>
                          <a:rPr lang="en-US" sz="2800" b="1" i="1" smtClean="0">
                            <a:solidFill>
                              <a:srgbClr val="6F2927"/>
                            </a:solidFill>
                            <a:latin typeface="Cambria Math" panose="02040503050406030204" pitchFamily="18" charset="0"/>
                            <a:cs typeface="Arial" panose="020B0604020202020204" pitchFamily="34" charset="0"/>
                          </a:rPr>
                          <m:t>𝟔</m:t>
                        </m:r>
                      </m:den>
                    </m:f>
                  </m:oMath>
                </a14:m>
                <a:r>
                  <a:rPr lang="en-US" sz="2800" dirty="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3</m:t>
                        </m:r>
                      </m:num>
                      <m:den>
                        <m:r>
                          <a:rPr lang="en-US" sz="2800" b="0" i="0" smtClean="0">
                            <a:latin typeface="Cambria Math" panose="02040503050406030204" pitchFamily="18" charset="0"/>
                            <a:cs typeface="Arial" panose="020B0604020202020204" pitchFamily="34" charset="0"/>
                          </a:rPr>
                          <m:t>8</m:t>
                        </m:r>
                      </m:den>
                    </m:f>
                  </m:oMath>
                </a14:m>
                <a:r>
                  <a:rPr lang="en-US" sz="2800" i="1" dirty="0" smtClean="0">
                    <a:latin typeface="Cambria Math" panose="02040503050406030204" pitchFamily="18" charset="0"/>
                    <a:cs typeface="Arial" panose="020B0604020202020204" pitchFamily="34" charset="0"/>
                  </a:rPr>
                  <a:t/>
                </a:r>
                <a:br>
                  <a:rPr lang="en-US" sz="2800" i="1" dirty="0" smtClean="0">
                    <a:latin typeface="Cambria Math" panose="02040503050406030204" pitchFamily="18" charset="0"/>
                    <a:cs typeface="Arial" panose="020B0604020202020204" pitchFamily="34" charset="0"/>
                  </a:rPr>
                </a:br>
                <a:r>
                  <a:rPr lang="en-US" sz="2800" b="1" dirty="0" smtClean="0">
                    <a:solidFill>
                      <a:srgbClr val="C00000"/>
                    </a:solidFill>
                    <a:latin typeface="Cambria Math" panose="02040503050406030204" pitchFamily="18" charset="0"/>
                    <a:cs typeface="Arial" panose="020B0604020202020204" pitchFamily="34" charset="0"/>
                  </a:rPr>
                  <a:t>d </a:t>
                </a:r>
                <a:r>
                  <a:rPr lang="en-US" sz="2800" i="1" dirty="0" smtClean="0">
                    <a:latin typeface="Cambria Math" panose="02040503050406030204" pitchFamily="18"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9</m:t>
                        </m:r>
                      </m:num>
                      <m:den>
                        <m:r>
                          <a:rPr lang="en-US" sz="2800" b="0" i="0" smtClean="0">
                            <a:latin typeface="Cambria Math" panose="02040503050406030204" pitchFamily="18" charset="0"/>
                            <a:cs typeface="Arial" panose="020B0604020202020204" pitchFamily="34" charset="0"/>
                          </a:rPr>
                          <m:t>10</m:t>
                        </m:r>
                      </m:den>
                    </m:f>
                  </m:oMath>
                </a14:m>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5</m:t>
                        </m:r>
                      </m:num>
                      <m:den>
                        <m:r>
                          <a:rPr lang="en-US" sz="2800" b="0" i="0" smtClean="0">
                            <a:latin typeface="Cambria Math" panose="02040503050406030204" pitchFamily="18" charset="0"/>
                            <a:cs typeface="Arial" panose="020B0604020202020204" pitchFamily="34" charset="0"/>
                          </a:rPr>
                          <m:t>6</m:t>
                        </m:r>
                      </m:den>
                    </m:f>
                  </m:oMath>
                </a14:m>
                <a:r>
                  <a:rPr lang="en-US" sz="2800" dirty="0">
                    <a:latin typeface="Arial" panose="020B0604020202020204" pitchFamily="34" charset="0"/>
                    <a:cs typeface="Arial" panose="020B0604020202020204" pitchFamily="34" charset="0"/>
                  </a:rPr>
                  <a:t>	</a:t>
                </a:r>
                <a:r>
                  <a:rPr lang="en-US" sz="2800" b="1" dirty="0" smtClean="0">
                    <a:solidFill>
                      <a:srgbClr val="C00000"/>
                    </a:solidFill>
                    <a:latin typeface="Arial" panose="020B0604020202020204" pitchFamily="34" charset="0"/>
                    <a:cs typeface="Arial" panose="020B0604020202020204" pitchFamily="34" charset="0"/>
                  </a:rPr>
                  <a:t>e</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1</m:t>
                        </m:r>
                      </m:num>
                      <m:den>
                        <m:r>
                          <a:rPr lang="en-US" sz="2800" b="0" i="0" smtClean="0">
                            <a:latin typeface="Cambria Math" panose="02040503050406030204" pitchFamily="18" charset="0"/>
                            <a:cs typeface="Arial" panose="020B0604020202020204" pitchFamily="34" charset="0"/>
                          </a:rPr>
                          <m:t>6</m:t>
                        </m:r>
                      </m:den>
                    </m:f>
                  </m:oMath>
                </a14:m>
                <a:r>
                  <a:rPr lang="en-US" sz="2800" dirty="0">
                    <a:latin typeface="Arial" panose="020B0604020202020204" pitchFamily="34" charset="0"/>
                    <a:cs typeface="Arial" panose="020B0604020202020204" pitchFamily="34" charset="0"/>
                  </a:rPr>
                  <a:t> + </a:t>
                </a:r>
                <a14:m>
                  <m:oMath xmlns:m="http://schemas.openxmlformats.org/officeDocument/2006/math">
                    <m:f>
                      <m:fPr>
                        <m:ctrlPr>
                          <a:rPr lang="en-US" sz="2800" b="1" i="1">
                            <a:latin typeface="Cambria Math" panose="02040503050406030204" pitchFamily="18" charset="0"/>
                            <a:cs typeface="Arial" panose="020B0604020202020204" pitchFamily="34" charset="0"/>
                          </a:rPr>
                        </m:ctrlPr>
                      </m:fPr>
                      <m:num>
                        <m:r>
                          <a:rPr lang="en-US" sz="2800" b="1" i="1" smtClean="0">
                            <a:latin typeface="Cambria Math" panose="02040503050406030204" pitchFamily="18" charset="0"/>
                            <a:cs typeface="Arial" panose="020B0604020202020204" pitchFamily="34" charset="0"/>
                          </a:rPr>
                          <m:t>𝟑</m:t>
                        </m:r>
                      </m:num>
                      <m:den>
                        <m:r>
                          <a:rPr lang="en-US" sz="2800" b="1" i="1" smtClean="0">
                            <a:latin typeface="Cambria Math" panose="02040503050406030204" pitchFamily="18" charset="0"/>
                            <a:cs typeface="Arial" panose="020B0604020202020204" pitchFamily="34" charset="0"/>
                          </a:rPr>
                          <m:t>𝟖</m:t>
                        </m:r>
                      </m:den>
                    </m:f>
                    <m:r>
                      <a:rPr lang="en-US" sz="2800" b="1" i="1">
                        <a:solidFill>
                          <a:srgbClr val="C00000"/>
                        </a:solidFill>
                        <a:latin typeface="Cambria Math" panose="02040503050406030204" pitchFamily="18" charset="0"/>
                        <a:cs typeface="Arial" panose="020B0604020202020204" pitchFamily="34" charset="0"/>
                      </a:rPr>
                      <m:t>      </m:t>
                    </m:r>
                    <m:r>
                      <a:rPr lang="en-US" sz="2800" b="1" i="0" smtClean="0">
                        <a:solidFill>
                          <a:srgbClr val="C00000"/>
                        </a:solidFill>
                        <a:latin typeface="Cambria Math" panose="02040503050406030204" pitchFamily="18" charset="0"/>
                        <a:cs typeface="Arial" panose="020B0604020202020204" pitchFamily="34" charset="0"/>
                      </a:rPr>
                      <m:t>𝐟</m:t>
                    </m:r>
                    <m:r>
                      <a:rPr lang="en-US" sz="2800" b="1" i="1">
                        <a:solidFill>
                          <a:srgbClr val="6F2927"/>
                        </a:solidFill>
                        <a:latin typeface="Cambria Math" panose="02040503050406030204" pitchFamily="18" charset="0"/>
                        <a:cs typeface="Arial" panose="020B0604020202020204" pitchFamily="34" charset="0"/>
                      </a:rPr>
                      <m:t> </m:t>
                    </m:r>
                    <m:r>
                      <a:rPr lang="en-US" sz="2800" b="1" i="1">
                        <a:solidFill>
                          <a:srgbClr val="C00000"/>
                        </a:solidFill>
                        <a:latin typeface="Cambria Math" panose="02040503050406030204" pitchFamily="18" charset="0"/>
                        <a:cs typeface="Arial" panose="020B0604020202020204" pitchFamily="34" charset="0"/>
                      </a:rPr>
                      <m:t>  </m:t>
                    </m:r>
                    <m:f>
                      <m:fPr>
                        <m:ctrlPr>
                          <a:rPr lang="en-US" sz="2800" b="1" i="1">
                            <a:solidFill>
                              <a:srgbClr val="6F2927"/>
                            </a:solidFill>
                            <a:latin typeface="Cambria Math" panose="02040503050406030204" pitchFamily="18" charset="0"/>
                            <a:cs typeface="Arial" panose="020B0604020202020204" pitchFamily="34" charset="0"/>
                          </a:rPr>
                        </m:ctrlPr>
                      </m:fPr>
                      <m:num>
                        <m:r>
                          <a:rPr lang="en-US" sz="2800" b="1" i="1" smtClean="0">
                            <a:solidFill>
                              <a:srgbClr val="6F2927"/>
                            </a:solidFill>
                            <a:latin typeface="Cambria Math" panose="02040503050406030204" pitchFamily="18" charset="0"/>
                            <a:cs typeface="Arial" panose="020B0604020202020204" pitchFamily="34" charset="0"/>
                          </a:rPr>
                          <m:t>𝟑</m:t>
                        </m:r>
                      </m:num>
                      <m:den>
                        <m:r>
                          <a:rPr lang="en-US" sz="2800" b="1" i="1" smtClean="0">
                            <a:solidFill>
                              <a:srgbClr val="6F2927"/>
                            </a:solidFill>
                            <a:latin typeface="Cambria Math" panose="02040503050406030204" pitchFamily="18" charset="0"/>
                            <a:cs typeface="Arial" panose="020B0604020202020204" pitchFamily="34" charset="0"/>
                          </a:rPr>
                          <m:t>𝟒</m:t>
                        </m:r>
                      </m:den>
                    </m:f>
                  </m:oMath>
                </a14:m>
                <a:r>
                  <a:rPr lang="en-US" sz="2800" dirty="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a:latin typeface="Cambria Math" panose="02040503050406030204" pitchFamily="18" charset="0"/>
                            <a:cs typeface="Arial" panose="020B0604020202020204" pitchFamily="34" charset="0"/>
                          </a:rPr>
                          <m:t>1</m:t>
                        </m:r>
                      </m:num>
                      <m:den>
                        <m:r>
                          <a:rPr lang="en-US" sz="2800" b="0" i="0" smtClean="0">
                            <a:latin typeface="Cambria Math" panose="02040503050406030204" pitchFamily="18" charset="0"/>
                            <a:cs typeface="Arial" panose="020B0604020202020204" pitchFamily="34" charset="0"/>
                          </a:rPr>
                          <m:t>6</m:t>
                        </m:r>
                      </m:den>
                    </m:f>
                  </m:oMath>
                </a14:m>
                <a:endParaRPr lang="en-US" sz="2800" dirty="0" smtClean="0">
                  <a:latin typeface="Arial" panose="020B0604020202020204" pitchFamily="34" charset="0"/>
                  <a:cs typeface="Arial" panose="020B0604020202020204" pitchFamily="34" charset="0"/>
                </a:endParaRPr>
              </a:p>
              <a:p>
                <a:pPr marL="628650">
                  <a:buClr>
                    <a:srgbClr val="C00000"/>
                  </a:buClr>
                  <a:tabLst>
                    <a:tab pos="2343150" algn="l"/>
                    <a:tab pos="2686050" algn="l"/>
                    <a:tab pos="3943350" algn="l"/>
                  </a:tabLst>
                </a:pPr>
                <a:r>
                  <a:rPr lang="en-US" sz="2800" dirty="0" smtClean="0">
                    <a:latin typeface="Arial" panose="020B0604020202020204" pitchFamily="34" charset="0"/>
                    <a:cs typeface="Arial" panose="020B0604020202020204" pitchFamily="34" charset="0"/>
                  </a:rPr>
                  <a:t>Check </a:t>
                </a:r>
                <a:r>
                  <a:rPr lang="en-US" sz="2800" dirty="0">
                    <a:latin typeface="Arial" panose="020B0604020202020204" pitchFamily="34" charset="0"/>
                    <a:cs typeface="Arial" panose="020B0604020202020204" pitchFamily="34" charset="0"/>
                  </a:rPr>
                  <a:t>your answers </a:t>
                </a:r>
                <a:r>
                  <a:rPr lang="en-US" sz="2800" dirty="0" smtClean="0">
                    <a:latin typeface="Arial" panose="020B0604020202020204" pitchFamily="34" charset="0"/>
                    <a:cs typeface="Arial" panose="020B0604020202020204" pitchFamily="34" charset="0"/>
                  </a:rPr>
                  <a:t>using a </a:t>
                </a:r>
                <a:r>
                  <a:rPr lang="en-US" sz="2800" dirty="0">
                    <a:latin typeface="Arial" panose="020B0604020202020204" pitchFamily="34" charset="0"/>
                    <a:cs typeface="Arial" panose="020B0604020202020204" pitchFamily="34" charset="0"/>
                  </a:rPr>
                  <a:t>calculator.</a:t>
                </a:r>
              </a:p>
              <a:p>
                <a:pPr marL="685800" indent="-685800">
                  <a:buClr>
                    <a:srgbClr val="C00000"/>
                  </a:buClr>
                  <a:buFont typeface="+mj-lt"/>
                  <a:buAutoNum type="arabicPeriod" startAt="14"/>
                  <a:tabLst>
                    <a:tab pos="2171700" algn="l"/>
                    <a:tab pos="2514600" algn="l"/>
                  </a:tabLst>
                </a:pPr>
                <a:r>
                  <a:rPr lang="en-US" sz="2800" dirty="0" smtClean="0">
                    <a:latin typeface="Arial" panose="020B0604020202020204" pitchFamily="34" charset="0"/>
                    <a:cs typeface="Arial" panose="020B0604020202020204" pitchFamily="34" charset="0"/>
                  </a:rPr>
                  <a:t>Workout</a:t>
                </a:r>
                <a:br>
                  <a:rPr lang="en-US" sz="2800" dirty="0" smtClean="0">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1 -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1</m:t>
                        </m:r>
                      </m:num>
                      <m:den>
                        <m:r>
                          <a:rPr lang="en-US" sz="2800" b="0" i="0" smtClean="0">
                            <a:latin typeface="Cambria Math" panose="02040503050406030204" pitchFamily="18" charset="0"/>
                            <a:cs typeface="Arial" panose="020B0604020202020204" pitchFamily="34" charset="0"/>
                          </a:rPr>
                          <m:t>5</m:t>
                        </m:r>
                      </m:den>
                    </m:f>
                  </m:oMath>
                </a14:m>
                <a:r>
                  <a:rPr lang="en-US" sz="2800"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1 - </a:t>
                </a:r>
                <a14:m>
                  <m:oMath xmlns:m="http://schemas.openxmlformats.org/officeDocument/2006/math">
                    <m:f>
                      <m:fPr>
                        <m:ctrlPr>
                          <a:rPr lang="en-US" sz="2800" b="1" i="1">
                            <a:latin typeface="Cambria Math" panose="02040503050406030204" pitchFamily="18" charset="0"/>
                            <a:cs typeface="Arial" panose="020B0604020202020204" pitchFamily="34" charset="0"/>
                          </a:rPr>
                        </m:ctrlPr>
                      </m:fPr>
                      <m:num>
                        <m:r>
                          <a:rPr lang="en-US" sz="2800" b="1" i="1" smtClean="0">
                            <a:latin typeface="Cambria Math" panose="02040503050406030204" pitchFamily="18" charset="0"/>
                            <a:cs typeface="Arial" panose="020B0604020202020204" pitchFamily="34" charset="0"/>
                          </a:rPr>
                          <m:t>𝟑</m:t>
                        </m:r>
                      </m:num>
                      <m:den>
                        <m:r>
                          <a:rPr lang="en-US" sz="2800" b="1" i="1" smtClean="0">
                            <a:latin typeface="Cambria Math" panose="02040503050406030204" pitchFamily="18" charset="0"/>
                            <a:cs typeface="Arial" panose="020B0604020202020204" pitchFamily="34" charset="0"/>
                          </a:rPr>
                          <m:t>𝟖</m:t>
                        </m:r>
                      </m:den>
                    </m:f>
                    <m:r>
                      <a:rPr lang="en-US" sz="2800" b="1" i="1">
                        <a:solidFill>
                          <a:srgbClr val="C00000"/>
                        </a:solidFill>
                        <a:latin typeface="Cambria Math" panose="02040503050406030204" pitchFamily="18" charset="0"/>
                        <a:cs typeface="Arial" panose="020B0604020202020204" pitchFamily="34" charset="0"/>
                      </a:rPr>
                      <m:t>      </m:t>
                    </m:r>
                    <m:r>
                      <a:rPr lang="en-US" sz="2800" b="1">
                        <a:solidFill>
                          <a:srgbClr val="C00000"/>
                        </a:solidFill>
                        <a:latin typeface="Cambria Math" panose="02040503050406030204" pitchFamily="18" charset="0"/>
                        <a:cs typeface="Arial" panose="020B0604020202020204" pitchFamily="34" charset="0"/>
                      </a:rPr>
                      <m:t>𝐜</m:t>
                    </m:r>
                    <m:r>
                      <a:rPr lang="en-US" sz="2800" b="1" i="1">
                        <a:solidFill>
                          <a:srgbClr val="6F2927"/>
                        </a:solidFill>
                        <a:latin typeface="Cambria Math" panose="02040503050406030204" pitchFamily="18" charset="0"/>
                        <a:cs typeface="Arial" panose="020B0604020202020204" pitchFamily="34" charset="0"/>
                      </a:rPr>
                      <m:t> </m:t>
                    </m:r>
                    <m:r>
                      <a:rPr lang="en-US" sz="2800" b="1" i="1">
                        <a:solidFill>
                          <a:srgbClr val="C00000"/>
                        </a:solidFill>
                        <a:latin typeface="Cambria Math" panose="02040503050406030204" pitchFamily="18" charset="0"/>
                        <a:cs typeface="Arial" panose="020B0604020202020204" pitchFamily="34" charset="0"/>
                      </a:rPr>
                      <m:t>  </m:t>
                    </m:r>
                    <m:r>
                      <a:rPr lang="en-US" sz="2800" b="0" i="1" smtClean="0">
                        <a:solidFill>
                          <a:schemeClr val="tx1"/>
                        </a:solidFill>
                        <a:latin typeface="Cambria Math" panose="02040503050406030204" pitchFamily="18" charset="0"/>
                        <a:cs typeface="Arial" panose="020B0604020202020204" pitchFamily="34" charset="0"/>
                      </a:rPr>
                      <m:t>2</m:t>
                    </m:r>
                  </m:oMath>
                </a14:m>
                <a:r>
                  <a:rPr lang="en-US" sz="2800" dirty="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2</m:t>
                        </m:r>
                      </m:num>
                      <m:den>
                        <m:r>
                          <a:rPr lang="en-US" sz="2800" b="0" i="0" smtClean="0">
                            <a:latin typeface="Cambria Math" panose="02040503050406030204" pitchFamily="18" charset="0"/>
                            <a:cs typeface="Arial" panose="020B0604020202020204" pitchFamily="34" charset="0"/>
                          </a:rPr>
                          <m:t>3</m:t>
                        </m:r>
                      </m:den>
                    </m:f>
                  </m:oMath>
                </a14:m>
                <a:endParaRPr lang="en-US" sz="2800" dirty="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47328" y="1229851"/>
                <a:ext cx="5260776" cy="4638962"/>
              </a:xfrm>
              <a:prstGeom prst="rect">
                <a:avLst/>
              </a:prstGeom>
              <a:blipFill rotWithShape="0">
                <a:blip r:embed="rId4"/>
                <a:stretch>
                  <a:fillRect l="-2086" t="-1445" r="-348" b="-526"/>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4797152"/>
            <a:ext cx="551298" cy="540797"/>
          </a:xfrm>
          <a:prstGeom prst="rect">
            <a:avLst/>
          </a:prstGeom>
        </p:spPr>
      </p:pic>
    </p:spTree>
    <p:extLst>
      <p:ext uri="{BB962C8B-B14F-4D97-AF65-F5344CB8AC3E}">
        <p14:creationId xmlns:p14="http://schemas.microsoft.com/office/powerpoint/2010/main" val="470531485"/>
      </p:ext>
    </p:extLst>
  </p:cSld>
  <p:clrMapOvr>
    <a:masterClrMapping/>
  </p:clrMapOvr>
  <p:transition advClick="0"/>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400" dirty="0" smtClean="0"/>
              <a:t>4.2 – Fractions &amp; Percentages – Operations with Fractions</a:t>
            </a:r>
            <a:endParaRPr lang="en-GB" sz="24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47328" y="1229851"/>
                <a:ext cx="5260776" cy="5311711"/>
              </a:xfrm>
              <a:prstGeom prst="rect">
                <a:avLst/>
              </a:prstGeom>
            </p:spPr>
            <p:txBody>
              <a:bodyPr wrap="square">
                <a:spAutoFit/>
              </a:bodyPr>
              <a:lstStyle/>
              <a:p>
                <a:pPr marL="514350" indent="-514350">
                  <a:buClr>
                    <a:srgbClr val="C00000"/>
                  </a:buClr>
                  <a:buFont typeface="+mj-lt"/>
                  <a:buAutoNum type="arabicPeriod"/>
                  <a:tabLst>
                    <a:tab pos="2343150" algn="l"/>
                    <a:tab pos="2686050" algn="l"/>
                    <a:tab pos="3943350" algn="l"/>
                  </a:tabLst>
                </a:pPr>
                <a:r>
                  <a:rPr lang="en-US" sz="2800" dirty="0" smtClean="0">
                    <a:latin typeface="Arial" panose="020B0604020202020204" pitchFamily="34" charset="0"/>
                    <a:cs typeface="Arial" panose="020B0604020202020204" pitchFamily="34" charset="0"/>
                  </a:rPr>
                  <a:t>Workout </a:t>
                </a:r>
              </a:p>
              <a:p>
                <a:pPr marL="971550" indent="-457200">
                  <a:buClr>
                    <a:srgbClr val="C00000"/>
                  </a:buClr>
                  <a:buFont typeface="+mj-lt"/>
                  <a:buAutoNum type="alphaLcPeriod"/>
                  <a:tabLst>
                    <a:tab pos="2343150" algn="l"/>
                    <a:tab pos="2686050" algn="l"/>
                    <a:tab pos="394335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3</m:t>
                        </m:r>
                      </m:num>
                      <m:den>
                        <m:r>
                          <a:rPr lang="en-US" sz="2800" b="0" i="0" smtClean="0">
                            <a:latin typeface="Cambria Math" panose="02040503050406030204" pitchFamily="18" charset="0"/>
                            <a:cs typeface="Arial" panose="020B0604020202020204" pitchFamily="34" charset="0"/>
                          </a:rPr>
                          <m:t>5</m:t>
                        </m:r>
                      </m:den>
                    </m:f>
                  </m:oMath>
                </a14:m>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of </a:t>
                </a:r>
                <a:r>
                  <a:rPr lang="en-US" sz="2800" dirty="0" smtClean="0">
                    <a:latin typeface="Arial" panose="020B0604020202020204" pitchFamily="34" charset="0"/>
                    <a:cs typeface="Arial" panose="020B0604020202020204" pitchFamily="34" charset="0"/>
                  </a:rPr>
                  <a:t>20 </a:t>
                </a:r>
              </a:p>
              <a:p>
                <a:pPr marL="971550" indent="-457200">
                  <a:buClr>
                    <a:srgbClr val="C00000"/>
                  </a:buClr>
                  <a:buFont typeface="+mj-lt"/>
                  <a:buAutoNum type="alphaLcPeriod"/>
                  <a:tabLst>
                    <a:tab pos="2343150" algn="l"/>
                    <a:tab pos="2686050" algn="l"/>
                    <a:tab pos="394335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5</m:t>
                        </m:r>
                      </m:num>
                      <m:den>
                        <m:r>
                          <a:rPr lang="en-US" sz="2800" b="0" i="0" smtClean="0">
                            <a:latin typeface="Cambria Math" panose="02040503050406030204" pitchFamily="18" charset="0"/>
                            <a:cs typeface="Arial" panose="020B0604020202020204" pitchFamily="34" charset="0"/>
                          </a:rPr>
                          <m:t>6</m:t>
                        </m:r>
                      </m:den>
                    </m:f>
                  </m:oMath>
                </a14:m>
                <a:r>
                  <a:rPr lang="en-US" sz="2800" dirty="0">
                    <a:latin typeface="Arial" panose="020B0604020202020204" pitchFamily="34" charset="0"/>
                    <a:cs typeface="Arial" panose="020B0604020202020204" pitchFamily="34" charset="0"/>
                  </a:rPr>
                  <a:t> of </a:t>
                </a:r>
                <a:r>
                  <a:rPr lang="en-US" sz="2800" dirty="0" smtClean="0">
                    <a:latin typeface="Arial" panose="020B0604020202020204" pitchFamily="34" charset="0"/>
                    <a:cs typeface="Arial" panose="020B0604020202020204" pitchFamily="34" charset="0"/>
                  </a:rPr>
                  <a:t>30</a:t>
                </a:r>
                <a:endParaRPr lang="en-US" sz="2800" dirty="0">
                  <a:latin typeface="Arial" panose="020B0604020202020204" pitchFamily="34" charset="0"/>
                  <a:cs typeface="Arial" panose="020B0604020202020204" pitchFamily="34" charset="0"/>
                </a:endParaRPr>
              </a:p>
              <a:p>
                <a:pPr marL="971550" indent="-457200">
                  <a:buClr>
                    <a:srgbClr val="C00000"/>
                  </a:buClr>
                  <a:buFont typeface="+mj-lt"/>
                  <a:buAutoNum type="alphaLcPeriod"/>
                  <a:tabLst>
                    <a:tab pos="2343150" algn="l"/>
                    <a:tab pos="2686050" algn="l"/>
                    <a:tab pos="394335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4</m:t>
                        </m:r>
                      </m:num>
                      <m:den>
                        <m:r>
                          <a:rPr lang="en-US" sz="2800" b="0" i="0" smtClean="0">
                            <a:latin typeface="Cambria Math" panose="02040503050406030204" pitchFamily="18" charset="0"/>
                            <a:cs typeface="Arial" panose="020B0604020202020204" pitchFamily="34" charset="0"/>
                          </a:rPr>
                          <m:t>7</m:t>
                        </m:r>
                      </m:den>
                    </m:f>
                  </m:oMath>
                </a14:m>
                <a:r>
                  <a:rPr lang="en-US" sz="2800" dirty="0">
                    <a:latin typeface="Arial" panose="020B0604020202020204" pitchFamily="34" charset="0"/>
                    <a:cs typeface="Arial" panose="020B0604020202020204" pitchFamily="34" charset="0"/>
                  </a:rPr>
                  <a:t> of </a:t>
                </a:r>
                <a:r>
                  <a:rPr lang="en-US" sz="2800" dirty="0" smtClean="0">
                    <a:latin typeface="Arial" panose="020B0604020202020204" pitchFamily="34" charset="0"/>
                    <a:cs typeface="Arial" panose="020B0604020202020204" pitchFamily="34" charset="0"/>
                  </a:rPr>
                  <a:t>42</a:t>
                </a:r>
              </a:p>
              <a:p>
                <a:pPr marL="514350" indent="-514350">
                  <a:buClr>
                    <a:srgbClr val="C00000"/>
                  </a:buClr>
                  <a:buFont typeface="+mj-lt"/>
                  <a:buAutoNum type="arabicPeriod" startAt="2"/>
                  <a:tabLst>
                    <a:tab pos="2343150" algn="l"/>
                    <a:tab pos="2686050" algn="l"/>
                    <a:tab pos="3943350" algn="l"/>
                  </a:tabLst>
                </a:pPr>
                <a:r>
                  <a:rPr lang="en-US" sz="2800" dirty="0" smtClean="0">
                    <a:latin typeface="Arial" panose="020B0604020202020204" pitchFamily="34" charset="0"/>
                    <a:cs typeface="Arial" panose="020B0604020202020204" pitchFamily="34" charset="0"/>
                  </a:rPr>
                  <a:t>Find</a:t>
                </a:r>
                <a:br>
                  <a:rPr lang="en-US" sz="2800" dirty="0" smtClean="0">
                    <a:latin typeface="Arial" panose="020B0604020202020204" pitchFamily="34" charset="0"/>
                    <a:cs typeface="Arial" panose="020B0604020202020204" pitchFamily="34" charset="0"/>
                  </a:rPr>
                </a:br>
                <a:r>
                  <a:rPr lang="en-US" sz="2800" i="1"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2</m:t>
                        </m:r>
                      </m:num>
                      <m:den>
                        <m:r>
                          <a:rPr lang="en-US" sz="2800" b="0" i="0" smtClean="0">
                            <a:latin typeface="Cambria Math" panose="02040503050406030204" pitchFamily="18" charset="0"/>
                            <a:cs typeface="Arial" panose="020B0604020202020204" pitchFamily="34" charset="0"/>
                          </a:rPr>
                          <m:t>3</m:t>
                        </m:r>
                      </m:den>
                    </m:f>
                  </m:oMath>
                </a14:m>
                <a:r>
                  <a:rPr lang="en-US" sz="2800" dirty="0">
                    <a:latin typeface="Arial" panose="020B0604020202020204" pitchFamily="34" charset="0"/>
                    <a:cs typeface="Arial" panose="020B0604020202020204" pitchFamily="34" charset="0"/>
                  </a:rPr>
                  <a:t> of 300 m </a:t>
                </a:r>
                <a:r>
                  <a:rPr lang="en-US" sz="2800" dirty="0" smtClean="0">
                    <a:latin typeface="Arial" panose="020B0604020202020204" pitchFamily="34" charset="0"/>
                    <a:cs typeface="Arial" panose="020B0604020202020204" pitchFamily="34" charset="0"/>
                  </a:rPr>
                  <a:t>	</a:t>
                </a:r>
                <a:r>
                  <a:rPr lang="en-US" sz="2800" i="1"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5</m:t>
                        </m:r>
                      </m:num>
                      <m:den>
                        <m:r>
                          <a:rPr lang="en-US" sz="2800" b="0" i="0" smtClean="0">
                            <a:latin typeface="Cambria Math" panose="02040503050406030204" pitchFamily="18" charset="0"/>
                            <a:cs typeface="Arial" panose="020B0604020202020204" pitchFamily="34" charset="0"/>
                          </a:rPr>
                          <m:t>8</m:t>
                        </m:r>
                      </m:den>
                    </m:f>
                  </m:oMath>
                </a14:m>
                <a:r>
                  <a:rPr lang="en-US" sz="2800" dirty="0">
                    <a:latin typeface="Arial" panose="020B0604020202020204" pitchFamily="34" charset="0"/>
                    <a:cs typeface="Arial" panose="020B0604020202020204" pitchFamily="34" charset="0"/>
                  </a:rPr>
                  <a:t> of 160 </a:t>
                </a:r>
                <a:r>
                  <a:rPr lang="en-US" sz="2800" dirty="0" smtClean="0">
                    <a:latin typeface="Arial" panose="020B0604020202020204" pitchFamily="34" charset="0"/>
                    <a:cs typeface="Arial" panose="020B0604020202020204" pitchFamily="34" charset="0"/>
                  </a:rPr>
                  <a:t>kg</a:t>
                </a:r>
              </a:p>
              <a:p>
                <a:pPr marL="514350" indent="-514350">
                  <a:buClr>
                    <a:srgbClr val="C00000"/>
                  </a:buClr>
                  <a:buFont typeface="+mj-lt"/>
                  <a:buAutoNum type="arabicPeriod" startAt="2"/>
                  <a:tabLst>
                    <a:tab pos="2343150" algn="l"/>
                    <a:tab pos="2686050" algn="l"/>
                    <a:tab pos="3943350"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quiz has 60 questions. Marius gets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4</m:t>
                        </m:r>
                      </m:num>
                      <m:den>
                        <m:r>
                          <a:rPr lang="en-US" sz="2800" b="0" i="0" smtClean="0">
                            <a:latin typeface="Cambria Math" panose="02040503050406030204" pitchFamily="18" charset="0"/>
                            <a:cs typeface="Arial" panose="020B0604020202020204" pitchFamily="34" charset="0"/>
                          </a:rPr>
                          <m:t>5</m:t>
                        </m:r>
                      </m:den>
                    </m:f>
                  </m:oMath>
                </a14:m>
                <a:r>
                  <a:rPr lang="en-US" sz="2800" dirty="0">
                    <a:latin typeface="Arial" panose="020B0604020202020204" pitchFamily="34" charset="0"/>
                    <a:cs typeface="Arial" panose="020B0604020202020204" pitchFamily="34" charset="0"/>
                  </a:rPr>
                  <a:t> of the questions What does he score?</a:t>
                </a:r>
              </a:p>
            </p:txBody>
          </p:sp>
        </mc:Choice>
        <mc:Fallback xmlns="">
          <p:sp>
            <p:nvSpPr>
              <p:cNvPr id="11" name="Rectangle 10"/>
              <p:cNvSpPr>
                <a:spLocks noRot="1" noChangeAspect="1" noMove="1" noResize="1" noEditPoints="1" noAdjustHandles="1" noChangeArrowheads="1" noChangeShapeType="1" noTextEdit="1"/>
              </p:cNvSpPr>
              <p:nvPr/>
            </p:nvSpPr>
            <p:spPr>
              <a:xfrm>
                <a:off x="247328" y="1229851"/>
                <a:ext cx="5260776" cy="5311711"/>
              </a:xfrm>
              <a:prstGeom prst="rect">
                <a:avLst/>
              </a:prstGeom>
              <a:blipFill rotWithShape="0">
                <a:blip r:embed="rId4"/>
                <a:stretch>
                  <a:fillRect l="-2086" t="-1263" b="-2296"/>
                </a:stretch>
              </a:blipFill>
            </p:spPr>
            <p:txBody>
              <a:bodyPr/>
              <a:lstStyle/>
              <a:p>
                <a:r>
                  <a:rPr lang="en-US">
                    <a:noFill/>
                  </a:rPr>
                  <a:t> </a:t>
                </a:r>
              </a:p>
            </p:txBody>
          </p:sp>
        </mc:Fallback>
      </mc:AlternateContent>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3995936" y="1263501"/>
            <a:ext cx="1512168" cy="1661443"/>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2400" y="1268760"/>
            <a:ext cx="551298" cy="540797"/>
          </a:xfrm>
          <a:prstGeom prst="rect">
            <a:avLst/>
          </a:prstGeom>
        </p:spPr>
      </p:pic>
    </p:spTree>
    <p:extLst>
      <p:ext uri="{BB962C8B-B14F-4D97-AF65-F5344CB8AC3E}">
        <p14:creationId xmlns:p14="http://schemas.microsoft.com/office/powerpoint/2010/main" val="2629448091"/>
      </p:ext>
    </p:extLst>
  </p:cSld>
  <p:clrMapOvr>
    <a:masterClrMapping/>
  </p:clrMapOvr>
  <p:transition advClick="0"/>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400" dirty="0"/>
              <a:t>4.2 – Fractions &amp; Percentages – Operations with Fractions</a:t>
            </a:r>
            <a:endParaRPr lang="en-GB" sz="24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47328" y="1229851"/>
                <a:ext cx="5260776" cy="5400004"/>
              </a:xfrm>
              <a:prstGeom prst="rect">
                <a:avLst/>
              </a:prstGeom>
            </p:spPr>
            <p:txBody>
              <a:bodyPr wrap="square">
                <a:spAutoFit/>
              </a:bodyPr>
              <a:lstStyle/>
              <a:p>
                <a:pPr marL="400050" indent="-400050">
                  <a:buClr>
                    <a:srgbClr val="C00000"/>
                  </a:buClr>
                  <a:buFont typeface="+mj-lt"/>
                  <a:buAutoNum type="arabicPeriod" startAt="4"/>
                  <a:tabLst>
                    <a:tab pos="2343150" algn="l"/>
                    <a:tab pos="2686050" algn="l"/>
                    <a:tab pos="3943350" algn="l"/>
                  </a:tabLst>
                </a:pPr>
                <a:r>
                  <a:rPr lang="en-US" sz="2570" b="1" dirty="0" smtClean="0">
                    <a:solidFill>
                      <a:srgbClr val="FF0000"/>
                    </a:solidFill>
                    <a:latin typeface="Arial" panose="020B0604020202020204" pitchFamily="34" charset="0"/>
                    <a:cs typeface="Arial" panose="020B0604020202020204" pitchFamily="34" charset="0"/>
                  </a:rPr>
                  <a:t>P</a:t>
                </a:r>
                <a:r>
                  <a:rPr lang="en-US" sz="2570" dirty="0">
                    <a:latin typeface="Arial" panose="020B0604020202020204" pitchFamily="34" charset="0"/>
                    <a:cs typeface="Arial" panose="020B0604020202020204" pitchFamily="34" charset="0"/>
                  </a:rPr>
                  <a:t> Petra and Tom run a stall at a car boot sale. They split the money so that Petra gets </a:t>
                </a:r>
                <a14:m>
                  <m:oMath xmlns:m="http://schemas.openxmlformats.org/officeDocument/2006/math">
                    <m:f>
                      <m:fPr>
                        <m:ctrlPr>
                          <a:rPr lang="en-US" sz="2570" i="1">
                            <a:latin typeface="Cambria Math" panose="02040503050406030204" pitchFamily="18" charset="0"/>
                            <a:cs typeface="Arial" panose="020B0604020202020204" pitchFamily="34" charset="0"/>
                          </a:rPr>
                        </m:ctrlPr>
                      </m:fPr>
                      <m:num>
                        <m:r>
                          <a:rPr lang="en-US" sz="2570" b="0" i="0" smtClean="0">
                            <a:latin typeface="Cambria Math" panose="02040503050406030204" pitchFamily="18" charset="0"/>
                            <a:cs typeface="Arial" panose="020B0604020202020204" pitchFamily="34" charset="0"/>
                          </a:rPr>
                          <m:t>3</m:t>
                        </m:r>
                      </m:num>
                      <m:den>
                        <m:r>
                          <a:rPr lang="en-US" sz="2570" b="0" i="0" smtClean="0">
                            <a:latin typeface="Cambria Math" panose="02040503050406030204" pitchFamily="18" charset="0"/>
                            <a:cs typeface="Arial" panose="020B0604020202020204" pitchFamily="34" charset="0"/>
                          </a:rPr>
                          <m:t>5</m:t>
                        </m:r>
                      </m:den>
                    </m:f>
                  </m:oMath>
                </a14:m>
                <a:r>
                  <a:rPr lang="en-US" sz="2570" dirty="0">
                    <a:latin typeface="Arial" panose="020B0604020202020204" pitchFamily="34" charset="0"/>
                    <a:cs typeface="Arial" panose="020B0604020202020204" pitchFamily="34" charset="0"/>
                  </a:rPr>
                  <a:t> and Tom gets the rest. They get £160 in </a:t>
                </a:r>
                <a:r>
                  <a:rPr lang="en-US" sz="2570" dirty="0" smtClean="0">
                    <a:latin typeface="Arial" panose="020B0604020202020204" pitchFamily="34" charset="0"/>
                    <a:cs typeface="Arial" panose="020B0604020202020204" pitchFamily="34" charset="0"/>
                  </a:rPr>
                  <a:t>total.</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How </a:t>
                </a:r>
                <a:r>
                  <a:rPr lang="en-US" sz="2570" dirty="0">
                    <a:latin typeface="Arial" panose="020B0604020202020204" pitchFamily="34" charset="0"/>
                    <a:cs typeface="Arial" panose="020B0604020202020204" pitchFamily="34" charset="0"/>
                  </a:rPr>
                  <a:t>much does Tom get?</a:t>
                </a:r>
              </a:p>
              <a:p>
                <a:pPr marL="400050" indent="-400050">
                  <a:buClr>
                    <a:srgbClr val="C00000"/>
                  </a:buClr>
                  <a:buFont typeface="+mj-lt"/>
                  <a:buAutoNum type="arabicPeriod" startAt="4"/>
                  <a:tabLst>
                    <a:tab pos="2343150" algn="l"/>
                    <a:tab pos="2686050" algn="l"/>
                    <a:tab pos="3943350" algn="l"/>
                  </a:tabLst>
                </a:pPr>
                <a:r>
                  <a:rPr lang="en-US" sz="2570" dirty="0" smtClean="0">
                    <a:latin typeface="Arial" panose="020B0604020202020204" pitchFamily="34" charset="0"/>
                    <a:cs typeface="Arial" panose="020B0604020202020204" pitchFamily="34" charset="0"/>
                  </a:rPr>
                  <a:t>Raj </a:t>
                </a:r>
                <a:r>
                  <a:rPr lang="en-US" sz="2570" dirty="0">
                    <a:latin typeface="Arial" panose="020B0604020202020204" pitchFamily="34" charset="0"/>
                    <a:cs typeface="Arial" panose="020B0604020202020204" pitchFamily="34" charset="0"/>
                  </a:rPr>
                  <a:t>wants to put 6 filing cabinets along a wall in his </a:t>
                </a:r>
                <a:r>
                  <a:rPr lang="en-US" sz="2570" dirty="0" smtClean="0">
                    <a:latin typeface="Arial" panose="020B0604020202020204" pitchFamily="34" charset="0"/>
                    <a:cs typeface="Arial" panose="020B0604020202020204" pitchFamily="34" charset="0"/>
                  </a:rPr>
                  <a:t>office.</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Each </a:t>
                </a:r>
                <a:r>
                  <a:rPr lang="en-US" sz="2570" dirty="0">
                    <a:latin typeface="Arial" panose="020B0604020202020204" pitchFamily="34" charset="0"/>
                    <a:cs typeface="Arial" panose="020B0604020202020204" pitchFamily="34" charset="0"/>
                  </a:rPr>
                  <a:t>filing cabinet is 45cm </a:t>
                </a:r>
                <a:r>
                  <a:rPr lang="en-US" sz="2570" dirty="0" smtClean="0">
                    <a:latin typeface="Arial" panose="020B0604020202020204" pitchFamily="34" charset="0"/>
                    <a:cs typeface="Arial" panose="020B0604020202020204" pitchFamily="34" charset="0"/>
                  </a:rPr>
                  <a:t>wide.</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The </a:t>
                </a:r>
                <a:r>
                  <a:rPr lang="en-US" sz="2570" dirty="0">
                    <a:latin typeface="Arial" panose="020B0604020202020204" pitchFamily="34" charset="0"/>
                    <a:cs typeface="Arial" panose="020B0604020202020204" pitchFamily="34" charset="0"/>
                  </a:rPr>
                  <a:t>wall is 2.4 m </a:t>
                </a:r>
                <a:r>
                  <a:rPr lang="en-US" sz="2570" dirty="0" smtClean="0">
                    <a:latin typeface="Arial" panose="020B0604020202020204" pitchFamily="34" charset="0"/>
                    <a:cs typeface="Arial" panose="020B0604020202020204" pitchFamily="34" charset="0"/>
                  </a:rPr>
                  <a:t>long.</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Show </a:t>
                </a:r>
                <a:r>
                  <a:rPr lang="en-US" sz="2570" dirty="0">
                    <a:latin typeface="Arial" panose="020B0604020202020204" pitchFamily="34" charset="0"/>
                    <a:cs typeface="Arial" panose="020B0604020202020204" pitchFamily="34" charset="0"/>
                  </a:rPr>
                  <a:t>that Raj cannot fit 6 filing cabinets along the wall.</a:t>
                </a:r>
              </a:p>
            </p:txBody>
          </p:sp>
        </mc:Choice>
        <mc:Fallback xmlns="">
          <p:sp>
            <p:nvSpPr>
              <p:cNvPr id="11" name="Rectangle 10"/>
              <p:cNvSpPr>
                <a:spLocks noRot="1" noChangeAspect="1" noMove="1" noResize="1" noEditPoints="1" noAdjustHandles="1" noChangeArrowheads="1" noChangeShapeType="1" noTextEdit="1"/>
              </p:cNvSpPr>
              <p:nvPr/>
            </p:nvSpPr>
            <p:spPr>
              <a:xfrm>
                <a:off x="247328" y="1229851"/>
                <a:ext cx="5260776" cy="5400004"/>
              </a:xfrm>
              <a:prstGeom prst="rect">
                <a:avLst/>
              </a:prstGeom>
              <a:blipFill rotWithShape="0">
                <a:blip r:embed="rId4"/>
                <a:stretch>
                  <a:fillRect l="-1854" t="-1242" r="-3592" b="-1806"/>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268760"/>
            <a:ext cx="551298" cy="54079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3933056"/>
            <a:ext cx="551298" cy="546048"/>
          </a:xfrm>
          <a:prstGeom prst="rect">
            <a:avLst/>
          </a:prstGeom>
        </p:spPr>
      </p:pic>
    </p:spTree>
    <p:extLst>
      <p:ext uri="{BB962C8B-B14F-4D97-AF65-F5344CB8AC3E}">
        <p14:creationId xmlns:p14="http://schemas.microsoft.com/office/powerpoint/2010/main" val="3174841030"/>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 – Number – </a:t>
            </a:r>
            <a:r>
              <a:rPr lang="en-GB" dirty="0" smtClean="0"/>
              <a:t>Place Value</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a:t>
            </a:r>
            <a:endParaRPr lang="en-GB" sz="1400" b="1" dirty="0">
              <a:latin typeface="Calibri" panose="020F0502020204030204" pitchFamily="34" charset="0"/>
            </a:endParaRPr>
          </a:p>
        </p:txBody>
      </p:sp>
      <p:sp>
        <p:nvSpPr>
          <p:cNvPr id="6" name="Rectangle 5"/>
          <p:cNvSpPr/>
          <p:nvPr/>
        </p:nvSpPr>
        <p:spPr>
          <a:xfrm>
            <a:off x="179512" y="1124744"/>
            <a:ext cx="24482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1.3 – Place Value</a:t>
            </a:r>
            <a:endParaRPr lang="en-US" sz="2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62876" y="1659874"/>
            <a:ext cx="5245228" cy="1049046"/>
          </a:xfrm>
          <a:prstGeom prst="rect">
            <a:avLst/>
          </a:prstGeom>
        </p:spPr>
      </p:pic>
      <p:sp>
        <p:nvSpPr>
          <p:cNvPr id="9" name="Rectangle 8"/>
          <p:cNvSpPr/>
          <p:nvPr/>
        </p:nvSpPr>
        <p:spPr>
          <a:xfrm flipH="1">
            <a:off x="277540" y="2879123"/>
            <a:ext cx="5204539" cy="136815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Arial" panose="020B0604020202020204" pitchFamily="34" charset="0"/>
                <a:cs typeface="Arial" panose="020B0604020202020204" pitchFamily="34" charset="0"/>
              </a:rPr>
              <a:t>Q4a 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The </a:t>
            </a:r>
            <a:r>
              <a:rPr lang="en-US" sz="2400" dirty="0">
                <a:solidFill>
                  <a:schemeClr val="tx1"/>
                </a:solidFill>
                <a:latin typeface="Arial" panose="020B0604020202020204" pitchFamily="34" charset="0"/>
                <a:cs typeface="Arial" panose="020B0604020202020204" pitchFamily="34" charset="0"/>
              </a:rPr>
              <a:t>4th significant figure </a:t>
            </a:r>
            <a:r>
              <a:rPr lang="en-US" sz="2400" dirty="0" smtClean="0">
                <a:solidFill>
                  <a:schemeClr val="tx1"/>
                </a:solidFill>
                <a:latin typeface="Arial" panose="020B0604020202020204" pitchFamily="34" charset="0"/>
                <a:cs typeface="Arial" panose="020B0604020202020204" pitchFamily="34" charset="0"/>
              </a:rPr>
              <a:t>of 638.729 </a:t>
            </a:r>
            <a:r>
              <a:rPr lang="en-US" sz="2400" dirty="0">
                <a:solidFill>
                  <a:schemeClr val="tx1"/>
                </a:solidFill>
                <a:latin typeface="Arial" panose="020B0604020202020204" pitchFamily="34" charset="0"/>
                <a:cs typeface="Arial" panose="020B0604020202020204" pitchFamily="34" charset="0"/>
              </a:rPr>
              <a:t>is 7. The next digit is 2, so leave </a:t>
            </a:r>
            <a:r>
              <a:rPr lang="en-US" sz="2400" dirty="0" smtClean="0">
                <a:solidFill>
                  <a:schemeClr val="tx1"/>
                </a:solidFill>
                <a:latin typeface="Arial" panose="020B0604020202020204" pitchFamily="34" charset="0"/>
                <a:cs typeface="Arial" panose="020B0604020202020204" pitchFamily="34" charset="0"/>
              </a:rPr>
              <a:t>the 7 </a:t>
            </a:r>
            <a:r>
              <a:rPr lang="en-US" sz="2400" dirty="0">
                <a:solidFill>
                  <a:schemeClr val="tx1"/>
                </a:solidFill>
                <a:latin typeface="Arial" panose="020B0604020202020204" pitchFamily="34" charset="0"/>
                <a:cs typeface="Arial" panose="020B0604020202020204" pitchFamily="34" charset="0"/>
              </a:rPr>
              <a:t>as it is.</a:t>
            </a:r>
          </a:p>
        </p:txBody>
      </p:sp>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49894" y="4463299"/>
            <a:ext cx="5258210" cy="155798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2400" y="1736075"/>
            <a:ext cx="551298" cy="540797"/>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2400" y="4581128"/>
            <a:ext cx="551298" cy="540797"/>
          </a:xfrm>
          <a:prstGeom prst="rect">
            <a:avLst/>
          </a:prstGeom>
        </p:spPr>
      </p:pic>
    </p:spTree>
    <p:extLst>
      <p:ext uri="{BB962C8B-B14F-4D97-AF65-F5344CB8AC3E}">
        <p14:creationId xmlns:p14="http://schemas.microsoft.com/office/powerpoint/2010/main" val="606420576"/>
      </p:ext>
    </p:extLst>
  </p:cSld>
  <p:clrMapOvr>
    <a:masterClrMapping/>
  </p:clrMapOvr>
  <p:transition advClick="0"/>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400" dirty="0"/>
              <a:t>4.2 – Fractions &amp; Percentages – Operations with Fractions</a:t>
            </a:r>
            <a:endParaRPr lang="en-GB" sz="24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26</a:t>
            </a:r>
            <a:endParaRPr lang="en-GB" sz="1400" b="1" dirty="0">
              <a:latin typeface="Calibri" panose="020F0502020204030204" pitchFamily="34" charset="0"/>
            </a:endParaRPr>
          </a:p>
        </p:txBody>
      </p:sp>
      <p:grpSp>
        <p:nvGrpSpPr>
          <p:cNvPr id="5" name="Group 4"/>
          <p:cNvGrpSpPr/>
          <p:nvPr/>
        </p:nvGrpSpPr>
        <p:grpSpPr>
          <a:xfrm>
            <a:off x="243512" y="1196751"/>
            <a:ext cx="5264592" cy="4306382"/>
            <a:chOff x="3483872" y="1089030"/>
            <a:chExt cx="5264592" cy="4306382"/>
          </a:xfrm>
        </p:grpSpPr>
        <p:sp>
          <p:nvSpPr>
            <p:cNvPr id="6" name="Round Diagonal Corner Rectangle 5"/>
            <p:cNvSpPr/>
            <p:nvPr/>
          </p:nvSpPr>
          <p:spPr>
            <a:xfrm>
              <a:off x="3491880" y="1089030"/>
              <a:ext cx="5256584" cy="4306381"/>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6 – Exam-Style Questions</a:t>
              </a:r>
              <a:endParaRPr lang="en-US" sz="2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563888" y="1666250"/>
                  <a:ext cx="5176568" cy="3729162"/>
                </a:xfrm>
                <a:prstGeom prst="rect">
                  <a:avLst/>
                </a:prstGeom>
              </p:spPr>
              <p:txBody>
                <a:bodyPr wrap="square">
                  <a:spAutoFit/>
                </a:bodyPr>
                <a:lstStyle/>
                <a:p>
                  <a:pPr>
                    <a:spcAft>
                      <a:spcPts val="600"/>
                    </a:spcAft>
                    <a:tabLst>
                      <a:tab pos="4972050" algn="r"/>
                    </a:tabLst>
                  </a:pPr>
                  <a:r>
                    <a:rPr lang="en-US" sz="2200" dirty="0" smtClean="0">
                      <a:latin typeface="Arial" panose="020B0604020202020204" pitchFamily="34" charset="0"/>
                      <a:cs typeface="Arial" panose="020B0604020202020204" pitchFamily="34" charset="0"/>
                    </a:rPr>
                    <a:t>There are 12000 people at a rock festival on a particular day.</a:t>
                  </a:r>
                </a:p>
                <a:p>
                  <a:pPr>
                    <a:spcAft>
                      <a:spcPts val="600"/>
                    </a:spcAft>
                    <a:tabLst>
                      <a:tab pos="4972050" algn="r"/>
                    </a:tabLst>
                  </a:pPr>
                  <a:r>
                    <a:rPr lang="en-US" sz="2200" dirty="0">
                      <a:latin typeface="Arial" panose="020B0604020202020204" pitchFamily="34" charset="0"/>
                      <a:cs typeface="Arial" panose="020B0604020202020204" pitchFamily="34" charset="0"/>
                    </a:rPr>
                    <a:t>All of the people have a one-day pass, a two-day pass or are camping for all three days of the festival.</a:t>
                  </a:r>
                </a:p>
                <a:p>
                  <a:pPr>
                    <a:spcAft>
                      <a:spcPts val="600"/>
                    </a:spcAft>
                    <a:tabLst>
                      <a:tab pos="4972050" algn="r"/>
                    </a:tabLst>
                  </a:pP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4</m:t>
                          </m:r>
                        </m:den>
                      </m:f>
                    </m:oMath>
                  </a14:m>
                  <a:r>
                    <a:rPr lang="en-US" sz="2200" dirty="0">
                      <a:latin typeface="Arial" panose="020B0604020202020204" pitchFamily="34" charset="0"/>
                      <a:cs typeface="Arial" panose="020B0604020202020204" pitchFamily="34" charset="0"/>
                    </a:rPr>
                    <a:t> of the people have a one-day pass.</a:t>
                  </a:r>
                </a:p>
                <a:p>
                  <a:pPr>
                    <a:spcAft>
                      <a:spcPts val="600"/>
                    </a:spcAft>
                    <a:tabLst>
                      <a:tab pos="4972050" algn="r"/>
                    </a:tabLst>
                  </a:pP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3</m:t>
                          </m:r>
                        </m:num>
                        <m:den>
                          <m:r>
                            <a:rPr lang="en-US" sz="2200" b="0" i="0" smtClean="0">
                              <a:latin typeface="Cambria Math" panose="02040503050406030204" pitchFamily="18" charset="0"/>
                              <a:cs typeface="Arial" panose="020B0604020202020204" pitchFamily="34" charset="0"/>
                            </a:rPr>
                            <m:t>8</m:t>
                          </m:r>
                        </m:den>
                      </m:f>
                    </m:oMath>
                  </a14:m>
                  <a:r>
                    <a:rPr lang="en-US" sz="2200" dirty="0">
                      <a:latin typeface="Arial" panose="020B0604020202020204" pitchFamily="34" charset="0"/>
                      <a:cs typeface="Arial" panose="020B0604020202020204" pitchFamily="34" charset="0"/>
                    </a:rPr>
                    <a:t> of the people have a two-day pass.</a:t>
                  </a:r>
                </a:p>
                <a:p>
                  <a:pPr>
                    <a:spcAft>
                      <a:spcPts val="600"/>
                    </a:spcAft>
                    <a:tabLst>
                      <a:tab pos="4972050" algn="r"/>
                    </a:tabLst>
                  </a:pPr>
                  <a:r>
                    <a:rPr lang="en-US" sz="2200" dirty="0">
                      <a:latin typeface="Arial" panose="020B0604020202020204" pitchFamily="34" charset="0"/>
                      <a:cs typeface="Arial" panose="020B0604020202020204" pitchFamily="34" charset="0"/>
                    </a:rPr>
                    <a:t>Work out how many people are camping at the festival. </a:t>
                  </a:r>
                  <a:r>
                    <a:rPr lang="en-US" sz="2200" dirty="0" smtClean="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4 marks)</a:t>
                  </a:r>
                </a:p>
              </p:txBody>
            </p:sp>
          </mc:Choice>
          <mc:Fallback xmlns="">
            <p:sp>
              <p:nvSpPr>
                <p:cNvPr id="8" name="Rectangle 7"/>
                <p:cNvSpPr>
                  <a:spLocks noRot="1" noChangeAspect="1" noMove="1" noResize="1" noEditPoints="1" noAdjustHandles="1" noChangeArrowheads="1" noChangeShapeType="1" noTextEdit="1"/>
                </p:cNvSpPr>
                <p:nvPr/>
              </p:nvSpPr>
              <p:spPr>
                <a:xfrm>
                  <a:off x="3563888" y="1666250"/>
                  <a:ext cx="5176568" cy="3729162"/>
                </a:xfrm>
                <a:prstGeom prst="rect">
                  <a:avLst/>
                </a:prstGeom>
                <a:blipFill rotWithShape="0">
                  <a:blip r:embed="rId4"/>
                  <a:stretch>
                    <a:fillRect l="-1531" t="-980" r="-2945" b="-2451"/>
                  </a:stretch>
                </a:blipFill>
              </p:spPr>
              <p:txBody>
                <a:bodyPr/>
                <a:lstStyle/>
                <a:p>
                  <a:r>
                    <a:rPr lang="en-US">
                      <a:noFill/>
                    </a:rPr>
                    <a:t> </a:t>
                  </a:r>
                </a:p>
              </p:txBody>
            </p:sp>
          </mc:Fallback>
        </mc:AlternateContent>
      </p:grpSp>
      <p:sp>
        <p:nvSpPr>
          <p:cNvPr id="9" name="Rectangle 8"/>
          <p:cNvSpPr/>
          <p:nvPr/>
        </p:nvSpPr>
        <p:spPr>
          <a:xfrm flipH="1">
            <a:off x="251520" y="5661248"/>
            <a:ext cx="5204539" cy="8640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Q6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Check your answer gives a correct total number of people at the festival</a:t>
            </a:r>
            <a:r>
              <a:rPr lang="en-US" sz="2000" dirty="0" smtClean="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2701703865"/>
      </p:ext>
    </p:extLst>
  </p:cSld>
  <p:clrMapOvr>
    <a:masterClrMapping/>
  </p:clrMapOvr>
  <p:transition advClick="0"/>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400" dirty="0"/>
              <a:t>4.2 – Fractions &amp; Percentages – Operations with Fractions</a:t>
            </a:r>
            <a:endParaRPr lang="en-GB" sz="24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47328" y="1229851"/>
                <a:ext cx="5260776" cy="5355953"/>
              </a:xfrm>
              <a:prstGeom prst="rect">
                <a:avLst/>
              </a:prstGeom>
            </p:spPr>
            <p:txBody>
              <a:bodyPr wrap="square">
                <a:spAutoFit/>
              </a:bodyPr>
              <a:lstStyle/>
              <a:p>
                <a:pPr marL="514350" indent="-514350">
                  <a:buClr>
                    <a:srgbClr val="C00000"/>
                  </a:buClr>
                  <a:buFont typeface="+mj-lt"/>
                  <a:buAutoNum type="arabicPeriod" startAt="7"/>
                  <a:tabLst>
                    <a:tab pos="2343150" algn="l"/>
                    <a:tab pos="2686050" algn="l"/>
                    <a:tab pos="394335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The </a:t>
                </a:r>
                <a:r>
                  <a:rPr lang="en-US" sz="2400" dirty="0">
                    <a:latin typeface="Arial" panose="020B0604020202020204" pitchFamily="34" charset="0"/>
                    <a:cs typeface="Arial" panose="020B0604020202020204" pitchFamily="34" charset="0"/>
                  </a:rPr>
                  <a:t>frequency table shows the numbers of people skating on an ice rink at a particular time</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Lisa says, </a:t>
                </a: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a pie chart, the women will be represented by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6</m:t>
                        </m:r>
                      </m:den>
                    </m:f>
                  </m:oMath>
                </a14:m>
                <a:r>
                  <a:rPr lang="en-US" sz="2400" dirty="0">
                    <a:latin typeface="Arial" panose="020B0604020202020204" pitchFamily="34" charset="0"/>
                    <a:cs typeface="Arial" panose="020B0604020202020204" pitchFamily="34" charset="0"/>
                  </a:rPr>
                  <a:t> of its area</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Explain </a:t>
                </a:r>
                <a:r>
                  <a:rPr lang="en-US" sz="2400" dirty="0">
                    <a:latin typeface="Arial" panose="020B0604020202020204" pitchFamily="34" charset="0"/>
                    <a:cs typeface="Arial" panose="020B0604020202020204" pitchFamily="34" charset="0"/>
                  </a:rPr>
                  <a:t>why Lisa is wrong.</a:t>
                </a:r>
              </a:p>
            </p:txBody>
          </p:sp>
        </mc:Choice>
        <mc:Fallback xmlns="">
          <p:sp>
            <p:nvSpPr>
              <p:cNvPr id="11" name="Rectangle 10"/>
              <p:cNvSpPr>
                <a:spLocks noRot="1" noChangeAspect="1" noMove="1" noResize="1" noEditPoints="1" noAdjustHandles="1" noChangeArrowheads="1" noChangeShapeType="1" noTextEdit="1"/>
              </p:cNvSpPr>
              <p:nvPr/>
            </p:nvSpPr>
            <p:spPr>
              <a:xfrm>
                <a:off x="247328" y="1229851"/>
                <a:ext cx="5260776" cy="5355953"/>
              </a:xfrm>
              <a:prstGeom prst="rect">
                <a:avLst/>
              </a:prstGeom>
              <a:blipFill rotWithShape="0">
                <a:blip r:embed="rId4"/>
                <a:stretch>
                  <a:fillRect l="-1622" t="-797" r="-1159" b="-1822"/>
                </a:stretch>
              </a:blipFill>
            </p:spPr>
            <p:txBody>
              <a:bodyPr/>
              <a:lstStyle/>
              <a:p>
                <a:r>
                  <a:rPr lang="en-US">
                    <a:noFill/>
                  </a:rPr>
                  <a:t> </a:t>
                </a:r>
              </a:p>
            </p:txBody>
          </p:sp>
        </mc:Fallback>
      </mc:AlternateContent>
      <p:graphicFrame>
        <p:nvGraphicFramePr>
          <p:cNvPr id="2" name="Table 1"/>
          <p:cNvGraphicFramePr>
            <a:graphicFrameLocks noGrp="1"/>
          </p:cNvGraphicFramePr>
          <p:nvPr>
            <p:extLst>
              <p:ext uri="{D42A27DB-BD31-4B8C-83A1-F6EECF244321}">
                <p14:modId xmlns:p14="http://schemas.microsoft.com/office/powerpoint/2010/main" val="1127703641"/>
              </p:ext>
            </p:extLst>
          </p:nvPr>
        </p:nvGraphicFramePr>
        <p:xfrm>
          <a:off x="247328" y="2492896"/>
          <a:ext cx="5260776" cy="2286000"/>
        </p:xfrm>
        <a:graphic>
          <a:graphicData uri="http://schemas.openxmlformats.org/drawingml/2006/table">
            <a:tbl>
              <a:tblPr firstRow="1" bandRow="1">
                <a:tableStyleId>{5C22544A-7EE6-4342-B048-85BDC9FD1C3A}</a:tableStyleId>
              </a:tblPr>
              <a:tblGrid>
                <a:gridCol w="2630388"/>
                <a:gridCol w="2630388"/>
              </a:tblGrid>
              <a:tr h="370840">
                <a:tc>
                  <a:txBody>
                    <a:bodyPr/>
                    <a:lstStyle/>
                    <a:p>
                      <a:r>
                        <a:rPr lang="en-US" sz="2400" dirty="0" smtClean="0">
                          <a:latin typeface="Arial" panose="020B0604020202020204" pitchFamily="34" charset="0"/>
                          <a:cs typeface="Arial" panose="020B0604020202020204" pitchFamily="34" charset="0"/>
                        </a:rPr>
                        <a:t>People</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Frequency</a:t>
                      </a:r>
                      <a:endParaRPr lang="en-US" sz="2400" dirty="0">
                        <a:latin typeface="Arial" panose="020B0604020202020204" pitchFamily="34" charset="0"/>
                        <a:cs typeface="Arial" panose="020B0604020202020204" pitchFamily="34" charset="0"/>
                      </a:endParaRPr>
                    </a:p>
                  </a:txBody>
                  <a:tcPr/>
                </a:tc>
              </a:tr>
              <a:tr h="370840">
                <a:tc>
                  <a:txBody>
                    <a:bodyPr/>
                    <a:lstStyle/>
                    <a:p>
                      <a:r>
                        <a:rPr lang="en-US" sz="2400" dirty="0" smtClean="0">
                          <a:latin typeface="Arial" panose="020B0604020202020204" pitchFamily="34" charset="0"/>
                          <a:cs typeface="Arial" panose="020B0604020202020204" pitchFamily="34" charset="0"/>
                        </a:rPr>
                        <a:t>Men</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25</a:t>
                      </a:r>
                      <a:endParaRPr lang="en-US" sz="2400" dirty="0">
                        <a:latin typeface="Arial" panose="020B0604020202020204" pitchFamily="34" charset="0"/>
                        <a:cs typeface="Arial" panose="020B0604020202020204" pitchFamily="34" charset="0"/>
                      </a:endParaRPr>
                    </a:p>
                  </a:txBody>
                  <a:tcPr/>
                </a:tc>
              </a:tr>
              <a:tr h="370840">
                <a:tc>
                  <a:txBody>
                    <a:bodyPr/>
                    <a:lstStyle/>
                    <a:p>
                      <a:r>
                        <a:rPr lang="en-US" sz="2400" dirty="0" smtClean="0">
                          <a:latin typeface="Arial" panose="020B0604020202020204" pitchFamily="34" charset="0"/>
                          <a:cs typeface="Arial" panose="020B0604020202020204" pitchFamily="34" charset="0"/>
                        </a:rPr>
                        <a:t>Women</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30</a:t>
                      </a:r>
                      <a:endParaRPr lang="en-US" sz="2400" dirty="0">
                        <a:latin typeface="Arial" panose="020B0604020202020204" pitchFamily="34" charset="0"/>
                        <a:cs typeface="Arial" panose="020B0604020202020204" pitchFamily="34" charset="0"/>
                      </a:endParaRPr>
                    </a:p>
                  </a:txBody>
                  <a:tcPr/>
                </a:tc>
              </a:tr>
              <a:tr h="370840">
                <a:tc>
                  <a:txBody>
                    <a:bodyPr/>
                    <a:lstStyle/>
                    <a:p>
                      <a:r>
                        <a:rPr lang="en-US" sz="2400" dirty="0" smtClean="0">
                          <a:latin typeface="Arial" panose="020B0604020202020204" pitchFamily="34" charset="0"/>
                          <a:cs typeface="Arial" panose="020B0604020202020204" pitchFamily="34" charset="0"/>
                        </a:rPr>
                        <a:t>Boys</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25</a:t>
                      </a:r>
                      <a:endParaRPr lang="en-US" sz="2400" dirty="0">
                        <a:latin typeface="Arial" panose="020B0604020202020204" pitchFamily="34" charset="0"/>
                        <a:cs typeface="Arial" panose="020B0604020202020204" pitchFamily="34" charset="0"/>
                      </a:endParaRPr>
                    </a:p>
                  </a:txBody>
                  <a:tcPr/>
                </a:tc>
              </a:tr>
              <a:tr h="370840">
                <a:tc>
                  <a:txBody>
                    <a:bodyPr/>
                    <a:lstStyle/>
                    <a:p>
                      <a:r>
                        <a:rPr lang="en-US" sz="2400" dirty="0" smtClean="0">
                          <a:latin typeface="Arial" panose="020B0604020202020204" pitchFamily="34" charset="0"/>
                          <a:cs typeface="Arial" panose="020B0604020202020204" pitchFamily="34" charset="0"/>
                        </a:rPr>
                        <a:t>Girls</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40</a:t>
                      </a:r>
                      <a:endParaRPr lang="en-US" sz="24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spTree>
    <p:extLst>
      <p:ext uri="{BB962C8B-B14F-4D97-AF65-F5344CB8AC3E}">
        <p14:creationId xmlns:p14="http://schemas.microsoft.com/office/powerpoint/2010/main" val="3777908789"/>
      </p:ext>
    </p:extLst>
  </p:cSld>
  <p:clrMapOvr>
    <a:masterClrMapping/>
  </p:clrMapOvr>
  <p:transition advClick="0"/>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400" dirty="0"/>
              <a:t>4.2 – Fractions &amp; Percentages – Operations with Fractions</a:t>
            </a:r>
            <a:endParaRPr lang="en-GB" sz="24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26</a:t>
            </a:r>
            <a:endParaRPr lang="en-GB" sz="1400" b="1" dirty="0">
              <a:latin typeface="Calibri" panose="020F0502020204030204" pitchFamily="34" charset="0"/>
            </a:endParaRPr>
          </a:p>
        </p:txBody>
      </p:sp>
      <p:sp>
        <p:nvSpPr>
          <p:cNvPr id="11" name="Rectangle 10"/>
          <p:cNvSpPr/>
          <p:nvPr/>
        </p:nvSpPr>
        <p:spPr>
          <a:xfrm>
            <a:off x="247328" y="1229851"/>
            <a:ext cx="5260776" cy="5401479"/>
          </a:xfrm>
          <a:prstGeom prst="rect">
            <a:avLst/>
          </a:prstGeom>
        </p:spPr>
        <p:txBody>
          <a:bodyPr wrap="square">
            <a:spAutoFit/>
          </a:bodyPr>
          <a:lstStyle/>
          <a:p>
            <a:pPr marL="400050" indent="-400050">
              <a:buClr>
                <a:srgbClr val="C00000"/>
              </a:buClr>
              <a:buFont typeface="+mj-lt"/>
              <a:buAutoNum type="arabicPeriod" startAt="8"/>
              <a:tabLst>
                <a:tab pos="2343150" algn="l"/>
                <a:tab pos="2686050" algn="l"/>
                <a:tab pos="3943350" algn="l"/>
              </a:tabLst>
            </a:pPr>
            <a:r>
              <a:rPr lang="en-US" sz="2300" b="1" dirty="0" smtClean="0">
                <a:solidFill>
                  <a:srgbClr val="FF0000"/>
                </a:solidFill>
                <a:latin typeface="Arial" panose="020B0604020202020204" pitchFamily="34" charset="0"/>
                <a:cs typeface="Arial" panose="020B0604020202020204" pitchFamily="34" charset="0"/>
              </a:rPr>
              <a:t>P</a:t>
            </a:r>
            <a:r>
              <a:rPr lang="en-US" sz="2300" dirty="0">
                <a:latin typeface="Arial" panose="020B0604020202020204" pitchFamily="34" charset="0"/>
                <a:cs typeface="Arial" panose="020B0604020202020204" pitchFamily="34" charset="0"/>
              </a:rPr>
              <a:t> 120 children were asked their favourite </a:t>
            </a:r>
            <a:r>
              <a:rPr lang="en-US" sz="2300" dirty="0" err="1">
                <a:latin typeface="Arial" panose="020B0604020202020204" pitchFamily="34" charset="0"/>
                <a:cs typeface="Arial" panose="020B0604020202020204" pitchFamily="34" charset="0"/>
              </a:rPr>
              <a:t>flavour</a:t>
            </a:r>
            <a:r>
              <a:rPr lang="en-US" sz="2300" dirty="0">
                <a:latin typeface="Arial" panose="020B0604020202020204" pitchFamily="34" charset="0"/>
                <a:cs typeface="Arial" panose="020B0604020202020204" pitchFamily="34" charset="0"/>
              </a:rPr>
              <a:t> of </a:t>
            </a:r>
            <a:r>
              <a:rPr lang="en-US" sz="2300" dirty="0" smtClean="0">
                <a:latin typeface="Arial" panose="020B0604020202020204" pitchFamily="34" charset="0"/>
                <a:cs typeface="Arial" panose="020B0604020202020204" pitchFamily="34" charset="0"/>
              </a:rPr>
              <a:t>crisps.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This </a:t>
            </a:r>
            <a:r>
              <a:rPr lang="en-US" sz="2300" dirty="0">
                <a:latin typeface="Arial" panose="020B0604020202020204" pitchFamily="34" charset="0"/>
                <a:cs typeface="Arial" panose="020B0604020202020204" pitchFamily="34" charset="0"/>
              </a:rPr>
              <a:t>pie chart shows the results</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2343150" algn="l"/>
                <a:tab pos="2686050" algn="l"/>
                <a:tab pos="3943350" algn="l"/>
              </a:tabLst>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many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children </a:t>
            </a:r>
            <a:r>
              <a:rPr lang="en-US" sz="2300" dirty="0">
                <a:latin typeface="Arial" panose="020B0604020202020204" pitchFamily="34" charset="0"/>
                <a:cs typeface="Arial" panose="020B0604020202020204" pitchFamily="34" charset="0"/>
              </a:rPr>
              <a:t>chose cheese and onion? </a:t>
            </a:r>
          </a:p>
          <a:p>
            <a:pPr marL="400050" indent="-400050">
              <a:buClr>
                <a:srgbClr val="C00000"/>
              </a:buClr>
              <a:buFont typeface="+mj-lt"/>
              <a:buAutoNum type="alphaLcPeriod"/>
              <a:tabLst>
                <a:tab pos="2343150" algn="l"/>
                <a:tab pos="2686050" algn="l"/>
                <a:tab pos="3943350" algn="l"/>
              </a:tabLst>
            </a:pPr>
            <a:r>
              <a:rPr lang="en-US" sz="2300" dirty="0" smtClean="0">
                <a:latin typeface="Arial" panose="020B0604020202020204" pitchFamily="34" charset="0"/>
                <a:cs typeface="Arial" panose="020B0604020202020204" pitchFamily="34" charset="0"/>
              </a:rPr>
              <a:t>Estimate </a:t>
            </a:r>
            <a:r>
              <a:rPr lang="en-US" sz="2300" dirty="0">
                <a:latin typeface="Arial" panose="020B0604020202020204" pitchFamily="34" charset="0"/>
                <a:cs typeface="Arial" panose="020B0604020202020204" pitchFamily="34" charset="0"/>
              </a:rPr>
              <a:t>the number of children who chose salt and vinegar.</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55776" y="2388838"/>
            <a:ext cx="2914228" cy="305638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445711221"/>
      </p:ext>
    </p:extLst>
  </p:cSld>
  <p:clrMapOvr>
    <a:masterClrMapping/>
  </p:clrMapOvr>
  <p:transition advClick="0"/>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3958" y="-19358"/>
            <a:ext cx="7560840" cy="648072"/>
          </a:xfrm>
        </p:spPr>
        <p:txBody>
          <a:bodyPr>
            <a:noAutofit/>
          </a:bodyPr>
          <a:lstStyle/>
          <a:p>
            <a:r>
              <a:rPr lang="en-GB" sz="2400" dirty="0"/>
              <a:t>4.2 – Fractions &amp; Percentages – Operations with Fractions</a:t>
            </a:r>
            <a:endParaRPr lang="en-GB" sz="24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26</a:t>
            </a:r>
            <a:endParaRPr lang="en-GB" sz="1400" b="1" dirty="0">
              <a:latin typeface="Calibri" panose="020F0502020204030204" pitchFamily="34" charset="0"/>
            </a:endParaRPr>
          </a:p>
        </p:txBody>
      </p:sp>
      <p:sp>
        <p:nvSpPr>
          <p:cNvPr id="6" name="Rectangle 5"/>
          <p:cNvSpPr/>
          <p:nvPr/>
        </p:nvSpPr>
        <p:spPr>
          <a:xfrm>
            <a:off x="251520" y="1196752"/>
            <a:ext cx="5256584" cy="2893100"/>
          </a:xfrm>
          <a:prstGeom prst="rect">
            <a:avLst/>
          </a:prstGeom>
        </p:spPr>
        <p:txBody>
          <a:bodyPr wrap="square">
            <a:spAutoFit/>
          </a:bodyPr>
          <a:lstStyle/>
          <a:p>
            <a:pPr marL="342900" indent="-342900">
              <a:buClr>
                <a:srgbClr val="C00000"/>
              </a:buClr>
              <a:buFont typeface="+mj-lt"/>
              <a:buAutoNum type="arabicPeriod" startAt="9"/>
            </a:pPr>
            <a:r>
              <a:rPr lang="en-US" sz="2200" dirty="0"/>
              <a:t>Work these out. Give your answers as mixed numbers</a:t>
            </a:r>
            <a:r>
              <a:rPr lang="en-US" sz="2200" dirty="0" smtClean="0"/>
              <a:t>.</a:t>
            </a:r>
            <a:br>
              <a:rPr lang="en-US" sz="2200" dirty="0" smtClean="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400" dirty="0"/>
              <a:t/>
            </a:r>
            <a:br>
              <a:rPr lang="en-US" sz="400" dirty="0"/>
            </a:br>
            <a:r>
              <a:rPr lang="en-US" sz="2200" dirty="0"/>
              <a:t>Check your answers using a calculator</a:t>
            </a:r>
            <a:r>
              <a:rPr lang="en-US" sz="2200" dirty="0" smtClean="0"/>
              <a:t>.</a:t>
            </a:r>
          </a:p>
        </p:txBody>
      </p:sp>
      <mc:AlternateContent xmlns:mc="http://schemas.openxmlformats.org/markup-compatibility/2006" xmlns:a14="http://schemas.microsoft.com/office/drawing/2010/main">
        <mc:Choice Requires="a14">
          <p:sp>
            <p:nvSpPr>
              <p:cNvPr id="7" name="Rectangle 6"/>
              <p:cNvSpPr/>
              <p:nvPr/>
            </p:nvSpPr>
            <p:spPr>
              <a:xfrm>
                <a:off x="251520" y="4005064"/>
                <a:ext cx="5256584" cy="2539157"/>
              </a:xfrm>
              <a:prstGeom prst="rect">
                <a:avLst/>
              </a:prstGeom>
            </p:spPr>
            <p:txBody>
              <a:bodyPr wrap="square">
                <a:spAutoFit/>
              </a:bodyPr>
              <a:lstStyle/>
              <a:p>
                <a:pPr marL="457200" indent="-457200">
                  <a:buClr>
                    <a:srgbClr val="C00000"/>
                  </a:buClr>
                  <a:buFont typeface="+mj-lt"/>
                  <a:buAutoNum type="arabicPeriod" startAt="10"/>
                  <a:tabLst>
                    <a:tab pos="302895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these calculations. Give each answer in its simplest form:</a:t>
                </a:r>
              </a:p>
              <a:p>
                <a:pPr marL="914400" indent="-457200">
                  <a:lnSpc>
                    <a:spcPts val="4600"/>
                  </a:lnSpc>
                  <a:buClr>
                    <a:srgbClr val="C00000"/>
                  </a:buClr>
                  <a:buFont typeface="+mj-lt"/>
                  <a:buAutoNum type="alphaLcPeriod"/>
                  <a:tabLst>
                    <a:tab pos="2400300" algn="l"/>
                    <a:tab pos="2857500" algn="l"/>
                  </a:tabLst>
                </a:pPr>
                <a:r>
                  <a:rPr lang="en-US" sz="2200" dirty="0" smtClean="0">
                    <a:cs typeface="Arial" panose="020B0604020202020204" pitchFamily="34" charset="0"/>
                  </a:rPr>
                  <a:t>3</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3</m:t>
                        </m:r>
                      </m:den>
                    </m:f>
                  </m:oMath>
                </a14:m>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+ 2</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2</m:t>
                        </m:r>
                      </m:den>
                    </m:f>
                  </m:oMath>
                </a14:m>
                <a:r>
                  <a:rPr lang="en-US" sz="2200" dirty="0">
                    <a:latin typeface="Arial" panose="020B0604020202020204" pitchFamily="34" charset="0"/>
                    <a:cs typeface="Arial" panose="020B0604020202020204" pitchFamily="34" charset="0"/>
                  </a:rPr>
                  <a:t>	</a:t>
                </a:r>
                <a:r>
                  <a:rPr lang="en-US" sz="2200" b="1" i="1" dirty="0">
                    <a:solidFill>
                      <a:srgbClr val="C00000"/>
                    </a:solidFill>
                    <a:latin typeface="Arial" panose="020B0604020202020204" pitchFamily="34" charset="0"/>
                    <a:cs typeface="Arial" panose="020B0604020202020204" pitchFamily="34" charset="0"/>
                  </a:rPr>
                  <a:t>b</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3</m:t>
                        </m:r>
                      </m:num>
                      <m:den>
                        <m:r>
                          <a:rPr lang="en-US" sz="2200" b="0" i="0" smtClean="0">
                            <a:latin typeface="Cambria Math" panose="02040503050406030204" pitchFamily="18" charset="0"/>
                            <a:cs typeface="Arial" panose="020B0604020202020204" pitchFamily="34" charset="0"/>
                          </a:rPr>
                          <m:t>4</m:t>
                        </m:r>
                      </m:den>
                    </m:f>
                  </m:oMath>
                </a14:m>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14:m>
                  <m:oMath xmlns:m="http://schemas.openxmlformats.org/officeDocument/2006/math">
                    <m:r>
                      <a:rPr lang="en-US" sz="2200" b="0" i="0" smtClean="0">
                        <a:latin typeface="Cambria Math" panose="02040503050406030204" pitchFamily="18" charset="0"/>
                        <a:cs typeface="Arial" panose="020B0604020202020204" pitchFamily="34" charset="0"/>
                      </a:rPr>
                      <m:t>3</m:t>
                    </m:r>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2</m:t>
                        </m:r>
                      </m:den>
                    </m:f>
                  </m:oMath>
                </a14:m>
                <a:endParaRPr lang="en-US" sz="2200" dirty="0">
                  <a:latin typeface="Arial" panose="020B0604020202020204" pitchFamily="34" charset="0"/>
                  <a:cs typeface="Arial" panose="020B0604020202020204" pitchFamily="34" charset="0"/>
                </a:endParaRPr>
              </a:p>
              <a:p>
                <a:pPr marL="914400" indent="-457200">
                  <a:lnSpc>
                    <a:spcPts val="4600"/>
                  </a:lnSpc>
                  <a:buClr>
                    <a:srgbClr val="C00000"/>
                  </a:buClr>
                  <a:buFont typeface="+mj-lt"/>
                  <a:buAutoNum type="alphaLcPeriod" startAt="3"/>
                  <a:tabLst>
                    <a:tab pos="2400300" algn="l"/>
                    <a:tab pos="2857500" algn="l"/>
                  </a:tabLst>
                </a:pPr>
                <a:r>
                  <a:rPr lang="en-US" sz="2200" dirty="0" smtClean="0">
                    <a:cs typeface="Arial" panose="020B0604020202020204" pitchFamily="34" charset="0"/>
                  </a:rPr>
                  <a:t>7</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4</m:t>
                        </m:r>
                      </m:den>
                    </m:f>
                  </m:oMath>
                </a14:m>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14:m>
                  <m:oMath xmlns:m="http://schemas.openxmlformats.org/officeDocument/2006/math">
                    <m:r>
                      <a:rPr lang="en-US" sz="2200" b="0" i="0" smtClean="0">
                        <a:latin typeface="Cambria Math" panose="02040503050406030204" pitchFamily="18" charset="0"/>
                        <a:cs typeface="Arial" panose="020B0604020202020204" pitchFamily="34" charset="0"/>
                      </a:rPr>
                      <m:t>6</m:t>
                    </m:r>
                    <m:f>
                      <m:fPr>
                        <m:ctrlPr>
                          <a:rPr lang="en-US" sz="2200" i="1">
                            <a:latin typeface="Cambria Math" panose="02040503050406030204" pitchFamily="18" charset="0"/>
                            <a:cs typeface="Arial" panose="020B0604020202020204" pitchFamily="34" charset="0"/>
                          </a:rPr>
                        </m:ctrlPr>
                      </m:fPr>
                      <m:num>
                        <m:r>
                          <a:rPr lang="en-US" sz="2200">
                            <a:latin typeface="Cambria Math" panose="02040503050406030204" pitchFamily="18" charset="0"/>
                            <a:cs typeface="Arial" panose="020B0604020202020204" pitchFamily="34" charset="0"/>
                          </a:rPr>
                          <m:t>1</m:t>
                        </m:r>
                      </m:num>
                      <m:den>
                        <m:r>
                          <a:rPr lang="en-US" sz="2200">
                            <a:latin typeface="Cambria Math" panose="02040503050406030204" pitchFamily="18" charset="0"/>
                            <a:cs typeface="Arial" panose="020B0604020202020204" pitchFamily="34" charset="0"/>
                          </a:rPr>
                          <m:t>2</m:t>
                        </m:r>
                      </m:den>
                    </m:f>
                  </m:oMath>
                </a14:m>
                <a:r>
                  <a:rPr lang="en-US" sz="2200" dirty="0">
                    <a:latin typeface="Arial" panose="020B0604020202020204" pitchFamily="34" charset="0"/>
                    <a:cs typeface="Arial" panose="020B0604020202020204" pitchFamily="34" charset="0"/>
                  </a:rPr>
                  <a:t>	</a:t>
                </a:r>
                <a:r>
                  <a:rPr lang="en-US" sz="2200" b="1" i="1" dirty="0">
                    <a:solidFill>
                      <a:srgbClr val="C00000"/>
                    </a:solidFill>
                    <a:latin typeface="Arial" panose="020B0604020202020204" pitchFamily="34" charset="0"/>
                    <a:cs typeface="Arial" panose="020B0604020202020204" pitchFamily="34" charset="0"/>
                  </a:rPr>
                  <a:t>d</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9</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2</m:t>
                        </m:r>
                      </m:den>
                    </m:f>
                  </m:oMath>
                </a14:m>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14:m>
                  <m:oMath xmlns:m="http://schemas.openxmlformats.org/officeDocument/2006/math">
                    <m:r>
                      <a:rPr lang="en-US" sz="2200" b="0" i="0" smtClean="0">
                        <a:latin typeface="Cambria Math" panose="02040503050406030204" pitchFamily="18" charset="0"/>
                        <a:cs typeface="Arial" panose="020B0604020202020204" pitchFamily="34" charset="0"/>
                      </a:rPr>
                      <m:t>4</m:t>
                    </m:r>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2</m:t>
                        </m:r>
                      </m:num>
                      <m:den>
                        <m:r>
                          <a:rPr lang="en-US" sz="2200" b="0" i="0" smtClean="0">
                            <a:latin typeface="Cambria Math" panose="02040503050406030204" pitchFamily="18" charset="0"/>
                            <a:cs typeface="Arial" panose="020B0604020202020204" pitchFamily="34" charset="0"/>
                          </a:rPr>
                          <m:t>3</m:t>
                        </m:r>
                      </m:den>
                    </m:f>
                  </m:oMath>
                </a14:m>
                <a:endParaRPr lang="en-US" sz="2200" dirty="0" smtClean="0"/>
              </a:p>
              <a:p>
                <a:pPr marL="914400" indent="-457200">
                  <a:lnSpc>
                    <a:spcPts val="4600"/>
                  </a:lnSpc>
                  <a:buClr>
                    <a:srgbClr val="C00000"/>
                  </a:buClr>
                  <a:buFont typeface="+mj-lt"/>
                  <a:buAutoNum type="alphaLcPeriod" startAt="5"/>
                  <a:tabLst>
                    <a:tab pos="2400300" algn="l"/>
                    <a:tab pos="2857500" algn="l"/>
                  </a:tabLst>
                </a:pPr>
                <a:r>
                  <a:rPr lang="en-US" sz="2200" dirty="0" smtClean="0">
                    <a:cs typeface="Arial" panose="020B0604020202020204" pitchFamily="34" charset="0"/>
                  </a:rPr>
                  <a:t>2</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2</m:t>
                        </m:r>
                      </m:den>
                    </m:f>
                  </m:oMath>
                </a14:m>
                <a:r>
                  <a:rPr lang="en-US" sz="2200" dirty="0">
                    <a:latin typeface="Arial" panose="020B0604020202020204" pitchFamily="34" charset="0"/>
                    <a:cs typeface="Arial" panose="020B0604020202020204" pitchFamily="34" charset="0"/>
                  </a:rPr>
                  <a:t> + </a:t>
                </a:r>
                <a14:m>
                  <m:oMath xmlns:m="http://schemas.openxmlformats.org/officeDocument/2006/math">
                    <m:r>
                      <a:rPr lang="en-US" sz="2200" b="0" i="0" smtClean="0">
                        <a:latin typeface="Cambria Math" panose="02040503050406030204" pitchFamily="18" charset="0"/>
                        <a:cs typeface="Arial" panose="020B0604020202020204" pitchFamily="34" charset="0"/>
                      </a:rPr>
                      <m:t>4</m:t>
                    </m:r>
                    <m:f>
                      <m:fPr>
                        <m:ctrlPr>
                          <a:rPr lang="en-US" sz="2200" i="1">
                            <a:latin typeface="Cambria Math" panose="02040503050406030204" pitchFamily="18" charset="0"/>
                            <a:cs typeface="Arial" panose="020B0604020202020204" pitchFamily="34" charset="0"/>
                          </a:rPr>
                        </m:ctrlPr>
                      </m:fPr>
                      <m:num>
                        <m:r>
                          <a:rPr lang="en-US" sz="220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6</m:t>
                        </m:r>
                      </m:den>
                    </m:f>
                  </m:oMath>
                </a14:m>
                <a:r>
                  <a:rPr lang="en-US" sz="2200" dirty="0">
                    <a:latin typeface="Arial" panose="020B0604020202020204" pitchFamily="34" charset="0"/>
                    <a:cs typeface="Arial" panose="020B0604020202020204" pitchFamily="34" charset="0"/>
                  </a:rPr>
                  <a:t>	</a:t>
                </a:r>
                <a:r>
                  <a:rPr lang="en-US" sz="2200" b="1" i="1" dirty="0">
                    <a:solidFill>
                      <a:srgbClr val="C00000"/>
                    </a:solidFill>
                    <a:latin typeface="Arial" panose="020B0604020202020204" pitchFamily="34" charset="0"/>
                    <a:cs typeface="Arial" panose="020B0604020202020204" pitchFamily="34" charset="0"/>
                  </a:rPr>
                  <a:t>d</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5</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3</m:t>
                        </m:r>
                      </m:num>
                      <m:den>
                        <m:r>
                          <a:rPr lang="en-US" sz="2200" b="0" i="0" smtClean="0">
                            <a:latin typeface="Cambria Math" panose="02040503050406030204" pitchFamily="18" charset="0"/>
                            <a:cs typeface="Arial" panose="020B0604020202020204" pitchFamily="34" charset="0"/>
                          </a:rPr>
                          <m:t>5</m:t>
                        </m:r>
                      </m:den>
                    </m:f>
                  </m:oMath>
                </a14:m>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14:m>
                  <m:oMath xmlns:m="http://schemas.openxmlformats.org/officeDocument/2006/math">
                    <m:r>
                      <a:rPr lang="en-US" sz="2200">
                        <a:latin typeface="Cambria Math" panose="02040503050406030204" pitchFamily="18" charset="0"/>
                        <a:cs typeface="Arial" panose="020B0604020202020204" pitchFamily="34" charset="0"/>
                      </a:rPr>
                      <m:t>4</m:t>
                    </m:r>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2</m:t>
                        </m:r>
                      </m:den>
                    </m:f>
                  </m:oMath>
                </a14:m>
                <a:endParaRPr lang="en-US" sz="2200" dirty="0"/>
              </a:p>
            </p:txBody>
          </p:sp>
        </mc:Choice>
        <mc:Fallback xmlns="">
          <p:sp>
            <p:nvSpPr>
              <p:cNvPr id="7" name="Rectangle 6"/>
              <p:cNvSpPr>
                <a:spLocks noRot="1" noChangeAspect="1" noMove="1" noResize="1" noEditPoints="1" noAdjustHandles="1" noChangeArrowheads="1" noChangeShapeType="1" noTextEdit="1"/>
              </p:cNvSpPr>
              <p:nvPr/>
            </p:nvSpPr>
            <p:spPr>
              <a:xfrm>
                <a:off x="251520" y="4005064"/>
                <a:ext cx="5256584" cy="2539157"/>
              </a:xfrm>
              <a:prstGeom prst="rect">
                <a:avLst/>
              </a:prstGeom>
              <a:blipFill rotWithShape="0">
                <a:blip r:embed="rId4"/>
                <a:stretch>
                  <a:fillRect l="-1275" t="-1439"/>
                </a:stretch>
              </a:blipFill>
            </p:spPr>
            <p:txBody>
              <a:bodyPr/>
              <a:lstStyle/>
              <a:p>
                <a:r>
                  <a:rPr lang="en-US">
                    <a:noFill/>
                  </a:rPr>
                  <a:t> </a:t>
                </a:r>
              </a:p>
            </p:txBody>
          </p:sp>
        </mc:Fallback>
      </mc:AlternateContent>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539552" y="1921068"/>
            <a:ext cx="4968552" cy="1363916"/>
          </a:xfrm>
          <a:prstGeom prst="rect">
            <a:avLst/>
          </a:prstGeom>
        </p:spPr>
      </p:pic>
      <p:pic>
        <p:nvPicPr>
          <p:cNvPr id="8" name="Picture 7"/>
          <p:cNvPicPr>
            <a:picLocks noChangeAspect="1"/>
          </p:cNvPicPr>
          <p:nvPr/>
        </p:nvPicPr>
        <p:blipFill>
          <a:blip r:embed="rId6">
            <a:lum bright="9000"/>
            <a:extLst>
              <a:ext uri="{28A0092B-C50C-407E-A947-70E740481C1C}">
                <a14:useLocalDpi xmlns:a14="http://schemas.microsoft.com/office/drawing/2010/main" val="0"/>
              </a:ext>
            </a:extLst>
          </a:blip>
          <a:stretch>
            <a:fillRect/>
          </a:stretch>
        </p:blipFill>
        <p:spPr>
          <a:xfrm>
            <a:off x="4345159" y="4809932"/>
            <a:ext cx="1189142" cy="1283364"/>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184905" y="4221088"/>
            <a:ext cx="556549" cy="551298"/>
          </a:xfrm>
          <a:prstGeom prst="rect">
            <a:avLst/>
          </a:prstGeom>
        </p:spPr>
      </p:pic>
    </p:spTree>
    <p:extLst>
      <p:ext uri="{BB962C8B-B14F-4D97-AF65-F5344CB8AC3E}">
        <p14:creationId xmlns:p14="http://schemas.microsoft.com/office/powerpoint/2010/main" val="3285211036"/>
      </p:ext>
    </p:extLst>
  </p:cSld>
  <p:clrMapOvr>
    <a:masterClrMapping/>
  </p:clrMapOvr>
  <p:transition advClick="0"/>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3958" y="-19358"/>
            <a:ext cx="7560840" cy="648072"/>
          </a:xfrm>
        </p:spPr>
        <p:txBody>
          <a:bodyPr>
            <a:noAutofit/>
          </a:bodyPr>
          <a:lstStyle/>
          <a:p>
            <a:r>
              <a:rPr lang="en-GB" sz="2400" dirty="0"/>
              <a:t>4.2 – Fractions &amp; Percentages – Operations with Fractions</a:t>
            </a:r>
            <a:endParaRPr lang="en-GB" sz="24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3195747"/>
              </a:xfrm>
              <a:prstGeom prst="rect">
                <a:avLst/>
              </a:prstGeom>
            </p:spPr>
            <p:txBody>
              <a:bodyPr wrap="square">
                <a:spAutoFit/>
              </a:bodyPr>
              <a:lstStyle/>
              <a:p>
                <a:pPr marL="457200" indent="-457200">
                  <a:buClr>
                    <a:srgbClr val="C00000"/>
                  </a:buClr>
                  <a:buFont typeface="+mj-lt"/>
                  <a:buAutoNum type="arabicPeriod" startAt="11"/>
                </a:pPr>
                <a:r>
                  <a:rPr lang="en-US" sz="2400" dirty="0" smtClean="0"/>
                  <a:t>Work out</a:t>
                </a:r>
              </a:p>
              <a:p>
                <a:pPr marL="514350">
                  <a:lnSpc>
                    <a:spcPts val="4900"/>
                  </a:lnSpc>
                  <a:buClr>
                    <a:srgbClr val="C00000"/>
                  </a:buClr>
                  <a:tabLst>
                    <a:tab pos="2114550" algn="l"/>
                    <a:tab pos="2457450" algn="l"/>
                    <a:tab pos="3657600" algn="l"/>
                    <a:tab pos="3771900" algn="l"/>
                    <a:tab pos="3943350" algn="l"/>
                  </a:tabLst>
                </a:pPr>
                <a:r>
                  <a:rPr lang="en-US" sz="2400" b="1" dirty="0">
                    <a:solidFill>
                      <a:srgbClr val="C00000"/>
                    </a:solidFill>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4</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4</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- 3</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3</m:t>
                        </m:r>
                      </m:den>
                    </m:f>
                  </m:oMath>
                </a14:m>
                <a:r>
                  <a:rPr lang="en-US" sz="2400" dirty="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8</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2</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14:m>
                  <m:oMath xmlns:m="http://schemas.openxmlformats.org/officeDocument/2006/math">
                    <m:r>
                      <a:rPr lang="en-US" sz="2400" b="0" i="0" smtClean="0">
                        <a:latin typeface="Cambria Math" panose="02040503050406030204" pitchFamily="18" charset="0"/>
                        <a:cs typeface="Arial" panose="020B0604020202020204" pitchFamily="34" charset="0"/>
                      </a:rPr>
                      <m:t>4</m:t>
                    </m:r>
                    <m:f>
                      <m:fPr>
                        <m:ctrlPr>
                          <a:rPr lang="en-US" sz="2400" b="1" i="1">
                            <a:latin typeface="Cambria Math" panose="02040503050406030204" pitchFamily="18" charset="0"/>
                            <a:cs typeface="Arial" panose="020B0604020202020204" pitchFamily="34" charset="0"/>
                          </a:rPr>
                        </m:ctrlPr>
                      </m:fPr>
                      <m:num>
                        <m:r>
                          <a:rPr lang="en-US" sz="2400" b="1" i="1" smtClean="0">
                            <a:latin typeface="Cambria Math" panose="02040503050406030204" pitchFamily="18" charset="0"/>
                            <a:cs typeface="Arial" panose="020B0604020202020204" pitchFamily="34" charset="0"/>
                          </a:rPr>
                          <m:t>𝟐</m:t>
                        </m:r>
                      </m:num>
                      <m:den>
                        <m:r>
                          <a:rPr lang="en-US" sz="2400" b="1" i="1" smtClean="0">
                            <a:latin typeface="Cambria Math" panose="02040503050406030204" pitchFamily="18" charset="0"/>
                            <a:cs typeface="Arial" panose="020B0604020202020204" pitchFamily="34" charset="0"/>
                          </a:rPr>
                          <m:t>𝟑</m:t>
                        </m:r>
                      </m:den>
                    </m:f>
                    <m:r>
                      <a:rPr lang="en-US" sz="2400" b="1" i="1">
                        <a:solidFill>
                          <a:srgbClr val="C00000"/>
                        </a:solidFill>
                        <a:latin typeface="Cambria Math" panose="02040503050406030204" pitchFamily="18" charset="0"/>
                        <a:cs typeface="Arial" panose="020B0604020202020204" pitchFamily="34" charset="0"/>
                      </a:rPr>
                      <m:t>   </m:t>
                    </m:r>
                    <m:r>
                      <a:rPr lang="en-US" sz="2400" b="1">
                        <a:solidFill>
                          <a:srgbClr val="C00000"/>
                        </a:solidFill>
                        <a:latin typeface="Cambria Math" panose="02040503050406030204" pitchFamily="18" charset="0"/>
                        <a:cs typeface="Arial" panose="020B0604020202020204" pitchFamily="34" charset="0"/>
                      </a:rPr>
                      <m:t>𝐜</m:t>
                    </m:r>
                    <m:r>
                      <a:rPr lang="en-US" sz="2400" b="1" i="1">
                        <a:solidFill>
                          <a:srgbClr val="6F2927"/>
                        </a:solidFill>
                        <a:latin typeface="Cambria Math" panose="02040503050406030204" pitchFamily="18" charset="0"/>
                        <a:cs typeface="Arial" panose="020B0604020202020204" pitchFamily="34" charset="0"/>
                      </a:rPr>
                      <m:t> </m:t>
                    </m:r>
                    <m:r>
                      <a:rPr lang="en-US" sz="2400" b="1" i="1">
                        <a:solidFill>
                          <a:srgbClr val="C00000"/>
                        </a:solidFill>
                        <a:latin typeface="Cambria Math" panose="02040503050406030204" pitchFamily="18" charset="0"/>
                        <a:cs typeface="Arial" panose="020B0604020202020204" pitchFamily="34" charset="0"/>
                      </a:rPr>
                      <m:t>  </m:t>
                    </m:r>
                    <m:r>
                      <a:rPr lang="en-US" sz="2400" b="0" i="1" smtClean="0">
                        <a:solidFill>
                          <a:schemeClr val="tx1"/>
                        </a:solidFill>
                        <a:latin typeface="Cambria Math" panose="02040503050406030204" pitchFamily="18" charset="0"/>
                        <a:cs typeface="Arial" panose="020B0604020202020204" pitchFamily="34" charset="0"/>
                      </a:rPr>
                      <m:t>12</m:t>
                    </m:r>
                    <m:f>
                      <m:fPr>
                        <m:ctrlPr>
                          <a:rPr lang="en-US" sz="2400" b="1" i="1">
                            <a:solidFill>
                              <a:srgbClr val="6F2927"/>
                            </a:solidFill>
                            <a:latin typeface="Cambria Math" panose="02040503050406030204" pitchFamily="18" charset="0"/>
                            <a:cs typeface="Arial" panose="020B0604020202020204" pitchFamily="34" charset="0"/>
                          </a:rPr>
                        </m:ctrlPr>
                      </m:fPr>
                      <m:num>
                        <m:r>
                          <a:rPr lang="en-US" sz="2400" b="1" i="1" smtClean="0">
                            <a:solidFill>
                              <a:srgbClr val="6F2927"/>
                            </a:solidFill>
                            <a:latin typeface="Cambria Math" panose="02040503050406030204" pitchFamily="18" charset="0"/>
                            <a:cs typeface="Arial" panose="020B0604020202020204" pitchFamily="34" charset="0"/>
                          </a:rPr>
                          <m:t>𝟏</m:t>
                        </m:r>
                      </m:num>
                      <m:den>
                        <m:r>
                          <a:rPr lang="en-US" sz="2400" b="1" i="1" smtClean="0">
                            <a:solidFill>
                              <a:srgbClr val="6F2927"/>
                            </a:solidFill>
                            <a:latin typeface="Cambria Math" panose="02040503050406030204" pitchFamily="18" charset="0"/>
                            <a:cs typeface="Arial" panose="020B0604020202020204" pitchFamily="34" charset="0"/>
                          </a:rPr>
                          <m:t>𝟑</m:t>
                        </m:r>
                      </m:den>
                    </m:f>
                  </m:oMath>
                </a14:m>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9</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4</m:t>
                        </m:r>
                      </m:den>
                    </m:f>
                  </m:oMath>
                </a14:m>
                <a:r>
                  <a:rPr lang="en-US" sz="2400" i="1" dirty="0">
                    <a:latin typeface="Cambria Math" panose="02040503050406030204" pitchFamily="18" charset="0"/>
                    <a:cs typeface="Arial" panose="020B0604020202020204" pitchFamily="34" charset="0"/>
                  </a:rPr>
                  <a:t/>
                </a:r>
                <a:br>
                  <a:rPr lang="en-US" sz="2400" i="1" dirty="0">
                    <a:latin typeface="Cambria Math" panose="02040503050406030204" pitchFamily="18" charset="0"/>
                    <a:cs typeface="Arial" panose="020B0604020202020204" pitchFamily="34" charset="0"/>
                  </a:rPr>
                </a:br>
                <a:r>
                  <a:rPr lang="en-US" sz="2400" b="1" dirty="0">
                    <a:solidFill>
                      <a:srgbClr val="C00000"/>
                    </a:solidFill>
                    <a:latin typeface="Cambria Math" panose="02040503050406030204" pitchFamily="18" charset="0"/>
                    <a:cs typeface="Arial" panose="020B0604020202020204" pitchFamily="34" charset="0"/>
                  </a:rPr>
                  <a:t>d </a:t>
                </a:r>
                <a:r>
                  <a:rPr lang="en-US" sz="2400" i="1" dirty="0">
                    <a:latin typeface="Cambria Math" panose="02040503050406030204" pitchFamily="18" charset="0"/>
                    <a:cs typeface="Arial" panose="020B0604020202020204" pitchFamily="34" charset="0"/>
                  </a:rPr>
                  <a:t> </a:t>
                </a:r>
                <a:r>
                  <a:rPr lang="en-US" sz="2400" dirty="0" smtClean="0">
                    <a:latin typeface="Cambria Math" panose="02040503050406030204" pitchFamily="18" charset="0"/>
                    <a:cs typeface="Arial" panose="020B0604020202020204" pitchFamily="34" charset="0"/>
                  </a:rPr>
                  <a:t>8- 2</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3</m:t>
                        </m:r>
                      </m:den>
                    </m:f>
                  </m:oMath>
                </a14:m>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3</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5</m:t>
                        </m:r>
                      </m:den>
                    </m:f>
                  </m:oMath>
                </a14:m>
                <a:r>
                  <a:rPr lang="en-US" sz="2400" dirty="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7</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2</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- 2</a:t>
                </a:r>
                <a14:m>
                  <m:oMath xmlns:m="http://schemas.openxmlformats.org/officeDocument/2006/math">
                    <m:f>
                      <m:fPr>
                        <m:ctrlPr>
                          <a:rPr lang="en-US" sz="2400" b="1" i="1">
                            <a:latin typeface="Cambria Math" panose="02040503050406030204" pitchFamily="18" charset="0"/>
                            <a:cs typeface="Arial" panose="020B0604020202020204" pitchFamily="34" charset="0"/>
                          </a:rPr>
                        </m:ctrlPr>
                      </m:fPr>
                      <m:num>
                        <m:r>
                          <a:rPr lang="en-US" sz="2400" b="1" i="1" smtClean="0">
                            <a:latin typeface="Cambria Math" panose="02040503050406030204" pitchFamily="18" charset="0"/>
                            <a:cs typeface="Arial" panose="020B0604020202020204" pitchFamily="34" charset="0"/>
                          </a:rPr>
                          <m:t>𝟑</m:t>
                        </m:r>
                      </m:num>
                      <m:den>
                        <m:r>
                          <a:rPr lang="en-US" sz="2400" b="1" i="1" smtClean="0">
                            <a:latin typeface="Cambria Math" panose="02040503050406030204" pitchFamily="18" charset="0"/>
                            <a:cs typeface="Arial" panose="020B0604020202020204" pitchFamily="34" charset="0"/>
                          </a:rPr>
                          <m:t>𝟒</m:t>
                        </m:r>
                      </m:den>
                    </m:f>
                    <m:r>
                      <a:rPr lang="en-US" sz="2400" b="1" i="1">
                        <a:solidFill>
                          <a:srgbClr val="C00000"/>
                        </a:solidFill>
                        <a:latin typeface="Cambria Math" panose="02040503050406030204" pitchFamily="18" charset="0"/>
                        <a:cs typeface="Arial" panose="020B0604020202020204" pitchFamily="34" charset="0"/>
                      </a:rPr>
                      <m:t>  </m:t>
                    </m:r>
                    <m:r>
                      <a:rPr lang="en-US" sz="2400" b="1" i="0" smtClean="0">
                        <a:solidFill>
                          <a:srgbClr val="C00000"/>
                        </a:solidFill>
                        <a:latin typeface="Cambria Math" panose="02040503050406030204" pitchFamily="18" charset="0"/>
                        <a:cs typeface="Arial" panose="020B0604020202020204" pitchFamily="34" charset="0"/>
                      </a:rPr>
                      <m:t>  </m:t>
                    </m:r>
                    <m:r>
                      <a:rPr lang="en-US" sz="2400" b="1">
                        <a:solidFill>
                          <a:srgbClr val="C00000"/>
                        </a:solidFill>
                        <a:latin typeface="Cambria Math" panose="02040503050406030204" pitchFamily="18" charset="0"/>
                        <a:cs typeface="Arial" panose="020B0604020202020204" pitchFamily="34" charset="0"/>
                      </a:rPr>
                      <m:t>𝐟</m:t>
                    </m:r>
                    <m:r>
                      <a:rPr lang="en-US" sz="2400" b="1" i="1">
                        <a:solidFill>
                          <a:srgbClr val="6F2927"/>
                        </a:solidFill>
                        <a:latin typeface="Cambria Math" panose="02040503050406030204" pitchFamily="18" charset="0"/>
                        <a:cs typeface="Arial" panose="020B0604020202020204" pitchFamily="34" charset="0"/>
                      </a:rPr>
                      <m:t> </m:t>
                    </m:r>
                    <m:r>
                      <a:rPr lang="en-US" sz="2400" b="1" i="1">
                        <a:solidFill>
                          <a:srgbClr val="C00000"/>
                        </a:solidFill>
                        <a:latin typeface="Cambria Math" panose="02040503050406030204" pitchFamily="18" charset="0"/>
                        <a:cs typeface="Arial" panose="020B0604020202020204" pitchFamily="34" charset="0"/>
                      </a:rPr>
                      <m:t>  </m:t>
                    </m:r>
                    <m:r>
                      <a:rPr lang="en-US" sz="2400" b="0" i="1" smtClean="0">
                        <a:solidFill>
                          <a:schemeClr val="tx1"/>
                        </a:solidFill>
                        <a:latin typeface="Cambria Math" panose="02040503050406030204" pitchFamily="18" charset="0"/>
                        <a:cs typeface="Arial" panose="020B0604020202020204" pitchFamily="34" charset="0"/>
                      </a:rPr>
                      <m:t>9</m:t>
                    </m:r>
                    <m:f>
                      <m:fPr>
                        <m:ctrlPr>
                          <a:rPr lang="en-US" sz="2400" b="1" i="1">
                            <a:solidFill>
                              <a:srgbClr val="6F2927"/>
                            </a:solidFill>
                            <a:latin typeface="Cambria Math" panose="02040503050406030204" pitchFamily="18" charset="0"/>
                            <a:cs typeface="Arial" panose="020B0604020202020204" pitchFamily="34" charset="0"/>
                          </a:rPr>
                        </m:ctrlPr>
                      </m:fPr>
                      <m:num>
                        <m:r>
                          <a:rPr lang="en-US" sz="2400" b="1" i="1">
                            <a:solidFill>
                              <a:srgbClr val="6F2927"/>
                            </a:solidFill>
                            <a:latin typeface="Cambria Math" panose="02040503050406030204" pitchFamily="18" charset="0"/>
                            <a:cs typeface="Arial" panose="020B0604020202020204" pitchFamily="34" charset="0"/>
                          </a:rPr>
                          <m:t>𝟑</m:t>
                        </m:r>
                      </m:num>
                      <m:den>
                        <m:r>
                          <a:rPr lang="en-US" sz="2400" b="1" i="1" smtClean="0">
                            <a:solidFill>
                              <a:srgbClr val="6F2927"/>
                            </a:solidFill>
                            <a:latin typeface="Cambria Math" panose="02040503050406030204" pitchFamily="18" charset="0"/>
                            <a:cs typeface="Arial" panose="020B0604020202020204" pitchFamily="34" charset="0"/>
                          </a:rPr>
                          <m:t>𝟓</m:t>
                        </m:r>
                      </m:den>
                    </m:f>
                  </m:oMath>
                </a14:m>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6</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2</m:t>
                        </m:r>
                      </m:den>
                    </m:f>
                  </m:oMath>
                </a14:m>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12"/>
                  <a:tabLst>
                    <a:tab pos="2114550" algn="l"/>
                    <a:tab pos="2457450" algn="l"/>
                    <a:tab pos="3657600" algn="l"/>
                    <a:tab pos="3771900" algn="l"/>
                    <a:tab pos="3943350" algn="l"/>
                  </a:tabLst>
                </a:pPr>
                <a:r>
                  <a:rPr lang="en-US" sz="2400" b="1" dirty="0" smtClean="0">
                    <a:solidFill>
                      <a:srgbClr val="FF0000"/>
                    </a:solidFill>
                  </a:rPr>
                  <a:t>P</a:t>
                </a:r>
                <a:r>
                  <a:rPr lang="en-US" sz="2400" dirty="0" smtClean="0"/>
                  <a:t> </a:t>
                </a:r>
                <a:r>
                  <a:rPr lang="en-US" sz="2400" dirty="0"/>
                  <a:t>In this diagram, the number in each box is the sum of the two numbers below </a:t>
                </a:r>
                <a:r>
                  <a:rPr lang="en-US" sz="2400" dirty="0" smtClean="0"/>
                  <a:t>it.</a:t>
                </a:r>
                <a:br>
                  <a:rPr lang="en-US" sz="2400" dirty="0" smtClean="0"/>
                </a:br>
                <a:r>
                  <a:rPr lang="en-US" sz="2400" dirty="0" smtClean="0"/>
                  <a:t>Find </a:t>
                </a:r>
                <a:r>
                  <a:rPr lang="en-US" sz="2400" dirty="0"/>
                  <a:t>the missing numbers.</a:t>
                </a:r>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3195747"/>
              </a:xfrm>
              <a:prstGeom prst="rect">
                <a:avLst/>
              </a:prstGeom>
              <a:blipFill rotWithShape="0">
                <a:blip r:embed="rId4"/>
                <a:stretch>
                  <a:fillRect l="-1506" t="-1333" b="-3429"/>
                </a:stretch>
              </a:blipFill>
            </p:spPr>
            <p:txBody>
              <a:bodyPr/>
              <a:lstStyle/>
              <a:p>
                <a:r>
                  <a:rPr lang="en-US">
                    <a:noFill/>
                  </a:rPr>
                  <a:t> </a:t>
                </a:r>
              </a:p>
            </p:txBody>
          </p:sp>
        </mc:Fallback>
      </mc:AlternateContent>
      <p:sp>
        <p:nvSpPr>
          <p:cNvPr id="2" name="Rectangle 1"/>
          <p:cNvSpPr/>
          <p:nvPr/>
        </p:nvSpPr>
        <p:spPr>
          <a:xfrm>
            <a:off x="2195736" y="4509120"/>
            <a:ext cx="122413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47664" y="5176092"/>
            <a:ext cx="122413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71800" y="5176092"/>
            <a:ext cx="122413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95736" y="5824164"/>
            <a:ext cx="122413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1600" y="5824164"/>
            <a:ext cx="122413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19872" y="5824164"/>
            <a:ext cx="122413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1867733" y="5207164"/>
                <a:ext cx="458780" cy="570413"/>
              </a:xfrm>
              <a:prstGeom prst="rect">
                <a:avLst/>
              </a:prstGeom>
            </p:spPr>
            <p:txBody>
              <a:bodyPr wrap="none">
                <a:spAutoFit/>
              </a:bodyPr>
              <a:lstStyle/>
              <a:p>
                <a:r>
                  <a:rPr lang="en-US" sz="2200" dirty="0" smtClean="0">
                    <a:latin typeface="Cambria Math" panose="02040503050406030204" pitchFamily="18" charset="0"/>
                    <a:cs typeface="Arial" panose="020B0604020202020204" pitchFamily="34" charset="0"/>
                  </a:rPr>
                  <a:t>2</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4</m:t>
                        </m:r>
                      </m:den>
                    </m:f>
                  </m:oMath>
                </a14:m>
                <a:endParaRPr lang="en-US" sz="2200" dirty="0"/>
              </a:p>
            </p:txBody>
          </p:sp>
        </mc:Choice>
        <mc:Fallback xmlns="">
          <p:sp>
            <p:nvSpPr>
              <p:cNvPr id="3" name="Rectangle 2"/>
              <p:cNvSpPr>
                <a:spLocks noRot="1" noChangeAspect="1" noMove="1" noResize="1" noEditPoints="1" noAdjustHandles="1" noChangeArrowheads="1" noChangeShapeType="1" noTextEdit="1"/>
              </p:cNvSpPr>
              <p:nvPr/>
            </p:nvSpPr>
            <p:spPr>
              <a:xfrm>
                <a:off x="1867733" y="5207164"/>
                <a:ext cx="458780" cy="570413"/>
              </a:xfrm>
              <a:prstGeom prst="rect">
                <a:avLst/>
              </a:prstGeom>
              <a:blipFill rotWithShape="0">
                <a:blip r:embed="rId5"/>
                <a:stretch>
                  <a:fillRect l="-17105" b="-74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623494" y="5896172"/>
                <a:ext cx="458780" cy="570413"/>
              </a:xfrm>
              <a:prstGeom prst="rect">
                <a:avLst/>
              </a:prstGeom>
            </p:spPr>
            <p:txBody>
              <a:bodyPr wrap="none">
                <a:spAutoFit/>
              </a:bodyPr>
              <a:lstStyle/>
              <a:p>
                <a:r>
                  <a:rPr lang="en-US" sz="2200" dirty="0" smtClean="0">
                    <a:latin typeface="Cambria Math" panose="02040503050406030204" pitchFamily="18" charset="0"/>
                    <a:cs typeface="Arial" panose="020B0604020202020204" pitchFamily="34" charset="0"/>
                  </a:rPr>
                  <a:t>1</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2</m:t>
                        </m:r>
                      </m:den>
                    </m:f>
                  </m:oMath>
                </a14:m>
                <a:endParaRPr lang="en-US" sz="2200" dirty="0"/>
              </a:p>
            </p:txBody>
          </p:sp>
        </mc:Choice>
        <mc:Fallback xmlns="">
          <p:sp>
            <p:nvSpPr>
              <p:cNvPr id="14" name="Rectangle 13"/>
              <p:cNvSpPr>
                <a:spLocks noRot="1" noChangeAspect="1" noMove="1" noResize="1" noEditPoints="1" noAdjustHandles="1" noChangeArrowheads="1" noChangeShapeType="1" noTextEdit="1"/>
              </p:cNvSpPr>
              <p:nvPr/>
            </p:nvSpPr>
            <p:spPr>
              <a:xfrm>
                <a:off x="2623494" y="5896172"/>
                <a:ext cx="458780" cy="570413"/>
              </a:xfrm>
              <a:prstGeom prst="rect">
                <a:avLst/>
              </a:prstGeom>
              <a:blipFill rotWithShape="0">
                <a:blip r:embed="rId6"/>
                <a:stretch>
                  <a:fillRect l="-17105" b="-74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775622" y="5873289"/>
                <a:ext cx="458780" cy="570413"/>
              </a:xfrm>
              <a:prstGeom prst="rect">
                <a:avLst/>
              </a:prstGeom>
            </p:spPr>
            <p:txBody>
              <a:bodyPr wrap="none">
                <a:spAutoFit/>
              </a:bodyPr>
              <a:lstStyle/>
              <a:p>
                <a:r>
                  <a:rPr lang="en-US" sz="2200" dirty="0" smtClean="0">
                    <a:latin typeface="Cambria Math" panose="02040503050406030204" pitchFamily="18" charset="0"/>
                    <a:cs typeface="Arial" panose="020B0604020202020204" pitchFamily="34" charset="0"/>
                  </a:rPr>
                  <a:t>1</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4</m:t>
                        </m:r>
                      </m:den>
                    </m:f>
                  </m:oMath>
                </a14:m>
                <a:endParaRPr lang="en-US" sz="2200" dirty="0"/>
              </a:p>
            </p:txBody>
          </p:sp>
        </mc:Choice>
        <mc:Fallback xmlns="">
          <p:sp>
            <p:nvSpPr>
              <p:cNvPr id="15" name="Rectangle 14"/>
              <p:cNvSpPr>
                <a:spLocks noRot="1" noChangeAspect="1" noMove="1" noResize="1" noEditPoints="1" noAdjustHandles="1" noChangeArrowheads="1" noChangeShapeType="1" noTextEdit="1"/>
              </p:cNvSpPr>
              <p:nvPr/>
            </p:nvSpPr>
            <p:spPr>
              <a:xfrm>
                <a:off x="3775622" y="5873289"/>
                <a:ext cx="458780" cy="570413"/>
              </a:xfrm>
              <a:prstGeom prst="rect">
                <a:avLst/>
              </a:prstGeom>
              <a:blipFill rotWithShape="0">
                <a:blip r:embed="rId7"/>
                <a:stretch>
                  <a:fillRect l="-17105" b="-7447"/>
                </a:stretch>
              </a:blipFill>
            </p:spPr>
            <p:txBody>
              <a:bodyPr/>
              <a:lstStyle/>
              <a:p>
                <a:r>
                  <a:rPr lang="en-US">
                    <a:noFill/>
                  </a:rPr>
                  <a:t> </a:t>
                </a:r>
              </a:p>
            </p:txBody>
          </p:sp>
        </mc:Fallback>
      </mc:AlternateContent>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3562803142"/>
      </p:ext>
    </p:extLst>
  </p:cSld>
  <p:clrMapOvr>
    <a:masterClrMapping/>
  </p:clrMapOvr>
  <p:transition advClick="0"/>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3958" y="-19358"/>
            <a:ext cx="7560840" cy="648072"/>
          </a:xfrm>
        </p:spPr>
        <p:txBody>
          <a:bodyPr>
            <a:noAutofit/>
          </a:bodyPr>
          <a:lstStyle/>
          <a:p>
            <a:r>
              <a:rPr lang="en-GB" sz="2600" dirty="0" smtClean="0"/>
              <a:t>4.3 </a:t>
            </a:r>
            <a:r>
              <a:rPr lang="en-GB" sz="2600" dirty="0"/>
              <a:t>– Fractions &amp; Percentages – </a:t>
            </a:r>
            <a:r>
              <a:rPr lang="en-GB" sz="2600" dirty="0" smtClean="0"/>
              <a:t>Multiplying </a:t>
            </a:r>
            <a:r>
              <a:rPr lang="en-GB" sz="2600" dirty="0"/>
              <a:t>Fractions</a:t>
            </a:r>
            <a:endParaRPr lang="en-GB" sz="2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396285"/>
              </a:xfrm>
              <a:prstGeom prst="rect">
                <a:avLst/>
              </a:prstGeom>
            </p:spPr>
            <p:txBody>
              <a:bodyPr wrap="square">
                <a:spAutoFit/>
              </a:bodyPr>
              <a:lstStyle/>
              <a:p>
                <a:pPr marL="457200" indent="-457200">
                  <a:buClr>
                    <a:srgbClr val="C00000"/>
                  </a:buClr>
                  <a:buFont typeface="+mj-lt"/>
                  <a:buAutoNum type="arabicPeriod"/>
                </a:pPr>
                <a:r>
                  <a:rPr lang="en-US" sz="2800" dirty="0" smtClean="0"/>
                  <a:t>Copy </a:t>
                </a:r>
                <a:r>
                  <a:rPr lang="en-US" sz="2800" dirty="0"/>
                  <a:t>and complete</a:t>
                </a:r>
                <a:r>
                  <a:rPr lang="en-US" sz="2800" dirty="0" smtClean="0"/>
                  <a:t>.</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4000" dirty="0" smtClean="0"/>
              </a:p>
              <a:p>
                <a:pPr marL="457200" indent="-457200">
                  <a:buClr>
                    <a:srgbClr val="C00000"/>
                  </a:buClr>
                  <a:buFont typeface="+mj-lt"/>
                  <a:buAutoNum type="arabicPeriod"/>
                </a:pPr>
                <a:r>
                  <a:rPr lang="en-US" sz="2800" dirty="0" smtClean="0"/>
                  <a:t>Work </a:t>
                </a:r>
                <a:r>
                  <a:rPr lang="en-US" sz="2800" dirty="0"/>
                  <a:t>these out. Write your answers as mixed numbers if necessary</a:t>
                </a:r>
                <a:r>
                  <a:rPr lang="en-US" sz="2800" dirty="0" smtClean="0"/>
                  <a:t>.</a:t>
                </a:r>
              </a:p>
              <a:p>
                <a:pPr marL="457200">
                  <a:buClr>
                    <a:srgbClr val="C00000"/>
                  </a:buClr>
                  <a:tabLst>
                    <a:tab pos="2000250" algn="l"/>
                    <a:tab pos="2457450" algn="l"/>
                    <a:tab pos="3086100" algn="l"/>
                  </a:tabLst>
                </a:pPr>
                <a:r>
                  <a:rPr lang="en-US" sz="2800" b="1" dirty="0">
                    <a:solidFill>
                      <a:srgbClr val="C00000"/>
                    </a:solidFill>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3 x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7</m:t>
                        </m:r>
                      </m:num>
                      <m:den>
                        <m:r>
                          <a:rPr lang="en-US" sz="2800">
                            <a:latin typeface="Cambria Math" panose="02040503050406030204" pitchFamily="18" charset="0"/>
                            <a:cs typeface="Arial" panose="020B0604020202020204" pitchFamily="34" charset="0"/>
                          </a:rPr>
                          <m:t>3</m:t>
                        </m:r>
                      </m:den>
                    </m:f>
                  </m:oMath>
                </a14:m>
                <a:r>
                  <a:rPr lang="en-US" sz="2800"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4 x </a:t>
                </a:r>
                <a14:m>
                  <m:oMath xmlns:m="http://schemas.openxmlformats.org/officeDocument/2006/math">
                    <m:f>
                      <m:fPr>
                        <m:ctrlPr>
                          <a:rPr lang="en-US" sz="2800" b="1" i="1">
                            <a:latin typeface="Cambria Math" panose="02040503050406030204" pitchFamily="18" charset="0"/>
                            <a:cs typeface="Arial" panose="020B0604020202020204" pitchFamily="34" charset="0"/>
                          </a:rPr>
                        </m:ctrlPr>
                      </m:fPr>
                      <m:num>
                        <m:r>
                          <a:rPr lang="en-US" sz="2800" b="1" i="1" smtClean="0">
                            <a:latin typeface="Cambria Math" panose="02040503050406030204" pitchFamily="18" charset="0"/>
                            <a:cs typeface="Arial" panose="020B0604020202020204" pitchFamily="34" charset="0"/>
                          </a:rPr>
                          <m:t>𝟓</m:t>
                        </m:r>
                      </m:num>
                      <m:den>
                        <m:r>
                          <a:rPr lang="en-US" sz="2800" b="1" i="1" smtClean="0">
                            <a:latin typeface="Cambria Math" panose="02040503050406030204" pitchFamily="18" charset="0"/>
                            <a:cs typeface="Arial" panose="020B0604020202020204" pitchFamily="34" charset="0"/>
                          </a:rPr>
                          <m:t>𝟐</m:t>
                        </m:r>
                      </m:den>
                    </m:f>
                    <m:r>
                      <a:rPr lang="en-US" sz="2800" b="1" i="1" smtClean="0">
                        <a:solidFill>
                          <a:srgbClr val="C00000"/>
                        </a:solidFill>
                        <a:latin typeface="Cambria Math" panose="02040503050406030204" pitchFamily="18" charset="0"/>
                        <a:cs typeface="Arial" panose="020B0604020202020204" pitchFamily="34" charset="0"/>
                      </a:rPr>
                      <m:t>      </m:t>
                    </m:r>
                    <m:r>
                      <a:rPr lang="en-US" sz="2800" b="1">
                        <a:solidFill>
                          <a:srgbClr val="C00000"/>
                        </a:solidFill>
                        <a:latin typeface="Cambria Math" panose="02040503050406030204" pitchFamily="18" charset="0"/>
                        <a:cs typeface="Arial" panose="020B0604020202020204" pitchFamily="34" charset="0"/>
                      </a:rPr>
                      <m:t>𝐜</m:t>
                    </m:r>
                    <m:r>
                      <a:rPr lang="en-US" sz="2800" b="1" i="1">
                        <a:solidFill>
                          <a:srgbClr val="6F2927"/>
                        </a:solidFill>
                        <a:latin typeface="Cambria Math" panose="02040503050406030204" pitchFamily="18" charset="0"/>
                        <a:cs typeface="Arial" panose="020B0604020202020204" pitchFamily="34" charset="0"/>
                      </a:rPr>
                      <m:t> </m:t>
                    </m:r>
                    <m:r>
                      <a:rPr lang="en-US" sz="2800" b="1" i="1">
                        <a:solidFill>
                          <a:srgbClr val="C00000"/>
                        </a:solidFill>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6</m:t>
                    </m:r>
                    <m:r>
                      <m:rPr>
                        <m:nor/>
                      </m:rPr>
                      <a:rPr lang="en-US" sz="2800" b="0" i="0" smtClean="0">
                        <a:latin typeface="Cambria Math" panose="02040503050406030204" pitchFamily="18" charset="0"/>
                        <a:cs typeface="Arial" panose="020B0604020202020204" pitchFamily="34" charset="0"/>
                      </a:rPr>
                      <m:t> </m:t>
                    </m:r>
                    <m:r>
                      <m:rPr>
                        <m:nor/>
                      </m:rPr>
                      <a:rPr lang="en-US" sz="2800" dirty="0">
                        <a:latin typeface="Arial" panose="020B0604020202020204" pitchFamily="34" charset="0"/>
                        <a:cs typeface="Arial" panose="020B0604020202020204" pitchFamily="34" charset="0"/>
                      </a:rPr>
                      <m:t>x</m:t>
                    </m:r>
                    <m:r>
                      <a:rPr lang="en-US" sz="2800" b="0" i="1" dirty="0" smtClean="0">
                        <a:latin typeface="Cambria Math" panose="02040503050406030204" pitchFamily="18" charset="0"/>
                        <a:cs typeface="Arial" panose="020B0604020202020204" pitchFamily="34" charset="0"/>
                      </a:rPr>
                      <m:t> </m:t>
                    </m:r>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7</m:t>
                        </m:r>
                      </m:num>
                      <m:den>
                        <m:r>
                          <a:rPr lang="en-US" sz="2800" b="0" i="0" smtClean="0">
                            <a:latin typeface="Cambria Math" panose="02040503050406030204" pitchFamily="18" charset="0"/>
                            <a:cs typeface="Arial" panose="020B0604020202020204" pitchFamily="34" charset="0"/>
                          </a:rPr>
                          <m:t>5</m:t>
                        </m:r>
                      </m:den>
                    </m:f>
                  </m:oMath>
                </a14:m>
                <a:r>
                  <a:rPr lang="en-US" sz="2800" i="1" dirty="0">
                    <a:latin typeface="Cambria Math" panose="02040503050406030204" pitchFamily="18" charset="0"/>
                    <a:cs typeface="Arial" panose="020B0604020202020204" pitchFamily="34" charset="0"/>
                  </a:rPr>
                  <a:t/>
                </a:r>
                <a:br>
                  <a:rPr lang="en-US" sz="2800" i="1" dirty="0">
                    <a:latin typeface="Cambria Math" panose="02040503050406030204" pitchFamily="18" charset="0"/>
                    <a:cs typeface="Arial" panose="020B0604020202020204" pitchFamily="34" charset="0"/>
                  </a:rPr>
                </a:br>
                <a:r>
                  <a:rPr lang="en-US" sz="2800" b="1" dirty="0">
                    <a:solidFill>
                      <a:srgbClr val="C00000"/>
                    </a:solidFill>
                    <a:latin typeface="Cambria Math" panose="02040503050406030204" pitchFamily="18" charset="0"/>
                    <a:cs typeface="Arial" panose="020B0604020202020204" pitchFamily="34" charset="0"/>
                  </a:rPr>
                  <a:t>d </a:t>
                </a:r>
                <a:r>
                  <a:rPr lang="en-US" sz="2800" i="1" dirty="0">
                    <a:latin typeface="Cambria Math" panose="02040503050406030204" pitchFamily="18"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7</m:t>
                        </m:r>
                      </m:num>
                      <m:den>
                        <m:r>
                          <a:rPr lang="en-US" sz="2800" b="0" i="0" smtClean="0">
                            <a:latin typeface="Cambria Math" panose="02040503050406030204" pitchFamily="18" charset="0"/>
                            <a:cs typeface="Arial" panose="020B0604020202020204" pitchFamily="34" charset="0"/>
                          </a:rPr>
                          <m:t>4</m:t>
                        </m:r>
                      </m:den>
                    </m:f>
                  </m:oMath>
                </a14:m>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x 7</a:t>
                </a:r>
                <a:r>
                  <a:rPr lang="en-US" sz="2800"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e</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a:latin typeface="Cambria Math" panose="02040503050406030204" pitchFamily="18" charset="0"/>
                            <a:cs typeface="Arial" panose="020B0604020202020204" pitchFamily="34" charset="0"/>
                          </a:rPr>
                          <m:t>1</m:t>
                        </m:r>
                        <m:r>
                          <a:rPr lang="en-US" sz="2800" b="0" i="0" smtClean="0">
                            <a:latin typeface="Cambria Math" panose="02040503050406030204" pitchFamily="18" charset="0"/>
                            <a:cs typeface="Arial" panose="020B0604020202020204" pitchFamily="34" charset="0"/>
                          </a:rPr>
                          <m:t>2</m:t>
                        </m:r>
                      </m:num>
                      <m:den>
                        <m:r>
                          <a:rPr lang="en-US" sz="2800" b="0" i="0" smtClean="0">
                            <a:latin typeface="Cambria Math" panose="02040503050406030204" pitchFamily="18" charset="0"/>
                            <a:cs typeface="Arial" panose="020B0604020202020204" pitchFamily="34" charset="0"/>
                          </a:rPr>
                          <m:t>5</m:t>
                        </m:r>
                      </m:den>
                    </m:f>
                  </m:oMath>
                </a14:m>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x 3</a:t>
                </a:r>
                <a:endParaRPr lang="en-US" sz="280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396285"/>
              </a:xfrm>
              <a:prstGeom prst="rect">
                <a:avLst/>
              </a:prstGeom>
              <a:blipFill rotWithShape="0">
                <a:blip r:embed="rId4"/>
                <a:stretch>
                  <a:fillRect l="-2086" t="-1129" r="-4171" b="-226"/>
                </a:stretch>
              </a:blipFill>
            </p:spPr>
            <p:txBody>
              <a:bodyPr/>
              <a:lstStyle/>
              <a:p>
                <a:r>
                  <a:rPr lang="en-US">
                    <a:noFill/>
                  </a:rPr>
                  <a:t> </a:t>
                </a:r>
              </a:p>
            </p:txBody>
          </p:sp>
        </mc:Fallback>
      </mc:AlternateContent>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827584" y="1772816"/>
            <a:ext cx="4544976" cy="208823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84905" y="4184347"/>
            <a:ext cx="551298" cy="540797"/>
          </a:xfrm>
          <a:prstGeom prst="rect">
            <a:avLst/>
          </a:prstGeom>
        </p:spPr>
      </p:pic>
    </p:spTree>
    <p:extLst>
      <p:ext uri="{BB962C8B-B14F-4D97-AF65-F5344CB8AC3E}">
        <p14:creationId xmlns:p14="http://schemas.microsoft.com/office/powerpoint/2010/main" val="874802473"/>
      </p:ext>
    </p:extLst>
  </p:cSld>
  <p:clrMapOvr>
    <a:masterClrMapping/>
  </p:clrMapOvr>
  <p:transition advClick="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248809"/>
              </a:xfrm>
              <a:prstGeom prst="rect">
                <a:avLst/>
              </a:prstGeom>
            </p:spPr>
            <p:txBody>
              <a:bodyPr wrap="square">
                <a:spAutoFit/>
              </a:bodyPr>
              <a:lstStyle/>
              <a:p>
                <a:pPr marL="457200" indent="-457200">
                  <a:buClr>
                    <a:srgbClr val="C00000"/>
                  </a:buClr>
                  <a:buFont typeface="+mj-lt"/>
                  <a:buAutoNum type="arabicPeriod" startAt="3"/>
                </a:pPr>
                <a:r>
                  <a:rPr lang="en-US" sz="2520" dirty="0" smtClean="0"/>
                  <a:t>Sally </a:t>
                </a:r>
                <a:r>
                  <a:rPr lang="en-US" sz="2520" dirty="0"/>
                  <a:t>has got 5 trifles to make. Each trifle will use </a:t>
                </a: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b="0" i="0" smtClean="0">
                            <a:latin typeface="Cambria Math" panose="02040503050406030204" pitchFamily="18" charset="0"/>
                            <a:cs typeface="Arial" panose="020B0604020202020204" pitchFamily="34" charset="0"/>
                          </a:rPr>
                          <m:t>2</m:t>
                        </m:r>
                      </m:num>
                      <m:den>
                        <m:r>
                          <a:rPr lang="en-US" sz="2520">
                            <a:latin typeface="Cambria Math" panose="02040503050406030204" pitchFamily="18" charset="0"/>
                            <a:cs typeface="Arial" panose="020B0604020202020204" pitchFamily="34" charset="0"/>
                          </a:rPr>
                          <m:t>3</m:t>
                        </m:r>
                      </m:den>
                    </m:f>
                  </m:oMath>
                </a14:m>
                <a:r>
                  <a:rPr lang="en-US" sz="2520" dirty="0"/>
                  <a:t> pint of </a:t>
                </a:r>
                <a:r>
                  <a:rPr lang="en-US" sz="2520" dirty="0" smtClean="0"/>
                  <a:t>cream. Show </a:t>
                </a:r>
                <a:r>
                  <a:rPr lang="en-US" sz="2520" dirty="0"/>
                  <a:t>that Sally will need 3</a:t>
                </a: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a:latin typeface="Cambria Math" panose="02040503050406030204" pitchFamily="18" charset="0"/>
                            <a:cs typeface="Arial" panose="020B0604020202020204" pitchFamily="34" charset="0"/>
                          </a:rPr>
                          <m:t>1</m:t>
                        </m:r>
                      </m:num>
                      <m:den>
                        <m:r>
                          <a:rPr lang="en-US" sz="2520">
                            <a:latin typeface="Cambria Math" panose="02040503050406030204" pitchFamily="18" charset="0"/>
                            <a:cs typeface="Arial" panose="020B0604020202020204" pitchFamily="34" charset="0"/>
                          </a:rPr>
                          <m:t>3</m:t>
                        </m:r>
                      </m:den>
                    </m:f>
                  </m:oMath>
                </a14:m>
                <a:r>
                  <a:rPr lang="en-US" sz="2520" dirty="0"/>
                  <a:t> pints of cream altogether</a:t>
                </a:r>
                <a:r>
                  <a:rPr lang="en-US" sz="2520" dirty="0" smtClean="0"/>
                  <a:t>.</a:t>
                </a:r>
              </a:p>
              <a:p>
                <a:pPr marL="457200" indent="-457200">
                  <a:buClr>
                    <a:srgbClr val="C00000"/>
                  </a:buClr>
                  <a:buFont typeface="+mj-lt"/>
                  <a:buAutoNum type="arabicPeriod" startAt="3"/>
                </a:pPr>
                <a:r>
                  <a:rPr lang="en-US" sz="2520" b="1" dirty="0" smtClean="0">
                    <a:solidFill>
                      <a:srgbClr val="FF0000"/>
                    </a:solidFill>
                  </a:rPr>
                  <a:t>R</a:t>
                </a:r>
                <a:r>
                  <a:rPr lang="en-US" sz="2520" dirty="0" smtClean="0"/>
                  <a:t> </a:t>
                </a:r>
                <a:r>
                  <a:rPr lang="en-US" sz="2520" dirty="0" err="1" smtClean="0"/>
                  <a:t>Yessim</a:t>
                </a:r>
                <a:r>
                  <a:rPr lang="en-US" sz="2520" dirty="0" smtClean="0"/>
                  <a:t> </a:t>
                </a:r>
                <a:r>
                  <a:rPr lang="en-US" sz="2520" dirty="0"/>
                  <a:t>is selling his old laptop for £</a:t>
                </a:r>
                <a:r>
                  <a:rPr lang="en-US" sz="2520" dirty="0" smtClean="0"/>
                  <a:t>240.</a:t>
                </a:r>
                <a:br>
                  <a:rPr lang="en-US" sz="2520" dirty="0" smtClean="0"/>
                </a:br>
                <a:r>
                  <a:rPr lang="en-US" sz="2520" dirty="0" smtClean="0"/>
                  <a:t>He </a:t>
                </a:r>
                <a:r>
                  <a:rPr lang="en-US" sz="2520" dirty="0"/>
                  <a:t>reduces the price by </a:t>
                </a: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b="0" i="0" smtClean="0">
                            <a:latin typeface="Cambria Math" panose="02040503050406030204" pitchFamily="18" charset="0"/>
                            <a:cs typeface="Arial" panose="020B0604020202020204" pitchFamily="34" charset="0"/>
                          </a:rPr>
                          <m:t>1</m:t>
                        </m:r>
                      </m:num>
                      <m:den>
                        <m:r>
                          <a:rPr lang="en-US" sz="2520" b="0" i="0" smtClean="0">
                            <a:latin typeface="Cambria Math" panose="02040503050406030204" pitchFamily="18" charset="0"/>
                            <a:cs typeface="Arial" panose="020B0604020202020204" pitchFamily="34" charset="0"/>
                          </a:rPr>
                          <m:t>5</m:t>
                        </m:r>
                      </m:den>
                    </m:f>
                  </m:oMath>
                </a14:m>
                <a:r>
                  <a:rPr lang="en-US" sz="2520" dirty="0" smtClean="0"/>
                  <a:t/>
                </a:r>
                <a:br>
                  <a:rPr lang="en-US" sz="2520" dirty="0" smtClean="0"/>
                </a:br>
                <a:r>
                  <a:rPr lang="en-US" sz="2520" dirty="0" smtClean="0"/>
                  <a:t>What </a:t>
                </a:r>
                <a:r>
                  <a:rPr lang="en-US" sz="2520" dirty="0"/>
                  <a:t>is the new price?</a:t>
                </a:r>
              </a:p>
              <a:p>
                <a:pPr marL="457200" indent="-457200">
                  <a:buClr>
                    <a:srgbClr val="C00000"/>
                  </a:buClr>
                  <a:buFont typeface="+mj-lt"/>
                  <a:buAutoNum type="arabicPeriod" startAt="3"/>
                </a:pPr>
                <a:r>
                  <a:rPr lang="en-US" sz="2520" dirty="0" smtClean="0"/>
                  <a:t>Substitute </a:t>
                </a:r>
                <a:r>
                  <a:rPr lang="en-US" sz="2520" b="1" i="1" dirty="0" smtClean="0"/>
                  <a:t>x</a:t>
                </a:r>
                <a:r>
                  <a:rPr lang="en-US" sz="2520" dirty="0" smtClean="0"/>
                  <a:t> </a:t>
                </a:r>
                <a:r>
                  <a:rPr lang="en-US" sz="2520" dirty="0"/>
                  <a:t>= 5 and </a:t>
                </a:r>
                <a:r>
                  <a:rPr lang="en-US" sz="2520" b="1" i="1" dirty="0"/>
                  <a:t>y</a:t>
                </a:r>
                <a:r>
                  <a:rPr lang="en-US" sz="2520" dirty="0"/>
                  <a:t> = 3 </a:t>
                </a:r>
                <a:r>
                  <a:rPr lang="en-US" sz="2520" dirty="0" smtClean="0"/>
                  <a:t>into:</a:t>
                </a:r>
              </a:p>
              <a:p>
                <a:pPr marL="914400" indent="-457200">
                  <a:lnSpc>
                    <a:spcPts val="4600"/>
                  </a:lnSpc>
                  <a:buClr>
                    <a:srgbClr val="C00000"/>
                  </a:buClr>
                  <a:buFont typeface="+mj-lt"/>
                  <a:buAutoNum type="alphaLcPeriod"/>
                  <a:tabLst>
                    <a:tab pos="3028950" algn="l"/>
                    <a:tab pos="3486150" algn="l"/>
                  </a:tabLst>
                </a:pP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a:latin typeface="Cambria Math" panose="02040503050406030204" pitchFamily="18" charset="0"/>
                            <a:cs typeface="Arial" panose="020B0604020202020204" pitchFamily="34" charset="0"/>
                          </a:rPr>
                          <m:t>1</m:t>
                        </m:r>
                      </m:num>
                      <m:den>
                        <m:r>
                          <a:rPr lang="en-US" sz="2520" b="0" i="0" smtClean="0">
                            <a:latin typeface="Cambria Math" panose="02040503050406030204" pitchFamily="18" charset="0"/>
                            <a:cs typeface="Arial" panose="020B0604020202020204" pitchFamily="34" charset="0"/>
                          </a:rPr>
                          <m:t>2</m:t>
                        </m:r>
                      </m:den>
                    </m:f>
                  </m:oMath>
                </a14:m>
                <a:r>
                  <a:rPr lang="en-US" sz="2520" dirty="0" smtClean="0">
                    <a:latin typeface="Arial" panose="020B0604020202020204" pitchFamily="34" charset="0"/>
                    <a:cs typeface="Arial" panose="020B0604020202020204" pitchFamily="34" charset="0"/>
                  </a:rPr>
                  <a:t>(</a:t>
                </a:r>
                <a:r>
                  <a:rPr lang="en-US" sz="2520" b="1" i="1" dirty="0" smtClean="0">
                    <a:latin typeface="Arial" panose="020B0604020202020204" pitchFamily="34" charset="0"/>
                    <a:cs typeface="Arial" panose="020B0604020202020204" pitchFamily="34" charset="0"/>
                  </a:rPr>
                  <a:t>x</a:t>
                </a:r>
                <a:r>
                  <a:rPr lang="en-US" sz="2520" i="1" dirty="0" smtClean="0">
                    <a:latin typeface="Arial" panose="020B0604020202020204" pitchFamily="34" charset="0"/>
                    <a:cs typeface="Arial" panose="020B0604020202020204" pitchFamily="34" charset="0"/>
                  </a:rPr>
                  <a:t> + </a:t>
                </a:r>
                <a:r>
                  <a:rPr lang="en-US" sz="2520" dirty="0" smtClean="0">
                    <a:latin typeface="Arial" panose="020B0604020202020204" pitchFamily="34" charset="0"/>
                    <a:cs typeface="Arial" panose="020B0604020202020204" pitchFamily="34" charset="0"/>
                  </a:rPr>
                  <a:t>5)</a:t>
                </a:r>
                <a:r>
                  <a:rPr lang="en-US" sz="2520" dirty="0">
                    <a:latin typeface="Arial" panose="020B0604020202020204" pitchFamily="34" charset="0"/>
                    <a:cs typeface="Arial" panose="020B0604020202020204" pitchFamily="34" charset="0"/>
                  </a:rPr>
                  <a:t>	</a:t>
                </a:r>
                <a:r>
                  <a:rPr lang="en-US" sz="2520" b="1" i="1" dirty="0">
                    <a:solidFill>
                      <a:srgbClr val="C00000"/>
                    </a:solidFill>
                    <a:latin typeface="Arial" panose="020B0604020202020204" pitchFamily="34" charset="0"/>
                    <a:cs typeface="Arial" panose="020B0604020202020204" pitchFamily="34" charset="0"/>
                  </a:rPr>
                  <a:t>b</a:t>
                </a:r>
                <a:r>
                  <a:rPr lang="en-US" sz="2520" dirty="0">
                    <a:latin typeface="Arial" panose="020B0604020202020204" pitchFamily="34" charset="0"/>
                    <a:cs typeface="Arial" panose="020B0604020202020204" pitchFamily="34" charset="0"/>
                  </a:rPr>
                  <a:t>	</a:t>
                </a: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b="0" i="0" smtClean="0">
                            <a:latin typeface="Cambria Math" panose="02040503050406030204" pitchFamily="18" charset="0"/>
                            <a:cs typeface="Arial" panose="020B0604020202020204" pitchFamily="34" charset="0"/>
                          </a:rPr>
                          <m:t>1</m:t>
                        </m:r>
                      </m:num>
                      <m:den>
                        <m:r>
                          <a:rPr lang="en-US" sz="2520" b="0" i="0" smtClean="0">
                            <a:latin typeface="Cambria Math" panose="02040503050406030204" pitchFamily="18" charset="0"/>
                            <a:cs typeface="Arial" panose="020B0604020202020204" pitchFamily="34" charset="0"/>
                          </a:rPr>
                          <m:t>3</m:t>
                        </m:r>
                      </m:den>
                    </m:f>
                    <m:r>
                      <a:rPr lang="en-US" sz="2520" b="0" i="1" smtClean="0">
                        <a:latin typeface="Cambria Math" panose="02040503050406030204" pitchFamily="18" charset="0"/>
                        <a:cs typeface="Arial" panose="020B0604020202020204" pitchFamily="34" charset="0"/>
                      </a:rPr>
                      <m:t>(</m:t>
                    </m:r>
                    <m:r>
                      <a:rPr lang="en-US" sz="2520" b="1" i="1" smtClean="0">
                        <a:latin typeface="Cambria Math" panose="02040503050406030204" pitchFamily="18" charset="0"/>
                        <a:cs typeface="Arial" panose="020B0604020202020204" pitchFamily="34" charset="0"/>
                      </a:rPr>
                      <m:t>𝒚</m:t>
                    </m:r>
                  </m:oMath>
                </a14:m>
                <a:r>
                  <a:rPr lang="en-US" sz="2520" dirty="0">
                    <a:latin typeface="Arial" panose="020B0604020202020204" pitchFamily="34" charset="0"/>
                    <a:cs typeface="Arial" panose="020B0604020202020204" pitchFamily="34" charset="0"/>
                  </a:rPr>
                  <a:t> + </a:t>
                </a:r>
                <a14:m>
                  <m:oMath xmlns:m="http://schemas.openxmlformats.org/officeDocument/2006/math">
                    <m:r>
                      <a:rPr lang="en-US" sz="2520" b="0" i="0" smtClean="0">
                        <a:latin typeface="Cambria Math" panose="02040503050406030204" pitchFamily="18" charset="0"/>
                        <a:cs typeface="Arial" panose="020B0604020202020204" pitchFamily="34" charset="0"/>
                      </a:rPr>
                      <m:t>6)</m:t>
                    </m:r>
                  </m:oMath>
                </a14:m>
                <a:endParaRPr lang="en-US" sz="2520" dirty="0">
                  <a:latin typeface="Arial" panose="020B0604020202020204" pitchFamily="34" charset="0"/>
                  <a:cs typeface="Arial" panose="020B0604020202020204" pitchFamily="34" charset="0"/>
                </a:endParaRPr>
              </a:p>
              <a:p>
                <a:pPr marL="914400" indent="-457200">
                  <a:lnSpc>
                    <a:spcPts val="4600"/>
                  </a:lnSpc>
                  <a:buClr>
                    <a:srgbClr val="C00000"/>
                  </a:buClr>
                  <a:buFont typeface="+mj-lt"/>
                  <a:buAutoNum type="alphaLcPeriod" startAt="3"/>
                  <a:tabLst>
                    <a:tab pos="3028950" algn="l"/>
                    <a:tab pos="3486150" algn="l"/>
                  </a:tabLst>
                </a:pP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a:latin typeface="Cambria Math" panose="02040503050406030204" pitchFamily="18" charset="0"/>
                            <a:cs typeface="Arial" panose="020B0604020202020204" pitchFamily="34" charset="0"/>
                          </a:rPr>
                          <m:t>1</m:t>
                        </m:r>
                      </m:num>
                      <m:den>
                        <m:r>
                          <a:rPr lang="en-US" sz="2520">
                            <a:latin typeface="Cambria Math" panose="02040503050406030204" pitchFamily="18" charset="0"/>
                            <a:cs typeface="Arial" panose="020B0604020202020204" pitchFamily="34" charset="0"/>
                          </a:rPr>
                          <m:t>4</m:t>
                        </m:r>
                      </m:den>
                    </m:f>
                    <m:r>
                      <m:rPr>
                        <m:nor/>
                      </m:rPr>
                      <a:rPr lang="en-US" sz="2520" dirty="0">
                        <a:latin typeface="Arial" panose="020B0604020202020204" pitchFamily="34" charset="0"/>
                        <a:cs typeface="Arial" panose="020B0604020202020204" pitchFamily="34" charset="0"/>
                      </a:rPr>
                      <m:t>(</m:t>
                    </m:r>
                    <m:r>
                      <m:rPr>
                        <m:nor/>
                      </m:rPr>
                      <a:rPr lang="en-US" sz="2520" b="1" i="1" dirty="0">
                        <a:latin typeface="Arial" panose="020B0604020202020204" pitchFamily="34" charset="0"/>
                        <a:cs typeface="Arial" panose="020B0604020202020204" pitchFamily="34" charset="0"/>
                      </a:rPr>
                      <m:t>x</m:t>
                    </m:r>
                    <m:r>
                      <m:rPr>
                        <m:nor/>
                      </m:rPr>
                      <a:rPr lang="en-US" sz="2520" i="1" dirty="0">
                        <a:latin typeface="Arial" panose="020B0604020202020204" pitchFamily="34" charset="0"/>
                        <a:cs typeface="Arial" panose="020B0604020202020204" pitchFamily="34" charset="0"/>
                      </a:rPr>
                      <m:t> + </m:t>
                    </m:r>
                    <m:r>
                      <m:rPr>
                        <m:nor/>
                      </m:rPr>
                      <a:rPr lang="en-US" sz="2520" b="0" i="0" dirty="0" smtClean="0">
                        <a:latin typeface="Arial" panose="020B0604020202020204" pitchFamily="34" charset="0"/>
                        <a:cs typeface="Arial" panose="020B0604020202020204" pitchFamily="34" charset="0"/>
                      </a:rPr>
                      <m:t>7</m:t>
                    </m:r>
                    <m:r>
                      <m:rPr>
                        <m:nor/>
                      </m:rPr>
                      <a:rPr lang="en-US" sz="2520" dirty="0">
                        <a:latin typeface="Arial" panose="020B0604020202020204" pitchFamily="34" charset="0"/>
                        <a:cs typeface="Arial" panose="020B0604020202020204" pitchFamily="34" charset="0"/>
                      </a:rPr>
                      <m:t>)</m:t>
                    </m:r>
                  </m:oMath>
                </a14:m>
                <a:r>
                  <a:rPr lang="en-US" sz="2520" dirty="0">
                    <a:latin typeface="Arial" panose="020B0604020202020204" pitchFamily="34" charset="0"/>
                    <a:cs typeface="Arial" panose="020B0604020202020204" pitchFamily="34" charset="0"/>
                  </a:rPr>
                  <a:t>	</a:t>
                </a:r>
                <a:r>
                  <a:rPr lang="en-US" sz="2520" b="1" i="1" dirty="0">
                    <a:solidFill>
                      <a:srgbClr val="C00000"/>
                    </a:solidFill>
                    <a:latin typeface="Arial" panose="020B0604020202020204" pitchFamily="34" charset="0"/>
                    <a:cs typeface="Arial" panose="020B0604020202020204" pitchFamily="34" charset="0"/>
                  </a:rPr>
                  <a:t>d</a:t>
                </a:r>
                <a:r>
                  <a:rPr lang="en-US" sz="2520" dirty="0">
                    <a:latin typeface="Arial" panose="020B0604020202020204" pitchFamily="34" charset="0"/>
                    <a:cs typeface="Arial" panose="020B0604020202020204" pitchFamily="34" charset="0"/>
                  </a:rPr>
                  <a:t>	</a:t>
                </a: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a:latin typeface="Cambria Math" panose="02040503050406030204" pitchFamily="18" charset="0"/>
                            <a:cs typeface="Arial" panose="020B0604020202020204" pitchFamily="34" charset="0"/>
                          </a:rPr>
                          <m:t>1</m:t>
                        </m:r>
                      </m:num>
                      <m:den>
                        <m:r>
                          <a:rPr lang="en-US" sz="2520">
                            <a:latin typeface="Cambria Math" panose="02040503050406030204" pitchFamily="18" charset="0"/>
                            <a:cs typeface="Arial" panose="020B0604020202020204" pitchFamily="34" charset="0"/>
                          </a:rPr>
                          <m:t>2</m:t>
                        </m:r>
                      </m:den>
                    </m:f>
                  </m:oMath>
                </a14:m>
                <a:r>
                  <a:rPr lang="en-US" sz="2520" dirty="0">
                    <a:latin typeface="Arial" panose="020B0604020202020204" pitchFamily="34" charset="0"/>
                    <a:cs typeface="Arial" panose="020B0604020202020204" pitchFamily="34" charset="0"/>
                  </a:rPr>
                  <a:t> (</a:t>
                </a:r>
                <a:r>
                  <a:rPr lang="en-US" sz="2520" b="1" i="1" dirty="0">
                    <a:latin typeface="Arial" panose="020B0604020202020204" pitchFamily="34" charset="0"/>
                    <a:cs typeface="Arial" panose="020B0604020202020204" pitchFamily="34" charset="0"/>
                  </a:rPr>
                  <a:t>x</a:t>
                </a:r>
                <a:r>
                  <a:rPr lang="en-US" sz="2520" i="1" dirty="0">
                    <a:latin typeface="Arial" panose="020B0604020202020204" pitchFamily="34" charset="0"/>
                    <a:cs typeface="Arial" panose="020B0604020202020204" pitchFamily="34" charset="0"/>
                  </a:rPr>
                  <a:t> </a:t>
                </a:r>
                <a:r>
                  <a:rPr lang="en-US" sz="2520" i="1" dirty="0" smtClean="0">
                    <a:latin typeface="Arial" panose="020B0604020202020204" pitchFamily="34" charset="0"/>
                    <a:cs typeface="Arial" panose="020B0604020202020204" pitchFamily="34" charset="0"/>
                  </a:rPr>
                  <a:t>- </a:t>
                </a:r>
                <a:r>
                  <a:rPr lang="en-US" sz="2520" b="1" i="1" dirty="0" smtClean="0">
                    <a:latin typeface="Arial" panose="020B0604020202020204" pitchFamily="34" charset="0"/>
                    <a:cs typeface="Arial" panose="020B0604020202020204" pitchFamily="34" charset="0"/>
                  </a:rPr>
                  <a:t>y</a:t>
                </a:r>
                <a:r>
                  <a:rPr lang="en-US" sz="2520" dirty="0" smtClean="0">
                    <a:latin typeface="Arial" panose="020B0604020202020204" pitchFamily="34" charset="0"/>
                    <a:cs typeface="Arial" panose="020B0604020202020204" pitchFamily="34" charset="0"/>
                  </a:rPr>
                  <a:t>)</a:t>
                </a:r>
                <a:endParaRPr lang="en-US" sz="2520" dirty="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248809"/>
              </a:xfrm>
              <a:prstGeom prst="rect">
                <a:avLst/>
              </a:prstGeom>
              <a:blipFill rotWithShape="0">
                <a:blip r:embed="rId4"/>
                <a:stretch>
                  <a:fillRect l="-1738" t="-1161" r="-3476" b="-232"/>
                </a:stretch>
              </a:blipFill>
            </p:spPr>
            <p:txBody>
              <a:bodyPr/>
              <a:lstStyle/>
              <a:p>
                <a:r>
                  <a:rPr lang="en-US">
                    <a:noFill/>
                  </a:rPr>
                  <a:t> </a:t>
                </a:r>
              </a:p>
            </p:txBody>
          </p:sp>
        </mc:Fallback>
      </mc:AlternateContent>
      <p:sp>
        <p:nvSpPr>
          <p:cNvPr id="7" name="Title 1"/>
          <p:cNvSpPr>
            <a:spLocks noGrp="1"/>
          </p:cNvSpPr>
          <p:nvPr>
            <p:ph type="title"/>
          </p:nvPr>
        </p:nvSpPr>
        <p:spPr>
          <a:xfrm>
            <a:off x="33958" y="-19358"/>
            <a:ext cx="7560840" cy="648072"/>
          </a:xfrm>
        </p:spPr>
        <p:txBody>
          <a:bodyPr>
            <a:noAutofit/>
          </a:bodyPr>
          <a:lstStyle/>
          <a:p>
            <a:r>
              <a:rPr lang="en-GB" sz="2600" dirty="0" smtClean="0"/>
              <a:t>4.3 </a:t>
            </a:r>
            <a:r>
              <a:rPr lang="en-GB" sz="2600" dirty="0"/>
              <a:t>– Fractions &amp; Percentages – </a:t>
            </a:r>
            <a:r>
              <a:rPr lang="en-GB" sz="2600" dirty="0" smtClean="0"/>
              <a:t>Multiplying </a:t>
            </a:r>
            <a:r>
              <a:rPr lang="en-GB" sz="2600" dirty="0"/>
              <a:t>Fractions</a:t>
            </a:r>
            <a:endParaRPr lang="en-GB" sz="2600" b="1" dirty="0" smtClean="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2053755603"/>
      </p:ext>
    </p:extLst>
  </p:cSld>
  <p:clrMapOvr>
    <a:masterClrMapping/>
  </p:clrMapOvr>
  <p:transition advClick="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425909"/>
              </a:xfrm>
              <a:prstGeom prst="rect">
                <a:avLst/>
              </a:prstGeom>
            </p:spPr>
            <p:txBody>
              <a:bodyPr wrap="square">
                <a:spAutoFit/>
              </a:bodyPr>
              <a:lstStyle/>
              <a:p>
                <a:pPr marL="400050" indent="-400050">
                  <a:buClr>
                    <a:srgbClr val="C00000"/>
                  </a:buClr>
                  <a:buFont typeface="+mj-lt"/>
                  <a:buAutoNum type="arabicPeriod" startAt="6"/>
                </a:pPr>
                <a:r>
                  <a:rPr lang="en-US" sz="2520" dirty="0" smtClean="0"/>
                  <a:t>A mortar mix uses </a:t>
                </a: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b="0" i="0" smtClean="0">
                            <a:latin typeface="Cambria Math" panose="02040503050406030204" pitchFamily="18" charset="0"/>
                            <a:cs typeface="Arial" panose="020B0604020202020204" pitchFamily="34" charset="0"/>
                          </a:rPr>
                          <m:t>3</m:t>
                        </m:r>
                      </m:num>
                      <m:den>
                        <m:r>
                          <a:rPr lang="en-US" sz="2520" b="0" i="0" smtClean="0">
                            <a:latin typeface="Cambria Math" panose="02040503050406030204" pitchFamily="18" charset="0"/>
                            <a:cs typeface="Arial" panose="020B0604020202020204" pitchFamily="34" charset="0"/>
                          </a:rPr>
                          <m:t>5</m:t>
                        </m:r>
                      </m:den>
                    </m:f>
                  </m:oMath>
                </a14:m>
                <a:r>
                  <a:rPr lang="en-US" sz="2520" dirty="0"/>
                  <a:t> kg of sand for each kilogram of </a:t>
                </a:r>
                <a:r>
                  <a:rPr lang="en-US" sz="2520" dirty="0" smtClean="0"/>
                  <a:t>mortar.</a:t>
                </a:r>
                <a:br>
                  <a:rPr lang="en-US" sz="2520" dirty="0" smtClean="0"/>
                </a:br>
                <a:r>
                  <a:rPr lang="en-US" sz="2520" dirty="0" smtClean="0"/>
                  <a:t>How </a:t>
                </a:r>
                <a:r>
                  <a:rPr lang="en-US" sz="2520" dirty="0"/>
                  <a:t>much sand is needed for 10 kg of mortar</a:t>
                </a:r>
                <a:r>
                  <a:rPr lang="en-US" sz="2520" dirty="0" smtClean="0"/>
                  <a:t>?</a:t>
                </a:r>
              </a:p>
              <a:p>
                <a:pPr marL="400050" indent="-400050">
                  <a:buClr>
                    <a:srgbClr val="C00000"/>
                  </a:buClr>
                  <a:buFont typeface="+mj-lt"/>
                  <a:buAutoNum type="arabicPeriod" startAt="6"/>
                </a:pPr>
                <a:r>
                  <a:rPr lang="en-US" sz="2520" dirty="0" smtClean="0"/>
                  <a:t>Work out:</a:t>
                </a:r>
              </a:p>
              <a:p>
                <a:pPr marL="914400" indent="-514350">
                  <a:lnSpc>
                    <a:spcPts val="6300"/>
                  </a:lnSpc>
                  <a:buClr>
                    <a:srgbClr val="C00000"/>
                  </a:buClr>
                  <a:buFont typeface="+mj-lt"/>
                  <a:buAutoNum type="alphaLcPeriod"/>
                  <a:tabLst>
                    <a:tab pos="2286000" algn="l"/>
                    <a:tab pos="2743200" algn="l"/>
                    <a:tab pos="2971800" algn="l"/>
                  </a:tabLst>
                </a:pP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3</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x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4</m:t>
                        </m:r>
                      </m:den>
                    </m:f>
                  </m:oMath>
                </a14:m>
                <a:r>
                  <a:rPr lang="en-US" sz="3200" dirty="0">
                    <a:latin typeface="Arial" panose="020B0604020202020204" pitchFamily="34" charset="0"/>
                    <a:cs typeface="Arial" panose="020B0604020202020204" pitchFamily="34" charset="0"/>
                  </a:rPr>
                  <a:t>	</a:t>
                </a:r>
                <a:r>
                  <a:rPr lang="en-US" sz="3200" i="1" dirty="0">
                    <a:solidFill>
                      <a:srgbClr val="C00000"/>
                    </a:solidFill>
                    <a:latin typeface="Arial" panose="020B0604020202020204" pitchFamily="34" charset="0"/>
                    <a:cs typeface="Arial" panose="020B0604020202020204" pitchFamily="34" charset="0"/>
                  </a:rPr>
                  <a:t>b</a:t>
                </a:r>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2</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x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5</m:t>
                        </m:r>
                      </m:den>
                    </m:f>
                  </m:oMath>
                </a14:m>
                <a:endParaRPr lang="en-US" sz="3200" dirty="0">
                  <a:latin typeface="Arial" panose="020B0604020202020204" pitchFamily="34" charset="0"/>
                  <a:cs typeface="Arial" panose="020B0604020202020204" pitchFamily="34" charset="0"/>
                </a:endParaRPr>
              </a:p>
              <a:p>
                <a:pPr marL="914400" indent="-514350">
                  <a:lnSpc>
                    <a:spcPts val="6300"/>
                  </a:lnSpc>
                  <a:buClr>
                    <a:srgbClr val="C00000"/>
                  </a:buClr>
                  <a:buFont typeface="+mj-lt"/>
                  <a:buAutoNum type="alphaLcPeriod" startAt="3"/>
                  <a:tabLst>
                    <a:tab pos="2286000" algn="l"/>
                    <a:tab pos="2743200" algn="l"/>
                    <a:tab pos="2971800" algn="l"/>
                  </a:tabLst>
                </a:pP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2</m:t>
                        </m:r>
                      </m:num>
                      <m:den>
                        <m:r>
                          <a:rPr lang="en-US" sz="3200" b="0" i="0" smtClean="0">
                            <a:latin typeface="Cambria Math" panose="02040503050406030204" pitchFamily="18" charset="0"/>
                            <a:cs typeface="Arial" panose="020B0604020202020204" pitchFamily="34" charset="0"/>
                          </a:rPr>
                          <m:t>5</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x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4</m:t>
                        </m:r>
                      </m:den>
                    </m:f>
                  </m:oMath>
                </a14:m>
                <a:r>
                  <a:rPr lang="en-US" sz="3200" dirty="0">
                    <a:latin typeface="Arial" panose="020B0604020202020204" pitchFamily="34" charset="0"/>
                    <a:cs typeface="Arial" panose="020B0604020202020204" pitchFamily="34" charset="0"/>
                  </a:rPr>
                  <a:t>	</a:t>
                </a:r>
                <a:r>
                  <a:rPr lang="en-US" sz="3200" i="1" dirty="0">
                    <a:solidFill>
                      <a:srgbClr val="C00000"/>
                    </a:solidFill>
                    <a:latin typeface="Arial" panose="020B0604020202020204" pitchFamily="34" charset="0"/>
                    <a:cs typeface="Arial" panose="020B0604020202020204" pitchFamily="34" charset="0"/>
                  </a:rPr>
                  <a:t>d</a:t>
                </a:r>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1</m:t>
                        </m:r>
                      </m:num>
                      <m:den>
                        <m:r>
                          <a:rPr lang="en-US" sz="3200" b="0" i="0" smtClean="0">
                            <a:latin typeface="Cambria Math" panose="02040503050406030204" pitchFamily="18" charset="0"/>
                            <a:cs typeface="Arial" panose="020B0604020202020204" pitchFamily="34" charset="0"/>
                          </a:rPr>
                          <m:t>6</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x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3</m:t>
                        </m:r>
                      </m:num>
                      <m:den>
                        <m:r>
                          <a:rPr lang="en-US" sz="3200" b="0" i="0" smtClean="0">
                            <a:latin typeface="Cambria Math" panose="02040503050406030204" pitchFamily="18" charset="0"/>
                            <a:cs typeface="Arial" panose="020B0604020202020204" pitchFamily="34" charset="0"/>
                          </a:rPr>
                          <m:t>5</m:t>
                        </m:r>
                      </m:den>
                    </m:f>
                  </m:oMath>
                </a14:m>
                <a:endParaRPr lang="en-US" sz="3200" dirty="0">
                  <a:latin typeface="Arial" panose="020B0604020202020204" pitchFamily="34" charset="0"/>
                  <a:cs typeface="Arial" panose="020B0604020202020204" pitchFamily="34" charset="0"/>
                </a:endParaRPr>
              </a:p>
              <a:p>
                <a:pPr marL="914400" indent="-514350">
                  <a:lnSpc>
                    <a:spcPts val="6300"/>
                  </a:lnSpc>
                  <a:buClr>
                    <a:srgbClr val="C00000"/>
                  </a:buClr>
                  <a:buFont typeface="+mj-lt"/>
                  <a:buAutoNum type="alphaLcPeriod" startAt="5"/>
                  <a:tabLst>
                    <a:tab pos="2286000" algn="l"/>
                    <a:tab pos="2743200" algn="l"/>
                    <a:tab pos="2971800" algn="l"/>
                  </a:tabLst>
                </a:pP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5</m:t>
                        </m:r>
                      </m:num>
                      <m:den>
                        <m:r>
                          <a:rPr lang="en-US" sz="3200" b="0" i="0" smtClean="0">
                            <a:latin typeface="Cambria Math" panose="02040503050406030204" pitchFamily="18" charset="0"/>
                            <a:cs typeface="Arial" panose="020B0604020202020204" pitchFamily="34" charset="0"/>
                          </a:rPr>
                          <m:t>6</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x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2</m:t>
                        </m:r>
                      </m:num>
                      <m:den>
                        <m:r>
                          <a:rPr lang="en-US" sz="3200" b="0" i="0" smtClean="0">
                            <a:latin typeface="Cambria Math" panose="02040503050406030204" pitchFamily="18" charset="0"/>
                            <a:cs typeface="Arial" panose="020B0604020202020204" pitchFamily="34" charset="0"/>
                          </a:rPr>
                          <m:t>3</m:t>
                        </m:r>
                      </m:den>
                    </m:f>
                  </m:oMath>
                </a14:m>
                <a:r>
                  <a:rPr lang="en-US" sz="3200" dirty="0">
                    <a:latin typeface="Arial" panose="020B0604020202020204" pitchFamily="34" charset="0"/>
                    <a:cs typeface="Arial" panose="020B0604020202020204" pitchFamily="34" charset="0"/>
                  </a:rPr>
                  <a:t>	</a:t>
                </a:r>
                <a:r>
                  <a:rPr lang="en-US" sz="3200" i="1" dirty="0">
                    <a:solidFill>
                      <a:srgbClr val="C00000"/>
                    </a:solidFill>
                    <a:latin typeface="Arial" panose="020B0604020202020204" pitchFamily="34" charset="0"/>
                    <a:cs typeface="Arial" panose="020B0604020202020204" pitchFamily="34" charset="0"/>
                  </a:rPr>
                  <a:t>f</a:t>
                </a:r>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3</m:t>
                        </m:r>
                      </m:num>
                      <m:den>
                        <m:r>
                          <a:rPr lang="en-US" sz="3200" b="0" i="0" smtClean="0">
                            <a:latin typeface="Cambria Math" panose="02040503050406030204" pitchFamily="18" charset="0"/>
                            <a:cs typeface="Arial" panose="020B0604020202020204" pitchFamily="34" charset="0"/>
                          </a:rPr>
                          <m:t>7</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x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4</m:t>
                        </m:r>
                      </m:num>
                      <m:den>
                        <m:r>
                          <a:rPr lang="en-US" sz="3200" b="0" i="0" smtClean="0">
                            <a:latin typeface="Cambria Math" panose="02040503050406030204" pitchFamily="18" charset="0"/>
                            <a:cs typeface="Arial" panose="020B0604020202020204" pitchFamily="34" charset="0"/>
                          </a:rPr>
                          <m:t>5</m:t>
                        </m:r>
                      </m:den>
                    </m:f>
                  </m:oMath>
                </a14:m>
                <a:endParaRPr lang="en-US" sz="3200" dirty="0">
                  <a:latin typeface="Arial" panose="020B0604020202020204" pitchFamily="34" charset="0"/>
                  <a:cs typeface="Arial" panose="020B0604020202020204" pitchFamily="34" charset="0"/>
                </a:endParaRPr>
              </a:p>
              <a:p>
                <a:pPr marL="914400" indent="-514350">
                  <a:lnSpc>
                    <a:spcPts val="6300"/>
                  </a:lnSpc>
                  <a:buClr>
                    <a:srgbClr val="C00000"/>
                  </a:buClr>
                  <a:buFont typeface="+mj-lt"/>
                  <a:buAutoNum type="alphaLcPeriod" startAt="7"/>
                  <a:tabLst>
                    <a:tab pos="2286000" algn="l"/>
                    <a:tab pos="2743200" algn="l"/>
                    <a:tab pos="2971800" algn="l"/>
                  </a:tabLst>
                </a:pP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4</m:t>
                        </m:r>
                      </m:num>
                      <m:den>
                        <m:r>
                          <a:rPr lang="en-US" sz="3200" b="0" i="0" smtClean="0">
                            <a:latin typeface="Cambria Math" panose="02040503050406030204" pitchFamily="18" charset="0"/>
                            <a:cs typeface="Arial" panose="020B0604020202020204" pitchFamily="34" charset="0"/>
                          </a:rPr>
                          <m:t>9</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x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3</m:t>
                        </m:r>
                      </m:num>
                      <m:den>
                        <m:r>
                          <a:rPr lang="en-US" sz="3200" b="0" i="0" smtClean="0">
                            <a:latin typeface="Cambria Math" panose="02040503050406030204" pitchFamily="18" charset="0"/>
                            <a:cs typeface="Arial" panose="020B0604020202020204" pitchFamily="34" charset="0"/>
                          </a:rPr>
                          <m:t>8</m:t>
                        </m:r>
                      </m:den>
                    </m:f>
                  </m:oMath>
                </a14:m>
                <a:r>
                  <a:rPr lang="en-US" sz="3200" dirty="0">
                    <a:latin typeface="Arial" panose="020B0604020202020204" pitchFamily="34" charset="0"/>
                    <a:cs typeface="Arial" panose="020B0604020202020204" pitchFamily="34" charset="0"/>
                  </a:rPr>
                  <a:t>	</a:t>
                </a:r>
                <a:r>
                  <a:rPr lang="en-US" sz="3200" i="1" dirty="0">
                    <a:solidFill>
                      <a:srgbClr val="C00000"/>
                    </a:solidFill>
                    <a:latin typeface="Arial" panose="020B0604020202020204" pitchFamily="34" charset="0"/>
                    <a:cs typeface="Arial" panose="020B0604020202020204" pitchFamily="34" charset="0"/>
                  </a:rPr>
                  <a:t>h</a:t>
                </a:r>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3</m:t>
                        </m:r>
                      </m:num>
                      <m:den>
                        <m:r>
                          <a:rPr lang="en-US" sz="3200" b="0" i="0" smtClean="0">
                            <a:latin typeface="Cambria Math" panose="02040503050406030204" pitchFamily="18" charset="0"/>
                            <a:cs typeface="Arial" panose="020B0604020202020204" pitchFamily="34" charset="0"/>
                          </a:rPr>
                          <m:t>4</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x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8</m:t>
                        </m:r>
                      </m:num>
                      <m:den>
                        <m:r>
                          <a:rPr lang="en-US" sz="3200" b="0" i="0" smtClean="0">
                            <a:latin typeface="Cambria Math" panose="02040503050406030204" pitchFamily="18" charset="0"/>
                            <a:cs typeface="Arial" panose="020B0604020202020204" pitchFamily="34" charset="0"/>
                          </a:rPr>
                          <m:t>9</m:t>
                        </m:r>
                      </m:den>
                    </m:f>
                  </m:oMath>
                </a14:m>
                <a:endParaRPr lang="en-US" sz="2800" dirty="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425909"/>
              </a:xfrm>
              <a:prstGeom prst="rect">
                <a:avLst/>
              </a:prstGeom>
              <a:blipFill rotWithShape="0">
                <a:blip r:embed="rId4"/>
                <a:stretch>
                  <a:fillRect l="-1738" b="-562"/>
                </a:stretch>
              </a:blipFill>
            </p:spPr>
            <p:txBody>
              <a:bodyPr/>
              <a:lstStyle/>
              <a:p>
                <a:r>
                  <a:rPr lang="en-US">
                    <a:noFill/>
                  </a:rPr>
                  <a:t> </a:t>
                </a:r>
              </a:p>
            </p:txBody>
          </p:sp>
        </mc:Fallback>
      </mc:AlternateContent>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4130588" y="5085184"/>
            <a:ext cx="1375606" cy="1489962"/>
          </a:xfrm>
          <a:prstGeom prst="rect">
            <a:avLst/>
          </a:prstGeom>
        </p:spPr>
      </p:pic>
      <p:sp>
        <p:nvSpPr>
          <p:cNvPr id="7" name="Title 1"/>
          <p:cNvSpPr>
            <a:spLocks noGrp="1"/>
          </p:cNvSpPr>
          <p:nvPr>
            <p:ph type="title"/>
          </p:nvPr>
        </p:nvSpPr>
        <p:spPr>
          <a:xfrm>
            <a:off x="33958" y="-19358"/>
            <a:ext cx="7560840" cy="648072"/>
          </a:xfrm>
        </p:spPr>
        <p:txBody>
          <a:bodyPr>
            <a:noAutofit/>
          </a:bodyPr>
          <a:lstStyle/>
          <a:p>
            <a:r>
              <a:rPr lang="en-GB" sz="2600" dirty="0" smtClean="0"/>
              <a:t>4.3 </a:t>
            </a:r>
            <a:r>
              <a:rPr lang="en-GB" sz="2600" dirty="0"/>
              <a:t>– Fractions &amp; Percentages – </a:t>
            </a:r>
            <a:r>
              <a:rPr lang="en-GB" sz="2600" dirty="0" smtClean="0"/>
              <a:t>Multiplying </a:t>
            </a:r>
            <a:r>
              <a:rPr lang="en-GB" sz="2600" dirty="0"/>
              <a:t>Fractions</a:t>
            </a:r>
            <a:endParaRPr lang="en-GB" sz="2600" b="1" dirty="0" smtClean="0"/>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190386513"/>
      </p:ext>
    </p:extLst>
  </p:cSld>
  <p:clrMapOvr>
    <a:masterClrMapping/>
  </p:clrMapOvr>
  <p:transition advClick="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529399"/>
              </a:xfrm>
              <a:prstGeom prst="rect">
                <a:avLst/>
              </a:prstGeom>
            </p:spPr>
            <p:txBody>
              <a:bodyPr wrap="square">
                <a:spAutoFit/>
              </a:bodyPr>
              <a:lstStyle/>
              <a:p>
                <a:pPr marL="514350" indent="-514350">
                  <a:buClr>
                    <a:srgbClr val="C00000"/>
                  </a:buClr>
                  <a:buFont typeface="+mj-lt"/>
                  <a:buAutoNum type="arabicPeriod" startAt="8"/>
                </a:pPr>
                <a:r>
                  <a:rPr lang="en-US" sz="2500" b="1" dirty="0" smtClean="0">
                    <a:solidFill>
                      <a:srgbClr val="FF0000"/>
                    </a:solidFill>
                  </a:rPr>
                  <a:t>P</a:t>
                </a:r>
                <a:r>
                  <a:rPr lang="en-US" sz="2500" dirty="0" smtClean="0"/>
                  <a:t> A </a:t>
                </a:r>
                <a:r>
                  <a:rPr lang="en-US" sz="2500" dirty="0"/>
                  <a:t>footballer donates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a:latin typeface="Cambria Math" panose="02040503050406030204" pitchFamily="18" charset="0"/>
                            <a:cs typeface="Arial" panose="020B0604020202020204" pitchFamily="34" charset="0"/>
                          </a:rPr>
                          <m:t>1</m:t>
                        </m:r>
                      </m:num>
                      <m:den>
                        <m:r>
                          <a:rPr lang="en-US" sz="2500" b="0" i="0" smtClean="0">
                            <a:latin typeface="Cambria Math" panose="02040503050406030204" pitchFamily="18" charset="0"/>
                            <a:cs typeface="Arial" panose="020B0604020202020204" pitchFamily="34" charset="0"/>
                          </a:rPr>
                          <m:t>5</m:t>
                        </m:r>
                      </m:den>
                    </m:f>
                  </m:oMath>
                </a14:m>
                <a:r>
                  <a:rPr lang="en-US" sz="2500" dirty="0"/>
                  <a:t> of his income to </a:t>
                </a:r>
                <a:r>
                  <a:rPr lang="en-US" sz="2500" dirty="0" smtClean="0"/>
                  <a:t>charity. </a:t>
                </a:r>
                <a:br>
                  <a:rPr lang="en-US" sz="2500" dirty="0" smtClean="0"/>
                </a:br>
                <a:r>
                  <a:rPr lang="en-US" sz="2500" dirty="0" smtClean="0"/>
                  <a:t>He </a:t>
                </a:r>
                <a:r>
                  <a:rPr lang="en-US" sz="2500" dirty="0"/>
                  <a:t>makes </a:t>
                </a:r>
                <a:r>
                  <a:rPr lang="en-US" sz="2500" dirty="0" smtClean="0"/>
                  <a:t>£</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0" smtClean="0">
                            <a:latin typeface="Cambria Math" panose="02040503050406030204" pitchFamily="18" charset="0"/>
                            <a:cs typeface="Arial" panose="020B0604020202020204" pitchFamily="34" charset="0"/>
                          </a:rPr>
                          <m:t>3</m:t>
                        </m:r>
                      </m:num>
                      <m:den>
                        <m:r>
                          <a:rPr lang="en-US" sz="2500" b="0" i="0" smtClean="0">
                            <a:latin typeface="Cambria Math" panose="02040503050406030204" pitchFamily="18" charset="0"/>
                            <a:cs typeface="Arial" panose="020B0604020202020204" pitchFamily="34" charset="0"/>
                          </a:rPr>
                          <m:t>4</m:t>
                        </m:r>
                      </m:den>
                    </m:f>
                  </m:oMath>
                </a14:m>
                <a:r>
                  <a:rPr lang="en-US" sz="2500" dirty="0" smtClean="0"/>
                  <a:t> million </a:t>
                </a:r>
                <a:r>
                  <a:rPr lang="en-US" sz="2500" dirty="0"/>
                  <a:t>in one particular season. How much money does he donate to charity that season</a:t>
                </a:r>
                <a:r>
                  <a:rPr lang="en-US" sz="2500" dirty="0" smtClean="0"/>
                  <a:t>?</a:t>
                </a:r>
              </a:p>
              <a:p>
                <a:pPr marL="400050" indent="-400050">
                  <a:buClr>
                    <a:srgbClr val="C00000"/>
                  </a:buClr>
                  <a:buFont typeface="+mj-lt"/>
                  <a:buAutoNum type="arabicPeriod" startAt="8"/>
                </a:pPr>
                <a:r>
                  <a:rPr lang="en-US" sz="2500" dirty="0"/>
                  <a:t>Work out:</a:t>
                </a:r>
              </a:p>
              <a:p>
                <a:pPr marL="914400" indent="-514350">
                  <a:lnSpc>
                    <a:spcPts val="6300"/>
                  </a:lnSpc>
                  <a:buClr>
                    <a:srgbClr val="C00000"/>
                  </a:buClr>
                  <a:buFont typeface="+mj-lt"/>
                  <a:buAutoNum type="alphaLcPeriod"/>
                  <a:tabLst>
                    <a:tab pos="2171700" algn="l"/>
                    <a:tab pos="262890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3</m:t>
                        </m:r>
                      </m:num>
                      <m:den>
                        <m:r>
                          <a:rPr lang="en-US" sz="2800" b="0" i="0" smtClean="0">
                            <a:latin typeface="Cambria Math" panose="02040503050406030204" pitchFamily="18" charset="0"/>
                            <a:cs typeface="Arial" panose="020B0604020202020204" pitchFamily="34" charset="0"/>
                          </a:rPr>
                          <m:t>5</m:t>
                        </m:r>
                      </m:den>
                    </m:f>
                  </m:oMath>
                </a14:m>
                <a:r>
                  <a:rPr lang="en-US" sz="2800" dirty="0">
                    <a:latin typeface="Arial" panose="020B0604020202020204" pitchFamily="34" charset="0"/>
                    <a:cs typeface="Arial" panose="020B0604020202020204" pitchFamily="34" charset="0"/>
                  </a:rPr>
                  <a:t> x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3</m:t>
                        </m:r>
                      </m:num>
                      <m:den>
                        <m:r>
                          <a:rPr lang="en-US" sz="2800">
                            <a:latin typeface="Cambria Math" panose="02040503050406030204" pitchFamily="18" charset="0"/>
                            <a:cs typeface="Arial" panose="020B0604020202020204" pitchFamily="34" charset="0"/>
                          </a:rPr>
                          <m:t>4</m:t>
                        </m:r>
                      </m:den>
                    </m:f>
                  </m:oMath>
                </a14:m>
                <a:r>
                  <a:rPr lang="en-US" sz="2800" dirty="0">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7</m:t>
                        </m:r>
                      </m:num>
                      <m:den>
                        <m:r>
                          <a:rPr lang="en-US" sz="2800" b="0" i="0" smtClean="0">
                            <a:latin typeface="Cambria Math" panose="02040503050406030204" pitchFamily="18" charset="0"/>
                            <a:cs typeface="Arial" panose="020B0604020202020204" pitchFamily="34" charset="0"/>
                          </a:rPr>
                          <m:t>12</m:t>
                        </m:r>
                      </m:den>
                    </m:f>
                  </m:oMath>
                </a14:m>
                <a:r>
                  <a:rPr lang="en-US" sz="2800" dirty="0">
                    <a:latin typeface="Arial" panose="020B0604020202020204" pitchFamily="34" charset="0"/>
                    <a:cs typeface="Arial" panose="020B0604020202020204" pitchFamily="34" charset="0"/>
                  </a:rPr>
                  <a:t> x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4</m:t>
                        </m:r>
                      </m:num>
                      <m:den>
                        <m:r>
                          <a:rPr lang="en-US" sz="2800">
                            <a:latin typeface="Cambria Math" panose="02040503050406030204" pitchFamily="18" charset="0"/>
                            <a:cs typeface="Arial" panose="020B0604020202020204" pitchFamily="34" charset="0"/>
                          </a:rPr>
                          <m:t>5</m:t>
                        </m:r>
                      </m:den>
                    </m:f>
                  </m:oMath>
                </a14:m>
                <a:endParaRPr lang="en-US" sz="2800" dirty="0">
                  <a:latin typeface="Arial" panose="020B0604020202020204" pitchFamily="34" charset="0"/>
                  <a:cs typeface="Arial" panose="020B0604020202020204" pitchFamily="34" charset="0"/>
                </a:endParaRPr>
              </a:p>
              <a:p>
                <a:pPr marL="914400" indent="-514350">
                  <a:lnSpc>
                    <a:spcPts val="6300"/>
                  </a:lnSpc>
                  <a:buClr>
                    <a:srgbClr val="C00000"/>
                  </a:buClr>
                  <a:buFont typeface="+mj-lt"/>
                  <a:buAutoNum type="alphaLcPeriod" startAt="3"/>
                  <a:tabLst>
                    <a:tab pos="2171700" algn="l"/>
                    <a:tab pos="262890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5</m:t>
                        </m:r>
                      </m:num>
                      <m:den>
                        <m:r>
                          <a:rPr lang="en-US" sz="2800" b="0" i="0" smtClean="0">
                            <a:latin typeface="Cambria Math" panose="02040503050406030204" pitchFamily="18" charset="0"/>
                            <a:cs typeface="Arial" panose="020B0604020202020204" pitchFamily="34" charset="0"/>
                          </a:rPr>
                          <m:t>7</m:t>
                        </m:r>
                      </m:den>
                    </m:f>
                  </m:oMath>
                </a14:m>
                <a:r>
                  <a:rPr lang="en-US" sz="2800" dirty="0">
                    <a:latin typeface="Arial" panose="020B0604020202020204" pitchFamily="34" charset="0"/>
                    <a:cs typeface="Arial" panose="020B0604020202020204" pitchFamily="34" charset="0"/>
                  </a:rPr>
                  <a:t> x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8</m:t>
                        </m:r>
                      </m:num>
                      <m:den>
                        <m:r>
                          <a:rPr lang="en-US" sz="2800" b="0" i="0" smtClean="0">
                            <a:latin typeface="Cambria Math" panose="02040503050406030204" pitchFamily="18" charset="0"/>
                            <a:cs typeface="Arial" panose="020B0604020202020204" pitchFamily="34" charset="0"/>
                          </a:rPr>
                          <m:t>15</m:t>
                        </m:r>
                      </m:den>
                    </m:f>
                  </m:oMath>
                </a14:m>
                <a:r>
                  <a:rPr lang="en-US" sz="2800" dirty="0">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16</m:t>
                        </m:r>
                      </m:num>
                      <m:den>
                        <m:r>
                          <a:rPr lang="en-US" sz="2800" b="0" i="0" smtClean="0">
                            <a:latin typeface="Cambria Math" panose="02040503050406030204" pitchFamily="18" charset="0"/>
                            <a:cs typeface="Arial" panose="020B0604020202020204" pitchFamily="34" charset="0"/>
                          </a:rPr>
                          <m:t>21</m:t>
                        </m:r>
                      </m:den>
                    </m:f>
                  </m:oMath>
                </a14:m>
                <a:r>
                  <a:rPr lang="en-US" sz="2800" dirty="0">
                    <a:latin typeface="Arial" panose="020B0604020202020204" pitchFamily="34" charset="0"/>
                    <a:cs typeface="Arial" panose="020B0604020202020204" pitchFamily="34" charset="0"/>
                  </a:rPr>
                  <a:t> x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7</m:t>
                        </m:r>
                      </m:num>
                      <m:den>
                        <m:r>
                          <a:rPr lang="en-US" sz="2800" b="0" i="0" smtClean="0">
                            <a:latin typeface="Cambria Math" panose="02040503050406030204" pitchFamily="18" charset="0"/>
                            <a:cs typeface="Arial" panose="020B0604020202020204" pitchFamily="34" charset="0"/>
                          </a:rPr>
                          <m:t>8</m:t>
                        </m:r>
                      </m:den>
                    </m:f>
                  </m:oMath>
                </a14:m>
                <a:endParaRPr lang="en-US" sz="2800" dirty="0">
                  <a:latin typeface="Arial" panose="020B0604020202020204" pitchFamily="34" charset="0"/>
                  <a:cs typeface="Arial" panose="020B0604020202020204" pitchFamily="34" charset="0"/>
                </a:endParaRPr>
              </a:p>
              <a:p>
                <a:pPr marL="914400" indent="-514350">
                  <a:lnSpc>
                    <a:spcPts val="6300"/>
                  </a:lnSpc>
                  <a:buClr>
                    <a:srgbClr val="C00000"/>
                  </a:buClr>
                  <a:buFont typeface="+mj-lt"/>
                  <a:buAutoNum type="alphaLcPeriod" startAt="5"/>
                  <a:tabLst>
                    <a:tab pos="2171700" algn="l"/>
                    <a:tab pos="262890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11</m:t>
                        </m:r>
                      </m:num>
                      <m:den>
                        <m:r>
                          <a:rPr lang="en-US" sz="2800" b="0" i="0" smtClean="0">
                            <a:latin typeface="Cambria Math" panose="02040503050406030204" pitchFamily="18" charset="0"/>
                            <a:cs typeface="Arial" panose="020B0604020202020204" pitchFamily="34" charset="0"/>
                          </a:rPr>
                          <m:t>16</m:t>
                        </m:r>
                      </m:den>
                    </m:f>
                  </m:oMath>
                </a14:m>
                <a:r>
                  <a:rPr lang="en-US" sz="2800" dirty="0">
                    <a:latin typeface="Arial" panose="020B0604020202020204" pitchFamily="34" charset="0"/>
                    <a:cs typeface="Arial" panose="020B0604020202020204" pitchFamily="34" charset="0"/>
                  </a:rPr>
                  <a:t> x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8</m:t>
                        </m:r>
                      </m:num>
                      <m:den>
                        <m:r>
                          <a:rPr lang="en-US" sz="2800" b="0" i="0" smtClean="0">
                            <a:latin typeface="Cambria Math" panose="02040503050406030204" pitchFamily="18" charset="0"/>
                            <a:cs typeface="Arial" panose="020B0604020202020204" pitchFamily="34" charset="0"/>
                          </a:rPr>
                          <m:t>15</m:t>
                        </m:r>
                      </m:den>
                    </m:f>
                  </m:oMath>
                </a14:m>
                <a:r>
                  <a:rPr lang="en-US" sz="2800" dirty="0">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f</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7</m:t>
                        </m:r>
                      </m:num>
                      <m:den>
                        <m:r>
                          <a:rPr lang="en-US" sz="2800" b="0" i="0" smtClean="0">
                            <a:latin typeface="Cambria Math" panose="02040503050406030204" pitchFamily="18" charset="0"/>
                            <a:cs typeface="Arial" panose="020B0604020202020204" pitchFamily="34" charset="0"/>
                          </a:rPr>
                          <m:t>16</m:t>
                        </m:r>
                      </m:den>
                    </m:f>
                  </m:oMath>
                </a14:m>
                <a:r>
                  <a:rPr lang="en-US" sz="2800" dirty="0">
                    <a:latin typeface="Arial" panose="020B0604020202020204" pitchFamily="34" charset="0"/>
                    <a:cs typeface="Arial" panose="020B0604020202020204" pitchFamily="34" charset="0"/>
                  </a:rPr>
                  <a:t> x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a:latin typeface="Cambria Math" panose="02040503050406030204" pitchFamily="18" charset="0"/>
                            <a:cs typeface="Arial" panose="020B0604020202020204" pitchFamily="34" charset="0"/>
                          </a:rPr>
                          <m:t>4</m:t>
                        </m:r>
                      </m:num>
                      <m:den>
                        <m:r>
                          <a:rPr lang="en-US" sz="2800" b="0" i="0" smtClean="0">
                            <a:latin typeface="Cambria Math" panose="02040503050406030204" pitchFamily="18" charset="0"/>
                            <a:cs typeface="Arial" panose="020B0604020202020204" pitchFamily="34" charset="0"/>
                          </a:rPr>
                          <m:t>21</m:t>
                        </m:r>
                      </m:den>
                    </m:f>
                  </m:oMath>
                </a14:m>
                <a:endParaRPr lang="en-US" sz="252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529399"/>
              </a:xfrm>
              <a:prstGeom prst="rect">
                <a:avLst/>
              </a:prstGeom>
              <a:blipFill rotWithShape="0">
                <a:blip r:embed="rId4"/>
                <a:stretch>
                  <a:fillRect l="-1622"/>
                </a:stretch>
              </a:blipFill>
            </p:spPr>
            <p:txBody>
              <a:bodyPr/>
              <a:lstStyle/>
              <a:p>
                <a:r>
                  <a:rPr lang="en-US">
                    <a:noFill/>
                  </a:rPr>
                  <a:t> </a:t>
                </a:r>
              </a:p>
            </p:txBody>
          </p:sp>
        </mc:Fallback>
      </mc:AlternateContent>
      <p:pic>
        <p:nvPicPr>
          <p:cNvPr id="3" name="Picture 2"/>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4067944" y="3789041"/>
            <a:ext cx="1467594" cy="1578162"/>
          </a:xfrm>
          <a:prstGeom prst="rect">
            <a:avLst/>
          </a:prstGeom>
        </p:spPr>
      </p:pic>
      <p:sp>
        <p:nvSpPr>
          <p:cNvPr id="8" name="Title 1"/>
          <p:cNvSpPr>
            <a:spLocks noGrp="1"/>
          </p:cNvSpPr>
          <p:nvPr>
            <p:ph type="title"/>
          </p:nvPr>
        </p:nvSpPr>
        <p:spPr>
          <a:xfrm>
            <a:off x="33958" y="-19358"/>
            <a:ext cx="7560840" cy="648072"/>
          </a:xfrm>
        </p:spPr>
        <p:txBody>
          <a:bodyPr>
            <a:noAutofit/>
          </a:bodyPr>
          <a:lstStyle/>
          <a:p>
            <a:r>
              <a:rPr lang="en-GB" sz="2600" dirty="0" smtClean="0"/>
              <a:t>4.3 </a:t>
            </a:r>
            <a:r>
              <a:rPr lang="en-GB" sz="2600" dirty="0"/>
              <a:t>– Fractions &amp; Percentages – </a:t>
            </a:r>
            <a:r>
              <a:rPr lang="en-GB" sz="2600" dirty="0" smtClean="0"/>
              <a:t>Multiplying </a:t>
            </a:r>
            <a:r>
              <a:rPr lang="en-GB" sz="2600" dirty="0"/>
              <a:t>Fractions</a:t>
            </a:r>
            <a:endParaRPr lang="en-GB" sz="2600" b="1" dirty="0" smtClean="0"/>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3998090654"/>
      </p:ext>
    </p:extLst>
  </p:cSld>
  <p:clrMapOvr>
    <a:masterClrMapping/>
  </p:clrMapOvr>
  <p:transition advClick="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363648"/>
              </a:xfrm>
              <a:prstGeom prst="rect">
                <a:avLst/>
              </a:prstGeom>
            </p:spPr>
            <p:txBody>
              <a:bodyPr wrap="square">
                <a:spAutoFit/>
              </a:bodyPr>
              <a:lstStyle/>
              <a:p>
                <a:pPr marL="628650" indent="-628650">
                  <a:buClr>
                    <a:srgbClr val="C00000"/>
                  </a:buClr>
                  <a:buFont typeface="+mj-lt"/>
                  <a:buAutoNum type="arabicPeriod" startAt="10"/>
                </a:pPr>
                <a:r>
                  <a:rPr lang="en-US" sz="2700" dirty="0" smtClean="0"/>
                  <a:t>In </a:t>
                </a:r>
                <a:r>
                  <a:rPr lang="en-US" sz="2700" dirty="0"/>
                  <a:t>a running club, </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2</m:t>
                        </m:r>
                      </m:num>
                      <m:den>
                        <m:r>
                          <a:rPr lang="en-US" sz="2700" b="0" i="0" smtClean="0">
                            <a:latin typeface="Cambria Math" panose="02040503050406030204" pitchFamily="18" charset="0"/>
                            <a:cs typeface="Arial" panose="020B0604020202020204" pitchFamily="34" charset="0"/>
                          </a:rPr>
                          <m:t>3</m:t>
                        </m:r>
                      </m:den>
                    </m:f>
                  </m:oMath>
                </a14:m>
                <a:r>
                  <a:rPr lang="en-US" sz="2700" dirty="0"/>
                  <a:t> of the members are male. Of these, </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1</m:t>
                        </m:r>
                      </m:num>
                      <m:den>
                        <m:r>
                          <a:rPr lang="en-US" sz="2700">
                            <a:latin typeface="Cambria Math" panose="02040503050406030204" pitchFamily="18" charset="0"/>
                            <a:cs typeface="Arial" panose="020B0604020202020204" pitchFamily="34" charset="0"/>
                          </a:rPr>
                          <m:t>4</m:t>
                        </m:r>
                      </m:den>
                    </m:f>
                  </m:oMath>
                </a14:m>
                <a:r>
                  <a:rPr lang="en-US" sz="2700" dirty="0"/>
                  <a:t> are under </a:t>
                </a:r>
                <a:r>
                  <a:rPr lang="en-US" sz="2700" dirty="0" smtClean="0"/>
                  <a:t>16.</a:t>
                </a:r>
                <a:br>
                  <a:rPr lang="en-US" sz="2700" dirty="0" smtClean="0"/>
                </a:br>
                <a:r>
                  <a:rPr lang="en-US" sz="2700" dirty="0" smtClean="0"/>
                  <a:t>What </a:t>
                </a:r>
                <a:r>
                  <a:rPr lang="en-US" sz="2700" dirty="0"/>
                  <a:t>fraction of the running club are male and under 16?</a:t>
                </a:r>
              </a:p>
              <a:p>
                <a:pPr marL="628650" indent="-628650">
                  <a:buClr>
                    <a:srgbClr val="C00000"/>
                  </a:buClr>
                  <a:buFont typeface="+mj-lt"/>
                  <a:buAutoNum type="arabicPeriod" startAt="10"/>
                </a:pPr>
                <a:r>
                  <a:rPr lang="en-US" sz="2700" dirty="0" smtClean="0"/>
                  <a:t>Dylan </a:t>
                </a:r>
                <a:r>
                  <a:rPr lang="en-US" sz="2700" dirty="0"/>
                  <a:t>buys </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5</m:t>
                        </m:r>
                      </m:num>
                      <m:den>
                        <m:r>
                          <a:rPr lang="en-US" sz="2700" b="0" i="0" smtClean="0">
                            <a:latin typeface="Cambria Math" panose="02040503050406030204" pitchFamily="18" charset="0"/>
                            <a:cs typeface="Arial" panose="020B0604020202020204" pitchFamily="34" charset="0"/>
                          </a:rPr>
                          <m:t>8</m:t>
                        </m:r>
                      </m:den>
                    </m:f>
                  </m:oMath>
                </a14:m>
                <a:r>
                  <a:rPr lang="en-US" sz="2700" dirty="0"/>
                  <a:t> </a:t>
                </a:r>
                <a:r>
                  <a:rPr lang="en-US" sz="2700" dirty="0" err="1"/>
                  <a:t>tonne</a:t>
                </a:r>
                <a:r>
                  <a:rPr lang="en-US" sz="2700" dirty="0"/>
                  <a:t> of coal. He gives his mother </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2</m:t>
                        </m:r>
                      </m:num>
                      <m:den>
                        <m:r>
                          <a:rPr lang="en-US" sz="2700" b="0" i="0" smtClean="0">
                            <a:latin typeface="Cambria Math" panose="02040503050406030204" pitchFamily="18" charset="0"/>
                            <a:cs typeface="Arial" panose="020B0604020202020204" pitchFamily="34" charset="0"/>
                          </a:rPr>
                          <m:t>5</m:t>
                        </m:r>
                      </m:den>
                    </m:f>
                  </m:oMath>
                </a14:m>
                <a:r>
                  <a:rPr lang="en-US" sz="2700" dirty="0"/>
                  <a:t> of </a:t>
                </a:r>
                <a:r>
                  <a:rPr lang="en-US" sz="2700" dirty="0" smtClean="0"/>
                  <a:t>it. </a:t>
                </a:r>
                <a:br>
                  <a:rPr lang="en-US" sz="2700" dirty="0" smtClean="0"/>
                </a:br>
                <a:r>
                  <a:rPr lang="en-US" sz="2700" dirty="0" smtClean="0"/>
                  <a:t>Dylan </a:t>
                </a:r>
                <a:r>
                  <a:rPr lang="en-US" sz="2700" dirty="0"/>
                  <a:t>needs 350 kg of coal to last for a month. Does he have </a:t>
                </a:r>
                <a:r>
                  <a:rPr lang="en-US" sz="2700" dirty="0" smtClean="0"/>
                  <a:t>enough?</a:t>
                </a:r>
                <a:br>
                  <a:rPr lang="en-US" sz="2700" dirty="0" smtClean="0"/>
                </a:br>
                <a:r>
                  <a:rPr lang="en-US" sz="2700" dirty="0" smtClean="0"/>
                  <a:t>Show </a:t>
                </a:r>
                <a:r>
                  <a:rPr lang="en-US" sz="2700" dirty="0"/>
                  <a:t>how you worked it out.</a:t>
                </a:r>
                <a:endParaRPr lang="en-US" sz="270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363648"/>
              </a:xfrm>
              <a:prstGeom prst="rect">
                <a:avLst/>
              </a:prstGeom>
              <a:blipFill rotWithShape="0">
                <a:blip r:embed="rId4"/>
                <a:stretch>
                  <a:fillRect l="-1970" r="-3824" b="-2159"/>
                </a:stretch>
              </a:blipFill>
            </p:spPr>
            <p:txBody>
              <a:bodyPr/>
              <a:lstStyle/>
              <a:p>
                <a:r>
                  <a:rPr lang="en-US">
                    <a:noFill/>
                  </a:rPr>
                  <a:t> </a:t>
                </a:r>
              </a:p>
            </p:txBody>
          </p:sp>
        </mc:Fallback>
      </mc:AlternateContent>
      <p:sp>
        <p:nvSpPr>
          <p:cNvPr id="7" name="Title 1"/>
          <p:cNvSpPr>
            <a:spLocks noGrp="1"/>
          </p:cNvSpPr>
          <p:nvPr>
            <p:ph type="title"/>
          </p:nvPr>
        </p:nvSpPr>
        <p:spPr>
          <a:xfrm>
            <a:off x="33958" y="-19358"/>
            <a:ext cx="7560840" cy="648072"/>
          </a:xfrm>
        </p:spPr>
        <p:txBody>
          <a:bodyPr>
            <a:noAutofit/>
          </a:bodyPr>
          <a:lstStyle/>
          <a:p>
            <a:r>
              <a:rPr lang="en-GB" sz="2600" dirty="0" smtClean="0"/>
              <a:t>4.3 </a:t>
            </a:r>
            <a:r>
              <a:rPr lang="en-GB" sz="2600" dirty="0"/>
              <a:t>– Fractions &amp; Percentages – </a:t>
            </a:r>
            <a:r>
              <a:rPr lang="en-GB" sz="2600" dirty="0" smtClean="0"/>
              <a:t>Multiplying </a:t>
            </a:r>
            <a:r>
              <a:rPr lang="en-GB" sz="2600" dirty="0"/>
              <a:t>Fractions</a:t>
            </a:r>
            <a:endParaRPr lang="en-GB" sz="2600" b="1" dirty="0" smtClean="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2950631829"/>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 name="Rectangle 1"/>
          <p:cNvSpPr/>
          <p:nvPr/>
        </p:nvSpPr>
        <p:spPr>
          <a:xfrm>
            <a:off x="179512" y="1152626"/>
            <a:ext cx="8712968" cy="5632311"/>
          </a:xfrm>
          <a:prstGeom prst="rect">
            <a:avLst/>
          </a:prstGeom>
        </p:spPr>
        <p:txBody>
          <a:bodyPr wrap="square" numCol="2" spcCol="182880">
            <a:spAutoFit/>
          </a:bodyPr>
          <a:lstStyle/>
          <a:p>
            <a:pPr>
              <a:buClr>
                <a:srgbClr val="0070C0"/>
              </a:buClr>
              <a:tabLst>
                <a:tab pos="401638" algn="l"/>
                <a:tab pos="4005263" algn="r"/>
              </a:tabLst>
            </a:pPr>
            <a:r>
              <a:rPr lang="en-US" b="1" dirty="0" smtClean="0">
                <a:solidFill>
                  <a:srgbClr val="C00000"/>
                </a:solidFill>
                <a:latin typeface="Arial" panose="020B0604020202020204" pitchFamily="34" charset="0"/>
                <a:cs typeface="Arial" panose="020B0604020202020204" pitchFamily="34" charset="0"/>
              </a:rPr>
              <a:t>1 	Number 	1</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1.1 </a:t>
            </a:r>
            <a:r>
              <a:rPr lang="en-US" dirty="0" smtClean="0">
                <a:latin typeface="Arial" panose="020B0604020202020204" pitchFamily="34" charset="0"/>
                <a:cs typeface="Arial" panose="020B0604020202020204" pitchFamily="34" charset="0"/>
              </a:rPr>
              <a:t>	Calculations 	1</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1.2 </a:t>
            </a:r>
            <a:r>
              <a:rPr lang="en-US" dirty="0" smtClean="0">
                <a:latin typeface="Arial" panose="020B0604020202020204" pitchFamily="34" charset="0"/>
                <a:cs typeface="Arial" panose="020B0604020202020204" pitchFamily="34" charset="0"/>
              </a:rPr>
              <a:t>	Decimal </a:t>
            </a:r>
            <a:r>
              <a:rPr lang="en-US" dirty="0">
                <a:latin typeface="Arial" panose="020B0604020202020204" pitchFamily="34" charset="0"/>
                <a:cs typeface="Arial" panose="020B0604020202020204" pitchFamily="34" charset="0"/>
              </a:rPr>
              <a:t>numbers </a:t>
            </a:r>
            <a:r>
              <a:rPr lang="en-US" dirty="0" smtClean="0">
                <a:latin typeface="Arial" panose="020B0604020202020204" pitchFamily="34" charset="0"/>
                <a:cs typeface="Arial" panose="020B0604020202020204" pitchFamily="34" charset="0"/>
              </a:rPr>
              <a:t>	2</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1.3 </a:t>
            </a:r>
            <a:r>
              <a:rPr lang="en-US" dirty="0" smtClean="0">
                <a:latin typeface="Arial" panose="020B0604020202020204" pitchFamily="34" charset="0"/>
                <a:cs typeface="Arial" panose="020B0604020202020204" pitchFamily="34" charset="0"/>
              </a:rPr>
              <a:t>	Place </a:t>
            </a:r>
            <a:r>
              <a:rPr lang="en-US" dirty="0">
                <a:latin typeface="Arial" panose="020B0604020202020204" pitchFamily="34" charset="0"/>
                <a:cs typeface="Arial" panose="020B0604020202020204" pitchFamily="34" charset="0"/>
              </a:rPr>
              <a:t>value </a:t>
            </a:r>
            <a:r>
              <a:rPr lang="en-US" dirty="0" smtClean="0">
                <a:latin typeface="Arial" panose="020B0604020202020204" pitchFamily="34" charset="0"/>
                <a:cs typeface="Arial" panose="020B0604020202020204" pitchFamily="34" charset="0"/>
              </a:rPr>
              <a:t>	2</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1.4 </a:t>
            </a:r>
            <a:r>
              <a:rPr lang="en-US" dirty="0" smtClean="0">
                <a:latin typeface="Arial" panose="020B0604020202020204" pitchFamily="34" charset="0"/>
                <a:cs typeface="Arial" panose="020B0604020202020204" pitchFamily="34" charset="0"/>
              </a:rPr>
              <a:t>	Factors </a:t>
            </a:r>
            <a:r>
              <a:rPr lang="en-US" dirty="0">
                <a:latin typeface="Arial" panose="020B0604020202020204" pitchFamily="34" charset="0"/>
                <a:cs typeface="Arial" panose="020B0604020202020204" pitchFamily="34" charset="0"/>
              </a:rPr>
              <a:t>and multiples </a:t>
            </a:r>
            <a:r>
              <a:rPr lang="en-US" dirty="0" smtClean="0">
                <a:latin typeface="Arial" panose="020B0604020202020204" pitchFamily="34" charset="0"/>
                <a:cs typeface="Arial" panose="020B0604020202020204" pitchFamily="34" charset="0"/>
              </a:rPr>
              <a:t>	3</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1.5 </a:t>
            </a:r>
            <a:r>
              <a:rPr lang="en-US" dirty="0" smtClean="0">
                <a:latin typeface="Arial" panose="020B0604020202020204" pitchFamily="34" charset="0"/>
                <a:cs typeface="Arial" panose="020B0604020202020204" pitchFamily="34" charset="0"/>
              </a:rPr>
              <a:t>	Squares</a:t>
            </a:r>
            <a:r>
              <a:rPr lang="en-US" dirty="0">
                <a:latin typeface="Arial" panose="020B0604020202020204" pitchFamily="34" charset="0"/>
                <a:cs typeface="Arial" panose="020B0604020202020204" pitchFamily="34" charset="0"/>
              </a:rPr>
              <a:t>, cubes and roots </a:t>
            </a:r>
            <a:r>
              <a:rPr lang="en-US" dirty="0" smtClean="0">
                <a:latin typeface="Arial" panose="020B0604020202020204" pitchFamily="34" charset="0"/>
                <a:cs typeface="Arial" panose="020B0604020202020204" pitchFamily="34" charset="0"/>
              </a:rPr>
              <a:t>	4</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1.6 </a:t>
            </a:r>
            <a:r>
              <a:rPr lang="en-US" dirty="0" smtClean="0">
                <a:latin typeface="Arial" panose="020B0604020202020204" pitchFamily="34" charset="0"/>
                <a:cs typeface="Arial" panose="020B0604020202020204" pitchFamily="34" charset="0"/>
              </a:rPr>
              <a:t>	Index </a:t>
            </a:r>
            <a:r>
              <a:rPr lang="en-US" dirty="0">
                <a:latin typeface="Arial" panose="020B0604020202020204" pitchFamily="34" charset="0"/>
                <a:cs typeface="Arial" panose="020B0604020202020204" pitchFamily="34" charset="0"/>
              </a:rPr>
              <a:t>notation </a:t>
            </a:r>
            <a:r>
              <a:rPr lang="en-US" dirty="0" smtClean="0">
                <a:latin typeface="Arial" panose="020B0604020202020204" pitchFamily="34" charset="0"/>
                <a:cs typeface="Arial" panose="020B0604020202020204" pitchFamily="34" charset="0"/>
              </a:rPr>
              <a:t>	5</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1.7 </a:t>
            </a:r>
            <a:r>
              <a:rPr lang="en-US" dirty="0" smtClean="0">
                <a:latin typeface="Arial" panose="020B0604020202020204" pitchFamily="34" charset="0"/>
                <a:cs typeface="Arial" panose="020B0604020202020204" pitchFamily="34" charset="0"/>
              </a:rPr>
              <a:t>	Prime </a:t>
            </a:r>
            <a:r>
              <a:rPr lang="en-US" dirty="0">
                <a:latin typeface="Arial" panose="020B0604020202020204" pitchFamily="34" charset="0"/>
                <a:cs typeface="Arial" panose="020B0604020202020204" pitchFamily="34" charset="0"/>
              </a:rPr>
              <a:t>factors </a:t>
            </a:r>
            <a:r>
              <a:rPr lang="en-US" dirty="0" smtClean="0">
                <a:latin typeface="Arial" panose="020B0604020202020204" pitchFamily="34" charset="0"/>
                <a:cs typeface="Arial" panose="020B0604020202020204" pitchFamily="34" charset="0"/>
              </a:rPr>
              <a:t>	6</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1 </a:t>
            </a:r>
            <a:r>
              <a:rPr lang="en-US" dirty="0" smtClean="0">
                <a:latin typeface="Arial" panose="020B0604020202020204" pitchFamily="34" charset="0"/>
                <a:cs typeface="Arial" panose="020B0604020202020204" pitchFamily="34" charset="0"/>
              </a:rPr>
              <a:t>	Problem-solving 	7</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b="1" dirty="0">
                <a:solidFill>
                  <a:srgbClr val="C00000"/>
                </a:solidFill>
                <a:latin typeface="Arial" panose="020B0604020202020204" pitchFamily="34" charset="0"/>
                <a:cs typeface="Arial" panose="020B0604020202020204" pitchFamily="34" charset="0"/>
              </a:rPr>
              <a:t>2 	Algebra 	8</a:t>
            </a: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2.1 </a:t>
            </a:r>
            <a:r>
              <a:rPr lang="en-US" dirty="0" smtClean="0">
                <a:latin typeface="Arial" panose="020B0604020202020204" pitchFamily="34" charset="0"/>
                <a:cs typeface="Arial" panose="020B0604020202020204" pitchFamily="34" charset="0"/>
              </a:rPr>
              <a:t>	Algebraic </a:t>
            </a:r>
            <a:r>
              <a:rPr lang="en-US" dirty="0">
                <a:latin typeface="Arial" panose="020B0604020202020204" pitchFamily="34" charset="0"/>
                <a:cs typeface="Arial" panose="020B0604020202020204" pitchFamily="34" charset="0"/>
              </a:rPr>
              <a:t>expressions </a:t>
            </a:r>
            <a:r>
              <a:rPr lang="en-US" dirty="0" smtClean="0">
                <a:latin typeface="Arial" panose="020B0604020202020204" pitchFamily="34" charset="0"/>
                <a:cs typeface="Arial" panose="020B0604020202020204" pitchFamily="34" charset="0"/>
              </a:rPr>
              <a:t>	8</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2.2 </a:t>
            </a:r>
            <a:r>
              <a:rPr lang="en-US" dirty="0" smtClean="0">
                <a:latin typeface="Arial" panose="020B0604020202020204" pitchFamily="34" charset="0"/>
                <a:cs typeface="Arial" panose="020B0604020202020204" pitchFamily="34" charset="0"/>
              </a:rPr>
              <a:t>	Simplifying </a:t>
            </a:r>
            <a:r>
              <a:rPr lang="en-US" dirty="0">
                <a:latin typeface="Arial" panose="020B0604020202020204" pitchFamily="34" charset="0"/>
                <a:cs typeface="Arial" panose="020B0604020202020204" pitchFamily="34" charset="0"/>
              </a:rPr>
              <a:t>expressions </a:t>
            </a:r>
            <a:r>
              <a:rPr lang="en-US" dirty="0" smtClean="0">
                <a:latin typeface="Arial" panose="020B0604020202020204" pitchFamily="34" charset="0"/>
                <a:cs typeface="Arial" panose="020B0604020202020204" pitchFamily="34" charset="0"/>
              </a:rPr>
              <a:t>	8</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2.3 </a:t>
            </a:r>
            <a:r>
              <a:rPr lang="en-US" dirty="0" smtClean="0">
                <a:latin typeface="Arial" panose="020B0604020202020204" pitchFamily="34" charset="0"/>
                <a:cs typeface="Arial" panose="020B0604020202020204" pitchFamily="34" charset="0"/>
              </a:rPr>
              <a:t>	Substitution 	9</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2.4 </a:t>
            </a:r>
            <a:r>
              <a:rPr lang="en-US" dirty="0" smtClean="0">
                <a:latin typeface="Arial" panose="020B0604020202020204" pitchFamily="34" charset="0"/>
                <a:cs typeface="Arial" panose="020B0604020202020204" pitchFamily="34" charset="0"/>
              </a:rPr>
              <a:t>	Formulae 	10</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2.5 </a:t>
            </a:r>
            <a:r>
              <a:rPr lang="en-US" dirty="0" smtClean="0">
                <a:latin typeface="Arial" panose="020B0604020202020204" pitchFamily="34" charset="0"/>
                <a:cs typeface="Arial" panose="020B0604020202020204" pitchFamily="34" charset="0"/>
              </a:rPr>
              <a:t>	Expanding </a:t>
            </a:r>
            <a:r>
              <a:rPr lang="en-US" dirty="0">
                <a:latin typeface="Arial" panose="020B0604020202020204" pitchFamily="34" charset="0"/>
                <a:cs typeface="Arial" panose="020B0604020202020204" pitchFamily="34" charset="0"/>
              </a:rPr>
              <a:t>brackets </a:t>
            </a:r>
            <a:r>
              <a:rPr lang="en-US" dirty="0" smtClean="0">
                <a:latin typeface="Arial" panose="020B0604020202020204" pitchFamily="34" charset="0"/>
                <a:cs typeface="Arial" panose="020B0604020202020204" pitchFamily="34" charset="0"/>
              </a:rPr>
              <a:t>	11</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2.6 </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Factorising</a:t>
            </a:r>
            <a:r>
              <a:rPr lang="en-US" dirty="0" smtClean="0">
                <a:latin typeface="Arial" panose="020B0604020202020204" pitchFamily="34" charset="0"/>
                <a:cs typeface="Arial" panose="020B0604020202020204" pitchFamily="34" charset="0"/>
              </a:rPr>
              <a:t> 	12</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2.7 </a:t>
            </a:r>
            <a:r>
              <a:rPr lang="en-US" dirty="0" smtClean="0">
                <a:latin typeface="Arial" panose="020B0604020202020204" pitchFamily="34" charset="0"/>
                <a:cs typeface="Arial" panose="020B0604020202020204" pitchFamily="34" charset="0"/>
              </a:rPr>
              <a:t>	Using </a:t>
            </a:r>
            <a:r>
              <a:rPr lang="en-US" dirty="0">
                <a:latin typeface="Arial" panose="020B0604020202020204" pitchFamily="34" charset="0"/>
                <a:cs typeface="Arial" panose="020B0604020202020204" pitchFamily="34" charset="0"/>
              </a:rPr>
              <a:t>expressions and formulae </a:t>
            </a:r>
            <a:r>
              <a:rPr lang="en-US" dirty="0" smtClean="0">
                <a:latin typeface="Arial" panose="020B0604020202020204" pitchFamily="34" charset="0"/>
                <a:cs typeface="Arial" panose="020B0604020202020204" pitchFamily="34" charset="0"/>
              </a:rPr>
              <a:t>	13</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2 </a:t>
            </a:r>
            <a:r>
              <a:rPr lang="en-US" dirty="0" smtClean="0">
                <a:latin typeface="Arial" panose="020B0604020202020204" pitchFamily="34" charset="0"/>
                <a:cs typeface="Arial" panose="020B0604020202020204" pitchFamily="34" charset="0"/>
              </a:rPr>
              <a:t>	Problem-solving 	14</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endParaRPr lang="en-US" b="1" dirty="0" smtClean="0">
              <a:solidFill>
                <a:srgbClr val="C00000"/>
              </a:solidFill>
              <a:latin typeface="Arial" panose="020B0604020202020204" pitchFamily="34" charset="0"/>
              <a:cs typeface="Arial" panose="020B0604020202020204" pitchFamily="34" charset="0"/>
            </a:endParaRPr>
          </a:p>
          <a:p>
            <a:pPr>
              <a:buClr>
                <a:srgbClr val="0070C0"/>
              </a:buClr>
              <a:tabLst>
                <a:tab pos="401638" algn="l"/>
                <a:tab pos="4005263" algn="r"/>
              </a:tabLst>
            </a:pP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401638" algn="l"/>
                <a:tab pos="4005263" algn="r"/>
              </a:tabLst>
            </a:pPr>
            <a:r>
              <a:rPr lang="en-US" b="1" dirty="0" smtClean="0">
                <a:solidFill>
                  <a:srgbClr val="C00000"/>
                </a:solidFill>
                <a:latin typeface="Arial" panose="020B0604020202020204" pitchFamily="34" charset="0"/>
                <a:cs typeface="Arial" panose="020B0604020202020204" pitchFamily="34" charset="0"/>
              </a:rPr>
              <a:t>3 </a:t>
            </a:r>
            <a:r>
              <a:rPr lang="en-US" b="1" dirty="0">
                <a:solidFill>
                  <a:srgbClr val="C00000"/>
                </a:solidFill>
                <a:latin typeface="Arial" panose="020B0604020202020204" pitchFamily="34" charset="0"/>
                <a:cs typeface="Arial" panose="020B0604020202020204" pitchFamily="34" charset="0"/>
              </a:rPr>
              <a:t>	Graphs, tables and charts 	16</a:t>
            </a: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3.1 </a:t>
            </a:r>
            <a:r>
              <a:rPr lang="en-US" dirty="0" smtClean="0">
                <a:latin typeface="Arial" panose="020B0604020202020204" pitchFamily="34" charset="0"/>
                <a:cs typeface="Arial" panose="020B0604020202020204" pitchFamily="34" charset="0"/>
              </a:rPr>
              <a:t>	Frequency </a:t>
            </a:r>
            <a:r>
              <a:rPr lang="en-US" dirty="0">
                <a:latin typeface="Arial" panose="020B0604020202020204" pitchFamily="34" charset="0"/>
                <a:cs typeface="Arial" panose="020B0604020202020204" pitchFamily="34" charset="0"/>
              </a:rPr>
              <a:t>tables </a:t>
            </a:r>
            <a:r>
              <a:rPr lang="en-US" dirty="0" smtClean="0">
                <a:latin typeface="Arial" panose="020B0604020202020204" pitchFamily="34" charset="0"/>
                <a:cs typeface="Arial" panose="020B0604020202020204" pitchFamily="34" charset="0"/>
              </a:rPr>
              <a:t>	16</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3.2 </a:t>
            </a:r>
            <a:r>
              <a:rPr lang="en-US" dirty="0" smtClean="0">
                <a:latin typeface="Arial" panose="020B0604020202020204" pitchFamily="34" charset="0"/>
                <a:cs typeface="Arial" panose="020B0604020202020204" pitchFamily="34" charset="0"/>
              </a:rPr>
              <a:t>	Two-way </a:t>
            </a:r>
            <a:r>
              <a:rPr lang="en-US" dirty="0">
                <a:latin typeface="Arial" panose="020B0604020202020204" pitchFamily="34" charset="0"/>
                <a:cs typeface="Arial" panose="020B0604020202020204" pitchFamily="34" charset="0"/>
              </a:rPr>
              <a:t>tables </a:t>
            </a:r>
            <a:r>
              <a:rPr lang="en-US" dirty="0" smtClean="0">
                <a:latin typeface="Arial" panose="020B0604020202020204" pitchFamily="34" charset="0"/>
                <a:cs typeface="Arial" panose="020B0604020202020204" pitchFamily="34" charset="0"/>
              </a:rPr>
              <a:t>	16</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3.3 </a:t>
            </a:r>
            <a:r>
              <a:rPr lang="en-US" dirty="0" smtClean="0">
                <a:latin typeface="Arial" panose="020B0604020202020204" pitchFamily="34" charset="0"/>
                <a:cs typeface="Arial" panose="020B0604020202020204" pitchFamily="34" charset="0"/>
              </a:rPr>
              <a:t>	Representing </a:t>
            </a:r>
            <a:r>
              <a:rPr lang="en-US" dirty="0">
                <a:latin typeface="Arial" panose="020B0604020202020204" pitchFamily="34" charset="0"/>
                <a:cs typeface="Arial" panose="020B0604020202020204" pitchFamily="34" charset="0"/>
              </a:rPr>
              <a:t>data </a:t>
            </a:r>
            <a:r>
              <a:rPr lang="en-US" dirty="0" smtClean="0">
                <a:latin typeface="Arial" panose="020B0604020202020204" pitchFamily="34" charset="0"/>
                <a:cs typeface="Arial" panose="020B0604020202020204" pitchFamily="34" charset="0"/>
              </a:rPr>
              <a:t>	18</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3.4 </a:t>
            </a:r>
            <a:r>
              <a:rPr lang="en-US" dirty="0" smtClean="0">
                <a:latin typeface="Arial" panose="020B0604020202020204" pitchFamily="34" charset="0"/>
                <a:cs typeface="Arial" panose="020B0604020202020204" pitchFamily="34" charset="0"/>
              </a:rPr>
              <a:t>	Time </a:t>
            </a:r>
            <a:r>
              <a:rPr lang="en-US" dirty="0">
                <a:latin typeface="Arial" panose="020B0604020202020204" pitchFamily="34" charset="0"/>
                <a:cs typeface="Arial" panose="020B0604020202020204" pitchFamily="34" charset="0"/>
              </a:rPr>
              <a:t>series </a:t>
            </a:r>
            <a:r>
              <a:rPr lang="en-US" dirty="0" smtClean="0">
                <a:latin typeface="Arial" panose="020B0604020202020204" pitchFamily="34" charset="0"/>
                <a:cs typeface="Arial" panose="020B0604020202020204" pitchFamily="34" charset="0"/>
              </a:rPr>
              <a:t>	18</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3.5 </a:t>
            </a:r>
            <a:r>
              <a:rPr lang="en-US" dirty="0" smtClean="0">
                <a:latin typeface="Arial" panose="020B0604020202020204" pitchFamily="34" charset="0"/>
                <a:cs typeface="Arial" panose="020B0604020202020204" pitchFamily="34" charset="0"/>
              </a:rPr>
              <a:t>	Stem </a:t>
            </a:r>
            <a:r>
              <a:rPr lang="en-US" dirty="0">
                <a:latin typeface="Arial" panose="020B0604020202020204" pitchFamily="34" charset="0"/>
                <a:cs typeface="Arial" panose="020B0604020202020204" pitchFamily="34" charset="0"/>
              </a:rPr>
              <a:t>and leaf diagrams </a:t>
            </a:r>
            <a:r>
              <a:rPr lang="en-US" dirty="0" smtClean="0">
                <a:latin typeface="Arial" panose="020B0604020202020204" pitchFamily="34" charset="0"/>
                <a:cs typeface="Arial" panose="020B0604020202020204" pitchFamily="34" charset="0"/>
              </a:rPr>
              <a:t>	19</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3.6 </a:t>
            </a:r>
            <a:r>
              <a:rPr lang="en-US" dirty="0" smtClean="0">
                <a:latin typeface="Arial" panose="020B0604020202020204" pitchFamily="34" charset="0"/>
                <a:cs typeface="Arial" panose="020B0604020202020204" pitchFamily="34" charset="0"/>
              </a:rPr>
              <a:t>	Pie </a:t>
            </a:r>
            <a:r>
              <a:rPr lang="en-US" dirty="0">
                <a:latin typeface="Arial" panose="020B0604020202020204" pitchFamily="34" charset="0"/>
                <a:cs typeface="Arial" panose="020B0604020202020204" pitchFamily="34" charset="0"/>
              </a:rPr>
              <a:t>charts </a:t>
            </a:r>
            <a:r>
              <a:rPr lang="en-US" dirty="0" smtClean="0">
                <a:latin typeface="Arial" panose="020B0604020202020204" pitchFamily="34" charset="0"/>
                <a:cs typeface="Arial" panose="020B0604020202020204" pitchFamily="34" charset="0"/>
              </a:rPr>
              <a:t>	20</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3.7 </a:t>
            </a:r>
            <a:r>
              <a:rPr lang="en-US" dirty="0" smtClean="0">
                <a:latin typeface="Arial" panose="020B0604020202020204" pitchFamily="34" charset="0"/>
                <a:cs typeface="Arial" panose="020B0604020202020204" pitchFamily="34" charset="0"/>
              </a:rPr>
              <a:t>	Scatter </a:t>
            </a:r>
            <a:r>
              <a:rPr lang="en-US" dirty="0">
                <a:latin typeface="Arial" panose="020B0604020202020204" pitchFamily="34" charset="0"/>
                <a:cs typeface="Arial" panose="020B0604020202020204" pitchFamily="34" charset="0"/>
              </a:rPr>
              <a:t>graphs </a:t>
            </a:r>
            <a:r>
              <a:rPr lang="en-US" dirty="0" smtClean="0">
                <a:latin typeface="Arial" panose="020B0604020202020204" pitchFamily="34" charset="0"/>
                <a:cs typeface="Arial" panose="020B0604020202020204" pitchFamily="34" charset="0"/>
              </a:rPr>
              <a:t>	22</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3.8 </a:t>
            </a:r>
            <a:r>
              <a:rPr lang="en-US" dirty="0" smtClean="0">
                <a:latin typeface="Arial" panose="020B0604020202020204" pitchFamily="34" charset="0"/>
                <a:cs typeface="Arial" panose="020B0604020202020204" pitchFamily="34" charset="0"/>
              </a:rPr>
              <a:t>	Line </a:t>
            </a:r>
            <a:r>
              <a:rPr lang="en-US" dirty="0">
                <a:latin typeface="Arial" panose="020B0604020202020204" pitchFamily="34" charset="0"/>
                <a:cs typeface="Arial" panose="020B0604020202020204" pitchFamily="34" charset="0"/>
              </a:rPr>
              <a:t>of best fit </a:t>
            </a:r>
            <a:r>
              <a:rPr lang="en-US" dirty="0" smtClean="0">
                <a:latin typeface="Arial" panose="020B0604020202020204" pitchFamily="34" charset="0"/>
                <a:cs typeface="Arial" panose="020B0604020202020204" pitchFamily="34" charset="0"/>
              </a:rPr>
              <a:t>	23</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3 </a:t>
            </a:r>
            <a:r>
              <a:rPr lang="en-US" dirty="0" smtClean="0">
                <a:latin typeface="Arial" panose="020B0604020202020204" pitchFamily="34" charset="0"/>
                <a:cs typeface="Arial" panose="020B0604020202020204" pitchFamily="34" charset="0"/>
              </a:rPr>
              <a:t>	Problem-solving 	23</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b="1" dirty="0">
                <a:solidFill>
                  <a:srgbClr val="C00000"/>
                </a:solidFill>
                <a:latin typeface="Arial" panose="020B0604020202020204" pitchFamily="34" charset="0"/>
                <a:cs typeface="Arial" panose="020B0604020202020204" pitchFamily="34" charset="0"/>
              </a:rPr>
              <a:t>4 </a:t>
            </a:r>
            <a:r>
              <a:rPr lang="en-US" b="1" dirty="0" smtClean="0">
                <a:solidFill>
                  <a:srgbClr val="C00000"/>
                </a:solidFill>
                <a:latin typeface="Arial" panose="020B0604020202020204" pitchFamily="34" charset="0"/>
                <a:cs typeface="Arial" panose="020B0604020202020204" pitchFamily="34" charset="0"/>
              </a:rPr>
              <a:t>	Fractions </a:t>
            </a:r>
            <a:r>
              <a:rPr lang="en-US" b="1" dirty="0">
                <a:solidFill>
                  <a:srgbClr val="C00000"/>
                </a:solidFill>
                <a:latin typeface="Arial" panose="020B0604020202020204" pitchFamily="34" charset="0"/>
                <a:cs typeface="Arial" panose="020B0604020202020204" pitchFamily="34" charset="0"/>
              </a:rPr>
              <a:t>and percentages </a:t>
            </a:r>
            <a:r>
              <a:rPr lang="en-US" b="1" dirty="0" smtClean="0">
                <a:solidFill>
                  <a:srgbClr val="C00000"/>
                </a:solidFill>
                <a:latin typeface="Arial" panose="020B0604020202020204" pitchFamily="34" charset="0"/>
                <a:cs typeface="Arial" panose="020B0604020202020204" pitchFamily="34" charset="0"/>
              </a:rPr>
              <a:t>	25</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4.1 </a:t>
            </a:r>
            <a:r>
              <a:rPr lang="en-US" dirty="0" smtClean="0">
                <a:latin typeface="Arial" panose="020B0604020202020204" pitchFamily="34" charset="0"/>
                <a:cs typeface="Arial" panose="020B0604020202020204" pitchFamily="34" charset="0"/>
              </a:rPr>
              <a:t>	Working </a:t>
            </a:r>
            <a:r>
              <a:rPr lang="en-US" dirty="0">
                <a:latin typeface="Arial" panose="020B0604020202020204" pitchFamily="34" charset="0"/>
                <a:cs typeface="Arial" panose="020B0604020202020204" pitchFamily="34" charset="0"/>
              </a:rPr>
              <a:t>with fractions </a:t>
            </a:r>
            <a:r>
              <a:rPr lang="en-US" dirty="0" smtClean="0">
                <a:latin typeface="Arial" panose="020B0604020202020204" pitchFamily="34" charset="0"/>
                <a:cs typeface="Arial" panose="020B0604020202020204" pitchFamily="34" charset="0"/>
              </a:rPr>
              <a:t>	25</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4.2 </a:t>
            </a:r>
            <a:r>
              <a:rPr lang="en-US" dirty="0" smtClean="0">
                <a:latin typeface="Arial" panose="020B0604020202020204" pitchFamily="34" charset="0"/>
                <a:cs typeface="Arial" panose="020B0604020202020204" pitchFamily="34" charset="0"/>
              </a:rPr>
              <a:t>	Operations </a:t>
            </a:r>
            <a:r>
              <a:rPr lang="en-US" dirty="0">
                <a:latin typeface="Arial" panose="020B0604020202020204" pitchFamily="34" charset="0"/>
                <a:cs typeface="Arial" panose="020B0604020202020204" pitchFamily="34" charset="0"/>
              </a:rPr>
              <a:t>with fractions </a:t>
            </a:r>
            <a:r>
              <a:rPr lang="en-US" dirty="0" smtClean="0">
                <a:latin typeface="Arial" panose="020B0604020202020204" pitchFamily="34" charset="0"/>
                <a:cs typeface="Arial" panose="020B0604020202020204" pitchFamily="34" charset="0"/>
              </a:rPr>
              <a:t>	26</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4.3 </a:t>
            </a:r>
            <a:r>
              <a:rPr lang="en-US" dirty="0" smtClean="0">
                <a:latin typeface="Arial" panose="020B0604020202020204" pitchFamily="34" charset="0"/>
                <a:cs typeface="Arial" panose="020B0604020202020204" pitchFamily="34" charset="0"/>
              </a:rPr>
              <a:t>	Multiplying </a:t>
            </a:r>
            <a:r>
              <a:rPr lang="en-US" dirty="0">
                <a:latin typeface="Arial" panose="020B0604020202020204" pitchFamily="34" charset="0"/>
                <a:cs typeface="Arial" panose="020B0604020202020204" pitchFamily="34" charset="0"/>
              </a:rPr>
              <a:t>fractions </a:t>
            </a:r>
            <a:r>
              <a:rPr lang="en-US" dirty="0" smtClean="0">
                <a:latin typeface="Arial" panose="020B0604020202020204" pitchFamily="34" charset="0"/>
                <a:cs typeface="Arial" panose="020B0604020202020204" pitchFamily="34" charset="0"/>
              </a:rPr>
              <a:t>	27</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4.4 </a:t>
            </a:r>
            <a:r>
              <a:rPr lang="en-US" dirty="0" smtClean="0">
                <a:latin typeface="Arial" panose="020B0604020202020204" pitchFamily="34" charset="0"/>
                <a:cs typeface="Arial" panose="020B0604020202020204" pitchFamily="34" charset="0"/>
              </a:rPr>
              <a:t>	Dividing </a:t>
            </a:r>
            <a:r>
              <a:rPr lang="en-US" dirty="0">
                <a:latin typeface="Arial" panose="020B0604020202020204" pitchFamily="34" charset="0"/>
                <a:cs typeface="Arial" panose="020B0604020202020204" pitchFamily="34" charset="0"/>
              </a:rPr>
              <a:t>fractions </a:t>
            </a:r>
            <a:r>
              <a:rPr lang="en-US" dirty="0" smtClean="0">
                <a:latin typeface="Arial" panose="020B0604020202020204" pitchFamily="34" charset="0"/>
                <a:cs typeface="Arial" panose="020B0604020202020204" pitchFamily="34" charset="0"/>
              </a:rPr>
              <a:t>	28</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4.5 </a:t>
            </a:r>
            <a:r>
              <a:rPr lang="en-US" dirty="0" smtClean="0">
                <a:latin typeface="Arial" panose="020B0604020202020204" pitchFamily="34" charset="0"/>
                <a:cs typeface="Arial" panose="020B0604020202020204" pitchFamily="34" charset="0"/>
              </a:rPr>
              <a:t>	Fractions </a:t>
            </a:r>
            <a:r>
              <a:rPr lang="en-US" dirty="0">
                <a:latin typeface="Arial" panose="020B0604020202020204" pitchFamily="34" charset="0"/>
                <a:cs typeface="Arial" panose="020B0604020202020204" pitchFamily="34" charset="0"/>
              </a:rPr>
              <a:t>and decimals </a:t>
            </a:r>
            <a:r>
              <a:rPr lang="en-US" dirty="0" smtClean="0">
                <a:latin typeface="Arial" panose="020B0604020202020204" pitchFamily="34" charset="0"/>
                <a:cs typeface="Arial" panose="020B0604020202020204" pitchFamily="34" charset="0"/>
              </a:rPr>
              <a:t>	28</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4.6 </a:t>
            </a:r>
            <a:r>
              <a:rPr lang="en-US" dirty="0" smtClean="0">
                <a:latin typeface="Arial" panose="020B0604020202020204" pitchFamily="34" charset="0"/>
                <a:cs typeface="Arial" panose="020B0604020202020204" pitchFamily="34" charset="0"/>
              </a:rPr>
              <a:t>	Fractions </a:t>
            </a:r>
            <a:r>
              <a:rPr lang="en-US" dirty="0">
                <a:latin typeface="Arial" panose="020B0604020202020204" pitchFamily="34" charset="0"/>
                <a:cs typeface="Arial" panose="020B0604020202020204" pitchFamily="34" charset="0"/>
              </a:rPr>
              <a:t>and percentages </a:t>
            </a:r>
            <a:r>
              <a:rPr lang="en-US" dirty="0" smtClean="0">
                <a:latin typeface="Arial" panose="020B0604020202020204" pitchFamily="34" charset="0"/>
                <a:cs typeface="Arial" panose="020B0604020202020204" pitchFamily="34" charset="0"/>
              </a:rPr>
              <a:t>	29</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4.7 </a:t>
            </a:r>
            <a:r>
              <a:rPr lang="en-US" dirty="0" smtClean="0">
                <a:latin typeface="Arial" panose="020B0604020202020204" pitchFamily="34" charset="0"/>
                <a:cs typeface="Arial" panose="020B0604020202020204" pitchFamily="34" charset="0"/>
              </a:rPr>
              <a:t>	Calculating </a:t>
            </a:r>
            <a:r>
              <a:rPr lang="en-US" dirty="0">
                <a:latin typeface="Arial" panose="020B0604020202020204" pitchFamily="34" charset="0"/>
                <a:cs typeface="Arial" panose="020B0604020202020204" pitchFamily="34" charset="0"/>
              </a:rPr>
              <a:t>percentages 1 </a:t>
            </a:r>
            <a:r>
              <a:rPr lang="en-US" dirty="0" smtClean="0">
                <a:latin typeface="Arial" panose="020B0604020202020204" pitchFamily="34" charset="0"/>
                <a:cs typeface="Arial" panose="020B0604020202020204" pitchFamily="34" charset="0"/>
              </a:rPr>
              <a:t>	30</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4.8 </a:t>
            </a:r>
            <a:r>
              <a:rPr lang="en-US" dirty="0" smtClean="0">
                <a:latin typeface="Arial" panose="020B0604020202020204" pitchFamily="34" charset="0"/>
                <a:cs typeface="Arial" panose="020B0604020202020204" pitchFamily="34" charset="0"/>
              </a:rPr>
              <a:t>	Calculating </a:t>
            </a:r>
            <a:r>
              <a:rPr lang="en-US" dirty="0">
                <a:latin typeface="Arial" panose="020B0604020202020204" pitchFamily="34" charset="0"/>
                <a:cs typeface="Arial" panose="020B0604020202020204" pitchFamily="34" charset="0"/>
              </a:rPr>
              <a:t>percentages 2 </a:t>
            </a:r>
            <a:r>
              <a:rPr lang="en-US" dirty="0" smtClean="0">
                <a:latin typeface="Arial" panose="020B0604020202020204" pitchFamily="34" charset="0"/>
                <a:cs typeface="Arial" panose="020B0604020202020204" pitchFamily="34" charset="0"/>
              </a:rPr>
              <a:t>	31</a:t>
            </a:r>
            <a:r>
              <a:rPr lang="en-US" dirty="0">
                <a:latin typeface="Arial" panose="020B0604020202020204" pitchFamily="34" charset="0"/>
                <a:cs typeface="Arial" panose="020B0604020202020204" pitchFamily="34" charset="0"/>
              </a:rPr>
              <a:t>.</a:t>
            </a:r>
          </a:p>
          <a:p>
            <a:pPr>
              <a:buClr>
                <a:srgbClr val="0070C0"/>
              </a:buClr>
              <a:tabLst>
                <a:tab pos="401638" algn="l"/>
                <a:tab pos="4005263" algn="r"/>
              </a:tabLst>
            </a:pPr>
            <a:r>
              <a:rPr lang="en-US" dirty="0">
                <a:latin typeface="Arial" panose="020B0604020202020204" pitchFamily="34" charset="0"/>
                <a:cs typeface="Arial" panose="020B0604020202020204" pitchFamily="34" charset="0"/>
              </a:rPr>
              <a:t>4 </a:t>
            </a:r>
            <a:r>
              <a:rPr lang="en-US" dirty="0" smtClean="0">
                <a:latin typeface="Arial" panose="020B0604020202020204" pitchFamily="34" charset="0"/>
                <a:cs typeface="Arial" panose="020B0604020202020204" pitchFamily="34" charset="0"/>
              </a:rPr>
              <a:t>	Problem-solving 	32</a:t>
            </a:r>
            <a:endParaRPr lang="en-US"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4427984" y="1152626"/>
            <a:ext cx="36004" cy="551673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ound Same Side Corner Rectangle 5">
            <a:hlinkClick r:id="rId3"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iv</a:t>
            </a:r>
            <a:endParaRPr lang="en-GB" sz="1400" b="1" dirty="0">
              <a:latin typeface="Calibri" panose="020F0502020204030204" pitchFamily="34" charset="0"/>
            </a:endParaRPr>
          </a:p>
        </p:txBody>
      </p:sp>
    </p:spTree>
    <p:extLst>
      <p:ext uri="{BB962C8B-B14F-4D97-AF65-F5344CB8AC3E}">
        <p14:creationId xmlns:p14="http://schemas.microsoft.com/office/powerpoint/2010/main" val="274810456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Place Value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6" name="Rectangle 5"/>
          <p:cNvSpPr/>
          <p:nvPr/>
        </p:nvSpPr>
        <p:spPr>
          <a:xfrm>
            <a:off x="179512" y="1124744"/>
            <a:ext cx="24482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1.3 – Place Value</a:t>
            </a:r>
            <a:endParaRPr lang="en-US"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628800"/>
            <a:ext cx="5256584" cy="237626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628800"/>
            <a:ext cx="540797" cy="551298"/>
          </a:xfrm>
          <a:prstGeom prst="rect">
            <a:avLst/>
          </a:prstGeom>
        </p:spPr>
      </p:pic>
    </p:spTree>
    <p:extLst>
      <p:ext uri="{BB962C8B-B14F-4D97-AF65-F5344CB8AC3E}">
        <p14:creationId xmlns:p14="http://schemas.microsoft.com/office/powerpoint/2010/main" val="1754385680"/>
      </p:ext>
    </p:extLst>
  </p:cSld>
  <p:clrMapOvr>
    <a:masterClrMapping/>
  </p:clrMapOvr>
  <p:transition advClick="0"/>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27</a:t>
            </a:r>
            <a:endParaRPr lang="en-GB" sz="1400" b="1" dirty="0">
              <a:latin typeface="Calibri" panose="020F0502020204030204" pitchFamily="34" charset="0"/>
            </a:endParaRPr>
          </a:p>
        </p:txBody>
      </p:sp>
      <p:grpSp>
        <p:nvGrpSpPr>
          <p:cNvPr id="5" name="Group 4"/>
          <p:cNvGrpSpPr/>
          <p:nvPr/>
        </p:nvGrpSpPr>
        <p:grpSpPr>
          <a:xfrm>
            <a:off x="243512" y="1268760"/>
            <a:ext cx="5264592" cy="4792498"/>
            <a:chOff x="3483872" y="1089031"/>
            <a:chExt cx="5264592" cy="4792498"/>
          </a:xfrm>
        </p:grpSpPr>
        <p:sp>
          <p:nvSpPr>
            <p:cNvPr id="7" name="Round Diagonal Corner Rectangle 6"/>
            <p:cNvSpPr/>
            <p:nvPr/>
          </p:nvSpPr>
          <p:spPr>
            <a:xfrm>
              <a:off x="3491880" y="1089031"/>
              <a:ext cx="5256584" cy="4792498"/>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12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5176568" cy="4047262"/>
            </a:xfrm>
            <a:prstGeom prst="rect">
              <a:avLst/>
            </a:prstGeom>
          </p:spPr>
          <p:txBody>
            <a:bodyPr wrap="square">
              <a:spAutoFit/>
            </a:bodyPr>
            <a:lstStyle/>
            <a:p>
              <a:pPr>
                <a:spcAft>
                  <a:spcPts val="600"/>
                </a:spcAft>
                <a:tabLst>
                  <a:tab pos="4972050" algn="r"/>
                </a:tabLst>
              </a:pPr>
              <a:r>
                <a:rPr lang="en-US" sz="3600" dirty="0"/>
                <a:t>A concrete mixer can mix a maximum of 90 litres at a time.</a:t>
              </a:r>
            </a:p>
            <a:p>
              <a:pPr>
                <a:spcAft>
                  <a:spcPts val="600"/>
                </a:spcAft>
                <a:tabLst>
                  <a:tab pos="4972050" algn="r"/>
                </a:tabLst>
              </a:pPr>
              <a:r>
                <a:rPr lang="en-US" sz="3600" dirty="0"/>
                <a:t>If the mixer is two-thirds full, work out how much concrete (in litres) is being mixed. </a:t>
              </a:r>
              <a:r>
                <a:rPr lang="en-US" sz="3600" dirty="0" smtClean="0"/>
                <a:t>	</a:t>
              </a:r>
              <a:r>
                <a:rPr lang="en-US" sz="3600" b="1" dirty="0" smtClean="0"/>
                <a:t>(</a:t>
              </a:r>
              <a:r>
                <a:rPr lang="en-US" sz="3600" b="1" dirty="0"/>
                <a:t>2 marks)</a:t>
              </a:r>
            </a:p>
          </p:txBody>
        </p:sp>
      </p:grpSp>
      <p:sp>
        <p:nvSpPr>
          <p:cNvPr id="11" name="Title 1"/>
          <p:cNvSpPr>
            <a:spLocks noGrp="1"/>
          </p:cNvSpPr>
          <p:nvPr>
            <p:ph type="title"/>
          </p:nvPr>
        </p:nvSpPr>
        <p:spPr>
          <a:xfrm>
            <a:off x="33958" y="-19358"/>
            <a:ext cx="7560840" cy="648072"/>
          </a:xfrm>
        </p:spPr>
        <p:txBody>
          <a:bodyPr>
            <a:noAutofit/>
          </a:bodyPr>
          <a:lstStyle/>
          <a:p>
            <a:r>
              <a:rPr lang="en-GB" sz="2600" dirty="0" smtClean="0"/>
              <a:t>4.3 </a:t>
            </a:r>
            <a:r>
              <a:rPr lang="en-GB" sz="2600" dirty="0"/>
              <a:t>– Fractions &amp; Percentages – </a:t>
            </a:r>
            <a:r>
              <a:rPr lang="en-GB" sz="2600" dirty="0" smtClean="0"/>
              <a:t>Multiplying </a:t>
            </a:r>
            <a:r>
              <a:rPr lang="en-GB" sz="2600" dirty="0"/>
              <a:t>Fractions</a:t>
            </a:r>
            <a:endParaRPr lang="en-GB" sz="2600" b="1" dirty="0" smtClean="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431124919"/>
      </p:ext>
    </p:extLst>
  </p:cSld>
  <p:clrMapOvr>
    <a:masterClrMapping/>
  </p:clrMapOvr>
  <p:transition advClick="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278920"/>
                <a:ext cx="5256584" cy="5116144"/>
              </a:xfrm>
              <a:prstGeom prst="rect">
                <a:avLst/>
              </a:prstGeom>
            </p:spPr>
            <p:txBody>
              <a:bodyPr wrap="square">
                <a:spAutoFit/>
              </a:bodyPr>
              <a:lstStyle/>
              <a:p>
                <a:pPr marL="628650" indent="-628650">
                  <a:buClr>
                    <a:srgbClr val="C00000"/>
                  </a:buClr>
                  <a:buFont typeface="+mj-lt"/>
                  <a:buAutoNum type="arabicPeriod" startAt="13"/>
                </a:pPr>
                <a:r>
                  <a:rPr lang="en-US" sz="2700" dirty="0" smtClean="0"/>
                  <a:t>Work out:</a:t>
                </a:r>
              </a:p>
              <a:p>
                <a:pPr marL="1085850" indent="-400050">
                  <a:lnSpc>
                    <a:spcPts val="4600"/>
                  </a:lnSpc>
                  <a:buClr>
                    <a:srgbClr val="C00000"/>
                  </a:buClr>
                  <a:buFont typeface="+mj-lt"/>
                  <a:buAutoNum type="alphaLcPeriod"/>
                  <a:tabLst>
                    <a:tab pos="2571750" algn="l"/>
                    <a:tab pos="2914650" algn="l"/>
                  </a:tabLst>
                </a:pPr>
                <a:r>
                  <a:rPr lang="en-US" sz="2700" dirty="0" smtClean="0">
                    <a:latin typeface="Arial" panose="020B0604020202020204" pitchFamily="34" charset="0"/>
                    <a:cs typeface="Arial" panose="020B0604020202020204" pitchFamily="34" charset="0"/>
                  </a:rPr>
                  <a:t>4 x 2</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2</m:t>
                        </m:r>
                      </m:num>
                      <m:den>
                        <m:r>
                          <a:rPr lang="en-US" sz="2700" b="0" i="0" smtClean="0">
                            <a:latin typeface="Cambria Math" panose="02040503050406030204" pitchFamily="18" charset="0"/>
                            <a:cs typeface="Arial" panose="020B0604020202020204" pitchFamily="34" charset="0"/>
                          </a:rPr>
                          <m:t>3</m:t>
                        </m:r>
                      </m:den>
                    </m:f>
                  </m:oMath>
                </a14:m>
                <a:r>
                  <a:rPr lang="en-US" sz="2700" dirty="0">
                    <a:latin typeface="Arial" panose="020B0604020202020204" pitchFamily="34" charset="0"/>
                    <a:cs typeface="Arial" panose="020B0604020202020204" pitchFamily="34" charset="0"/>
                  </a:rPr>
                  <a:t>	</a:t>
                </a:r>
                <a:r>
                  <a:rPr lang="en-US" sz="2700" dirty="0">
                    <a:solidFill>
                      <a:srgbClr val="C00000"/>
                    </a:solidFill>
                    <a:latin typeface="Arial" panose="020B0604020202020204" pitchFamily="34" charset="0"/>
                    <a:cs typeface="Arial" panose="020B0604020202020204" pitchFamily="34" charset="0"/>
                  </a:rPr>
                  <a:t>b</a:t>
                </a:r>
                <a:r>
                  <a:rPr lang="en-US" sz="2700" dirty="0">
                    <a:latin typeface="Arial" panose="020B0604020202020204" pitchFamily="34" charset="0"/>
                    <a:cs typeface="Arial" panose="020B0604020202020204" pitchFamily="34" charset="0"/>
                  </a:rPr>
                  <a:t>	</a:t>
                </a:r>
                <a14:m>
                  <m:oMath xmlns:m="http://schemas.openxmlformats.org/officeDocument/2006/math">
                    <m:r>
                      <a:rPr lang="en-US" sz="2700" b="0" i="0" smtClean="0">
                        <a:latin typeface="Cambria Math" panose="02040503050406030204" pitchFamily="18" charset="0"/>
                        <a:cs typeface="Arial" panose="020B0604020202020204" pitchFamily="34" charset="0"/>
                      </a:rPr>
                      <m:t>5</m:t>
                    </m:r>
                  </m:oMath>
                </a14:m>
                <a:r>
                  <a:rPr lang="en-US" sz="2700" dirty="0">
                    <a:latin typeface="Arial" panose="020B0604020202020204" pitchFamily="34" charset="0"/>
                    <a:cs typeface="Arial" panose="020B0604020202020204" pitchFamily="34" charset="0"/>
                  </a:rPr>
                  <a:t> x </a:t>
                </a:r>
                <a:r>
                  <a:rPr lang="en-US" sz="2700" dirty="0" smtClean="0">
                    <a:latin typeface="Arial" panose="020B0604020202020204" pitchFamily="34" charset="0"/>
                    <a:cs typeface="Arial" panose="020B0604020202020204" pitchFamily="34" charset="0"/>
                  </a:rPr>
                  <a:t>1</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3</m:t>
                        </m:r>
                      </m:num>
                      <m:den>
                        <m:r>
                          <a:rPr lang="en-US" sz="2700" b="0" i="0" smtClean="0">
                            <a:latin typeface="Cambria Math" panose="02040503050406030204" pitchFamily="18" charset="0"/>
                            <a:cs typeface="Arial" panose="020B0604020202020204" pitchFamily="34" charset="0"/>
                          </a:rPr>
                          <m:t>7</m:t>
                        </m:r>
                      </m:den>
                    </m:f>
                  </m:oMath>
                </a14:m>
                <a:endParaRPr lang="en-US" sz="2700" dirty="0">
                  <a:latin typeface="Arial" panose="020B0604020202020204" pitchFamily="34" charset="0"/>
                  <a:cs typeface="Arial" panose="020B0604020202020204" pitchFamily="34" charset="0"/>
                </a:endParaRPr>
              </a:p>
              <a:p>
                <a:pPr marL="1085850" indent="-400050">
                  <a:lnSpc>
                    <a:spcPts val="4600"/>
                  </a:lnSpc>
                  <a:buClr>
                    <a:srgbClr val="C00000"/>
                  </a:buClr>
                  <a:buFont typeface="+mj-lt"/>
                  <a:buAutoNum type="alphaLcPeriod" startAt="3"/>
                  <a:tabLst>
                    <a:tab pos="2571750" algn="l"/>
                    <a:tab pos="2914650" algn="l"/>
                  </a:tabLst>
                </a:pPr>
                <a:r>
                  <a:rPr lang="en-US" sz="2700" dirty="0" smtClean="0">
                    <a:cs typeface="Arial" panose="020B0604020202020204" pitchFamily="34" charset="0"/>
                  </a:rPr>
                  <a:t>3</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3</m:t>
                        </m:r>
                      </m:num>
                      <m:den>
                        <m:r>
                          <a:rPr lang="en-US" sz="2700" b="0" i="0" smtClean="0">
                            <a:latin typeface="Cambria Math" panose="02040503050406030204" pitchFamily="18" charset="0"/>
                            <a:cs typeface="Arial" panose="020B0604020202020204" pitchFamily="34" charset="0"/>
                          </a:rPr>
                          <m:t>5</m:t>
                        </m:r>
                      </m:den>
                    </m:f>
                  </m:oMath>
                </a14:m>
                <a:r>
                  <a:rPr lang="en-US" sz="2700" dirty="0">
                    <a:latin typeface="Arial" panose="020B0604020202020204" pitchFamily="34" charset="0"/>
                    <a:cs typeface="Arial" panose="020B0604020202020204" pitchFamily="34" charset="0"/>
                  </a:rPr>
                  <a:t> x </a:t>
                </a:r>
                <a14:m>
                  <m:oMath xmlns:m="http://schemas.openxmlformats.org/officeDocument/2006/math">
                    <m:r>
                      <a:rPr lang="en-US" sz="2700" b="0" i="0" smtClean="0">
                        <a:latin typeface="Cambria Math" panose="02040503050406030204" pitchFamily="18" charset="0"/>
                        <a:cs typeface="Arial" panose="020B0604020202020204" pitchFamily="34" charset="0"/>
                      </a:rPr>
                      <m:t>8</m:t>
                    </m:r>
                  </m:oMath>
                </a14:m>
                <a:r>
                  <a:rPr lang="en-US" sz="2700" dirty="0">
                    <a:latin typeface="Arial" panose="020B0604020202020204" pitchFamily="34" charset="0"/>
                    <a:cs typeface="Arial" panose="020B0604020202020204" pitchFamily="34" charset="0"/>
                  </a:rPr>
                  <a:t>	</a:t>
                </a:r>
                <a:r>
                  <a:rPr lang="en-US" sz="2700" dirty="0">
                    <a:solidFill>
                      <a:srgbClr val="C00000"/>
                    </a:solidFill>
                    <a:latin typeface="Arial" panose="020B0604020202020204" pitchFamily="34" charset="0"/>
                    <a:cs typeface="Arial" panose="020B0604020202020204" pitchFamily="34" charset="0"/>
                  </a:rPr>
                  <a:t>d</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4</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2</m:t>
                        </m:r>
                      </m:num>
                      <m:den>
                        <m:r>
                          <a:rPr lang="en-US" sz="2700" b="0" i="0" smtClean="0">
                            <a:latin typeface="Cambria Math" panose="02040503050406030204" pitchFamily="18" charset="0"/>
                            <a:cs typeface="Arial" panose="020B0604020202020204" pitchFamily="34" charset="0"/>
                          </a:rPr>
                          <m:t>3</m:t>
                        </m:r>
                      </m:den>
                    </m:f>
                  </m:oMath>
                </a14:m>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x 12</a:t>
                </a:r>
              </a:p>
              <a:p>
                <a:pPr marL="1085850" indent="-400050">
                  <a:lnSpc>
                    <a:spcPts val="4600"/>
                  </a:lnSpc>
                  <a:buClr>
                    <a:srgbClr val="C00000"/>
                  </a:buClr>
                  <a:buFont typeface="+mj-lt"/>
                  <a:buAutoNum type="alphaLcPeriod" startAt="3"/>
                  <a:tabLst>
                    <a:tab pos="2571750" algn="l"/>
                    <a:tab pos="2914650" algn="l"/>
                  </a:tabLst>
                </a:pPr>
                <a:endParaRPr lang="en-US" sz="2700" dirty="0" smtClean="0">
                  <a:latin typeface="Arial" panose="020B0604020202020204" pitchFamily="34" charset="0"/>
                  <a:cs typeface="Arial" panose="020B0604020202020204" pitchFamily="34" charset="0"/>
                </a:endParaRPr>
              </a:p>
              <a:p>
                <a:pPr marL="971550" indent="-400050">
                  <a:lnSpc>
                    <a:spcPts val="4600"/>
                  </a:lnSpc>
                  <a:buClr>
                    <a:srgbClr val="C00000"/>
                  </a:buClr>
                  <a:buFont typeface="+mj-lt"/>
                  <a:buAutoNum type="alphaLcPeriod" startAt="3"/>
                  <a:tabLst>
                    <a:tab pos="2571750" algn="l"/>
                    <a:tab pos="2914650" algn="l"/>
                  </a:tabLst>
                </a:pPr>
                <a:endParaRPr lang="en-US" sz="3200" dirty="0">
                  <a:latin typeface="Arial" panose="020B0604020202020204" pitchFamily="34" charset="0"/>
                  <a:cs typeface="Arial" panose="020B0604020202020204" pitchFamily="34" charset="0"/>
                </a:endParaRPr>
              </a:p>
              <a:p>
                <a:pPr marL="628650" indent="-628650">
                  <a:buClr>
                    <a:srgbClr val="C00000"/>
                  </a:buClr>
                  <a:buFont typeface="+mj-lt"/>
                  <a:buAutoNum type="arabicPeriod" startAt="14"/>
                  <a:tabLst>
                    <a:tab pos="2571750" algn="l"/>
                    <a:tab pos="2914650" algn="l"/>
                  </a:tabLst>
                </a:pPr>
                <a:r>
                  <a:rPr lang="en-US" sz="2700" dirty="0" smtClean="0"/>
                  <a:t>Jamie </a:t>
                </a:r>
                <a:r>
                  <a:rPr lang="en-US" sz="2700" dirty="0"/>
                  <a:t>trains for </a:t>
                </a:r>
                <a:r>
                  <a:rPr lang="en-US" sz="2700" dirty="0">
                    <a:latin typeface="Arial" panose="020B0604020202020204" pitchFamily="34" charset="0"/>
                    <a:cs typeface="Arial" panose="020B0604020202020204" pitchFamily="34" charset="0"/>
                  </a:rPr>
                  <a:t>1</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1</m:t>
                        </m:r>
                      </m:num>
                      <m:den>
                        <m:r>
                          <a:rPr lang="en-US" sz="2700" b="0" i="0" smtClean="0">
                            <a:latin typeface="Cambria Math" panose="02040503050406030204" pitchFamily="18" charset="0"/>
                            <a:cs typeface="Arial" panose="020B0604020202020204" pitchFamily="34" charset="0"/>
                          </a:rPr>
                          <m:t>4</m:t>
                        </m:r>
                      </m:den>
                    </m:f>
                  </m:oMath>
                </a14:m>
                <a:r>
                  <a:rPr lang="en-US" sz="2700" dirty="0"/>
                  <a:t> hours every day for a </a:t>
                </a:r>
                <a:r>
                  <a:rPr lang="en-US" sz="2700" dirty="0" smtClean="0"/>
                  <a:t>marathon.</a:t>
                </a:r>
                <a:br>
                  <a:rPr lang="en-US" sz="2700" dirty="0" smtClean="0"/>
                </a:br>
                <a:r>
                  <a:rPr lang="en-US" sz="2700" dirty="0" smtClean="0"/>
                  <a:t>How </a:t>
                </a:r>
                <a:r>
                  <a:rPr lang="en-US" sz="2700" dirty="0"/>
                  <a:t>long does he spend training each week (Monday to Friday)?</a:t>
                </a:r>
                <a:endParaRPr lang="en-US" sz="270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278920"/>
                <a:ext cx="5256584" cy="5116144"/>
              </a:xfrm>
              <a:prstGeom prst="rect">
                <a:avLst/>
              </a:prstGeom>
              <a:blipFill rotWithShape="0">
                <a:blip r:embed="rId4"/>
                <a:stretch>
                  <a:fillRect l="-1970" t="-1073" r="-927" b="-21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flipH="1">
                <a:off x="251519" y="2996952"/>
                <a:ext cx="5204539" cy="10465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Q13a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Write </a:t>
                </a:r>
                <a:r>
                  <a:rPr lang="en-US" sz="2400" dirty="0" smtClean="0">
                    <a:solidFill>
                      <a:schemeClr val="tx1"/>
                    </a:solidFill>
                    <a:latin typeface="Arial" panose="020B0604020202020204" pitchFamily="34" charset="0"/>
                    <a:cs typeface="Arial" panose="020B0604020202020204" pitchFamily="34" charset="0"/>
                  </a:rPr>
                  <a:t>2</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a:rPr lang="en-US" sz="2400" b="0" i="0" smtClean="0">
                            <a:solidFill>
                              <a:schemeClr val="tx1"/>
                            </a:solidFill>
                            <a:latin typeface="Cambria Math" panose="02040503050406030204" pitchFamily="18" charset="0"/>
                            <a:cs typeface="Arial" panose="020B0604020202020204" pitchFamily="34" charset="0"/>
                          </a:rPr>
                          <m:t>2</m:t>
                        </m:r>
                      </m:num>
                      <m:den>
                        <m:r>
                          <a:rPr lang="en-US" sz="2400" b="0" i="0" smtClean="0">
                            <a:solidFill>
                              <a:schemeClr val="tx1"/>
                            </a:solidFill>
                            <a:latin typeface="Cambria Math" panose="02040503050406030204" pitchFamily="18" charset="0"/>
                            <a:cs typeface="Arial" panose="020B0604020202020204" pitchFamily="34" charset="0"/>
                          </a:rPr>
                          <m:t>3</m:t>
                        </m:r>
                      </m:den>
                    </m:f>
                  </m:oMath>
                </a14:m>
                <a:r>
                  <a:rPr lang="en-US" sz="2400" dirty="0">
                    <a:solidFill>
                      <a:schemeClr val="tx1"/>
                    </a:solidFill>
                    <a:latin typeface="Arial" panose="020B0604020202020204" pitchFamily="34" charset="0"/>
                    <a:cs typeface="Arial" panose="020B0604020202020204" pitchFamily="34" charset="0"/>
                  </a:rPr>
                  <a:t>  as an improper fraction first, then multiply by 4</a:t>
                </a:r>
              </a:p>
            </p:txBody>
          </p:sp>
        </mc:Choice>
        <mc:Fallback xmlns="">
          <p:sp>
            <p:nvSpPr>
              <p:cNvPr id="10" name="Rectangle 9"/>
              <p:cNvSpPr>
                <a:spLocks noRot="1" noChangeAspect="1" noMove="1" noResize="1" noEditPoints="1" noAdjustHandles="1" noChangeArrowheads="1" noChangeShapeType="1" noTextEdit="1"/>
              </p:cNvSpPr>
              <p:nvPr/>
            </p:nvSpPr>
            <p:spPr>
              <a:xfrm flipH="1">
                <a:off x="251519" y="2996952"/>
                <a:ext cx="5204539" cy="1046531"/>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1" name="Title 1"/>
          <p:cNvSpPr>
            <a:spLocks noGrp="1"/>
          </p:cNvSpPr>
          <p:nvPr>
            <p:ph type="title"/>
          </p:nvPr>
        </p:nvSpPr>
        <p:spPr>
          <a:xfrm>
            <a:off x="33958" y="-19358"/>
            <a:ext cx="7560840" cy="648072"/>
          </a:xfrm>
        </p:spPr>
        <p:txBody>
          <a:bodyPr>
            <a:noAutofit/>
          </a:bodyPr>
          <a:lstStyle/>
          <a:p>
            <a:r>
              <a:rPr lang="en-GB" sz="2600" dirty="0" smtClean="0"/>
              <a:t>4.3 </a:t>
            </a:r>
            <a:r>
              <a:rPr lang="en-GB" sz="2600" dirty="0"/>
              <a:t>– Fractions &amp; Percentages – </a:t>
            </a:r>
            <a:r>
              <a:rPr lang="en-GB" sz="2600" dirty="0" smtClean="0"/>
              <a:t>Multiplying </a:t>
            </a:r>
            <a:r>
              <a:rPr lang="en-GB" sz="2600" dirty="0"/>
              <a:t>Fractions</a:t>
            </a:r>
            <a:endParaRPr lang="en-GB" sz="2600" b="1" dirty="0" smtClean="0"/>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238611417"/>
      </p:ext>
    </p:extLst>
  </p:cSld>
  <p:clrMapOvr>
    <a:masterClrMapping/>
  </p:clrMapOvr>
  <p:transition advClick="0"/>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396093"/>
              </a:xfrm>
              <a:prstGeom prst="rect">
                <a:avLst/>
              </a:prstGeom>
            </p:spPr>
            <p:txBody>
              <a:bodyPr wrap="square">
                <a:spAutoFit/>
              </a:bodyPr>
              <a:lstStyle/>
              <a:p>
                <a:pPr marL="514350" indent="-514350">
                  <a:buClr>
                    <a:srgbClr val="C00000"/>
                  </a:buClr>
                  <a:buFont typeface="+mj-lt"/>
                  <a:buAutoNum type="arabicPeriod" startAt="15"/>
                </a:pPr>
                <a:r>
                  <a:rPr lang="en-US" sz="2100" dirty="0"/>
                  <a:t>Briony needs 8 pieces of curtain material </a:t>
                </a:r>
                <a:r>
                  <a:rPr lang="en-US" sz="2100" dirty="0" smtClean="0">
                    <a:latin typeface="Arial" panose="020B0604020202020204" pitchFamily="34" charset="0"/>
                    <a:cs typeface="Arial" panose="020B0604020202020204" pitchFamily="34" charset="0"/>
                  </a:rPr>
                  <a:t>2</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a:latin typeface="Cambria Math" panose="02040503050406030204" pitchFamily="18" charset="0"/>
                            <a:cs typeface="Arial" panose="020B0604020202020204" pitchFamily="34" charset="0"/>
                          </a:rPr>
                          <m:t>1</m:t>
                        </m:r>
                      </m:num>
                      <m:den>
                        <m:r>
                          <a:rPr lang="en-US" sz="2100">
                            <a:latin typeface="Cambria Math" panose="02040503050406030204" pitchFamily="18" charset="0"/>
                            <a:cs typeface="Arial" panose="020B0604020202020204" pitchFamily="34" charset="0"/>
                          </a:rPr>
                          <m:t>4</m:t>
                        </m:r>
                      </m:den>
                    </m:f>
                  </m:oMath>
                </a14:m>
                <a:r>
                  <a:rPr lang="en-US" sz="2100" dirty="0"/>
                  <a:t> m in length. She has a 19 m length of </a:t>
                </a:r>
                <a:r>
                  <a:rPr lang="en-US" sz="2100" dirty="0" smtClean="0"/>
                  <a:t>material.</a:t>
                </a:r>
                <a:br>
                  <a:rPr lang="en-US" sz="2100" dirty="0" smtClean="0"/>
                </a:br>
                <a:r>
                  <a:rPr lang="en-US" sz="2100" dirty="0" smtClean="0"/>
                  <a:t>Does </a:t>
                </a:r>
                <a:r>
                  <a:rPr lang="en-US" sz="2100" dirty="0"/>
                  <a:t>she have enough</a:t>
                </a:r>
                <a:r>
                  <a:rPr lang="en-US" sz="2100" dirty="0" smtClean="0"/>
                  <a:t>?</a:t>
                </a:r>
              </a:p>
              <a:p>
                <a:pPr marL="514350" indent="-514350">
                  <a:buClr>
                    <a:srgbClr val="C00000"/>
                  </a:buClr>
                  <a:buFont typeface="+mj-lt"/>
                  <a:buAutoNum type="arabicPeriod" startAt="15"/>
                </a:pPr>
                <a:r>
                  <a:rPr lang="en-US" sz="2100" b="1" dirty="0">
                    <a:solidFill>
                      <a:srgbClr val="FF0000"/>
                    </a:solidFill>
                  </a:rPr>
                  <a:t>P</a:t>
                </a:r>
                <a:r>
                  <a:rPr lang="en-US" sz="2100" dirty="0"/>
                  <a:t> Amy's parents need a mortgage to buy a house. They are offered two </a:t>
                </a:r>
                <a:r>
                  <a:rPr lang="en-US" sz="2100" dirty="0" smtClean="0"/>
                  <a:t>options.</a:t>
                </a:r>
                <a:br>
                  <a:rPr lang="en-US" sz="2100" dirty="0" smtClean="0"/>
                </a:br>
                <a:r>
                  <a:rPr lang="en-US" sz="2100" b="1" dirty="0" smtClean="0"/>
                  <a:t>Option 1:</a:t>
                </a:r>
                <a:r>
                  <a:rPr lang="en-US" sz="2100" dirty="0" smtClean="0"/>
                  <a:t> Two </a:t>
                </a:r>
                <a:r>
                  <a:rPr lang="en-US" sz="2100" dirty="0"/>
                  <a:t>and a halftimes their joint salary </a:t>
                </a:r>
                <a:r>
                  <a:rPr lang="en-US" sz="2100" dirty="0" smtClean="0"/>
                  <a:t/>
                </a:r>
                <a:br>
                  <a:rPr lang="en-US" sz="2100" dirty="0" smtClean="0"/>
                </a:br>
                <a:r>
                  <a:rPr lang="en-US" sz="2100" b="1" dirty="0" smtClean="0"/>
                  <a:t>Option </a:t>
                </a:r>
                <a:r>
                  <a:rPr lang="en-US" sz="2100" b="1" dirty="0"/>
                  <a:t>2:</a:t>
                </a:r>
                <a:r>
                  <a:rPr lang="en-US" sz="2100" dirty="0"/>
                  <a:t> Three and a half times the larger salary and two times the smaller </a:t>
                </a:r>
                <a:r>
                  <a:rPr lang="en-US" sz="2100" dirty="0" smtClean="0"/>
                  <a:t>salary. </a:t>
                </a:r>
                <a:br>
                  <a:rPr lang="en-US" sz="2100" dirty="0" smtClean="0"/>
                </a:br>
                <a:r>
                  <a:rPr lang="en-US" sz="2100" dirty="0" smtClean="0"/>
                  <a:t>Their </a:t>
                </a:r>
                <a:r>
                  <a:rPr lang="en-US" sz="2100" dirty="0"/>
                  <a:t>salaries are £36000 and £</a:t>
                </a:r>
                <a:r>
                  <a:rPr lang="en-US" sz="2100" dirty="0" smtClean="0"/>
                  <a:t>43000.</a:t>
                </a:r>
                <a:br>
                  <a:rPr lang="en-US" sz="2100" dirty="0" smtClean="0"/>
                </a:br>
                <a:r>
                  <a:rPr lang="en-US" sz="2100" dirty="0" smtClean="0"/>
                  <a:t>Show </a:t>
                </a:r>
                <a:r>
                  <a:rPr lang="en-US" sz="2100" dirty="0"/>
                  <a:t>which option would give them the larger mortgage.</a:t>
                </a:r>
                <a:endParaRPr lang="en-US" sz="210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396093"/>
              </a:xfrm>
              <a:prstGeom prst="rect">
                <a:avLst/>
              </a:prstGeom>
              <a:blipFill rotWithShape="0">
                <a:blip r:embed="rId4"/>
                <a:stretch>
                  <a:fillRect l="-1159" t="-677" r="-2433" b="-1242"/>
                </a:stretch>
              </a:blipFill>
            </p:spPr>
            <p:txBody>
              <a:bodyPr/>
              <a:lstStyle/>
              <a:p>
                <a:r>
                  <a:rPr lang="en-US">
                    <a:noFill/>
                  </a:rPr>
                  <a:t> </a:t>
                </a:r>
              </a:p>
            </p:txBody>
          </p:sp>
        </mc:Fallback>
      </mc:AlternateContent>
      <p:sp>
        <p:nvSpPr>
          <p:cNvPr id="7" name="Title 1"/>
          <p:cNvSpPr>
            <a:spLocks noGrp="1"/>
          </p:cNvSpPr>
          <p:nvPr>
            <p:ph type="title"/>
          </p:nvPr>
        </p:nvSpPr>
        <p:spPr>
          <a:xfrm>
            <a:off x="33958" y="-19358"/>
            <a:ext cx="7560840" cy="648072"/>
          </a:xfrm>
        </p:spPr>
        <p:txBody>
          <a:bodyPr>
            <a:noAutofit/>
          </a:bodyPr>
          <a:lstStyle/>
          <a:p>
            <a:r>
              <a:rPr lang="en-GB" sz="2600" dirty="0" smtClean="0"/>
              <a:t>4.3 </a:t>
            </a:r>
            <a:r>
              <a:rPr lang="en-GB" sz="2600" dirty="0"/>
              <a:t>– Fractions &amp; Percentages – </a:t>
            </a:r>
            <a:r>
              <a:rPr lang="en-GB" sz="2600" dirty="0" smtClean="0"/>
              <a:t>Multiplying </a:t>
            </a:r>
            <a:r>
              <a:rPr lang="en-GB" sz="2600" dirty="0"/>
              <a:t>Fractions</a:t>
            </a:r>
            <a:endParaRPr lang="en-GB" sz="2600" b="1" dirty="0" smtClean="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46077307"/>
      </p:ext>
    </p:extLst>
  </p:cSld>
  <p:clrMapOvr>
    <a:masterClrMapping/>
  </p:clrMapOvr>
  <p:transition advClick="0"/>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3958" y="-19358"/>
            <a:ext cx="7560840" cy="648072"/>
          </a:xfrm>
        </p:spPr>
        <p:txBody>
          <a:bodyPr>
            <a:noAutofit/>
          </a:bodyPr>
          <a:lstStyle/>
          <a:p>
            <a:r>
              <a:rPr lang="en-GB" sz="2700" dirty="0" smtClean="0"/>
              <a:t>4.4 </a:t>
            </a:r>
            <a:r>
              <a:rPr lang="en-GB" sz="2700" dirty="0"/>
              <a:t>– Fractions &amp; Percentages – </a:t>
            </a:r>
            <a:r>
              <a:rPr lang="en-GB" sz="2700" dirty="0" smtClean="0"/>
              <a:t>Dividing Fractions</a:t>
            </a:r>
            <a:endParaRPr lang="en-GB" sz="27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425909"/>
              </a:xfrm>
              <a:prstGeom prst="rect">
                <a:avLst/>
              </a:prstGeom>
            </p:spPr>
            <p:txBody>
              <a:bodyPr wrap="square">
                <a:spAutoFit/>
              </a:bodyPr>
              <a:lstStyle/>
              <a:p>
                <a:pPr marL="457200" indent="-457200">
                  <a:buClr>
                    <a:srgbClr val="C00000"/>
                  </a:buClr>
                  <a:buFont typeface="+mj-lt"/>
                  <a:buAutoNum type="arabicPeriod"/>
                  <a:tabLst>
                    <a:tab pos="1771650" algn="l"/>
                    <a:tab pos="2286000" algn="l"/>
                  </a:tabLst>
                </a:pPr>
                <a:r>
                  <a:rPr lang="en-US" sz="2200" dirty="0" smtClean="0"/>
                  <a:t>Write down the reciprocal of:</a:t>
                </a:r>
                <a:br>
                  <a:rPr lang="en-US" sz="2200" dirty="0" smtClean="0"/>
                </a:br>
                <a:r>
                  <a:rPr lang="en-US" sz="2200" b="1" dirty="0">
                    <a:solidFill>
                      <a:srgbClr val="C00000"/>
                    </a:solidFill>
                    <a:latin typeface="Arial" panose="020B0604020202020204" pitchFamily="34" charset="0"/>
                    <a:cs typeface="Arial" panose="020B0604020202020204" pitchFamily="34" charset="0"/>
                  </a:rPr>
                  <a:t>a</a:t>
                </a:r>
                <a:r>
                  <a:rPr lang="en-US" sz="2200" dirty="0">
                    <a:latin typeface="Arial" panose="020B0604020202020204" pitchFamily="34" charset="0"/>
                    <a:cs typeface="Arial" panose="020B0604020202020204" pitchFamily="34" charset="0"/>
                  </a:rPr>
                  <a:t>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2</m:t>
                        </m:r>
                      </m:num>
                      <m:den>
                        <m:r>
                          <a:rPr lang="en-US" sz="2200">
                            <a:latin typeface="Cambria Math" panose="02040503050406030204" pitchFamily="18" charset="0"/>
                            <a:cs typeface="Arial" panose="020B0604020202020204" pitchFamily="34" charset="0"/>
                          </a:rPr>
                          <m:t>3</m:t>
                        </m:r>
                      </m:den>
                    </m:f>
                  </m:oMath>
                </a14:m>
                <a:r>
                  <a:rPr lang="en-US" sz="2200" dirty="0">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b</a:t>
                </a:r>
                <a:r>
                  <a:rPr lang="en-US" sz="2200" dirty="0">
                    <a:latin typeface="Arial" panose="020B0604020202020204" pitchFamily="34" charset="0"/>
                    <a:cs typeface="Arial" panose="020B0604020202020204" pitchFamily="34" charset="0"/>
                  </a:rPr>
                  <a:t>	</a:t>
                </a:r>
                <a14:m>
                  <m:oMath xmlns:m="http://schemas.openxmlformats.org/officeDocument/2006/math">
                    <m:f>
                      <m:fPr>
                        <m:ctrlPr>
                          <a:rPr lang="en-US" sz="2200" b="1" i="1">
                            <a:latin typeface="Cambria Math" panose="02040503050406030204" pitchFamily="18" charset="0"/>
                            <a:cs typeface="Arial" panose="020B0604020202020204" pitchFamily="34" charset="0"/>
                          </a:rPr>
                        </m:ctrlPr>
                      </m:fPr>
                      <m:num>
                        <m:r>
                          <a:rPr lang="en-US" sz="2200" b="1" i="1" smtClean="0">
                            <a:latin typeface="Cambria Math" panose="02040503050406030204" pitchFamily="18" charset="0"/>
                            <a:cs typeface="Arial" panose="020B0604020202020204" pitchFamily="34" charset="0"/>
                          </a:rPr>
                          <m:t>𝟏</m:t>
                        </m:r>
                      </m:num>
                      <m:den>
                        <m:r>
                          <a:rPr lang="en-US" sz="2200" b="1" i="1" smtClean="0">
                            <a:latin typeface="Cambria Math" panose="02040503050406030204" pitchFamily="18" charset="0"/>
                            <a:cs typeface="Arial" panose="020B0604020202020204" pitchFamily="34" charset="0"/>
                          </a:rPr>
                          <m:t>𝟕</m:t>
                        </m:r>
                      </m:den>
                    </m:f>
                    <m:r>
                      <a:rPr lang="en-US" sz="2200" b="1" i="1">
                        <a:solidFill>
                          <a:srgbClr val="C00000"/>
                        </a:solidFill>
                        <a:latin typeface="Cambria Math" panose="02040503050406030204" pitchFamily="18" charset="0"/>
                        <a:cs typeface="Arial" panose="020B0604020202020204" pitchFamily="34" charset="0"/>
                      </a:rPr>
                      <m:t>      </m:t>
                    </m:r>
                    <m:r>
                      <a:rPr lang="en-US" sz="2200" b="1">
                        <a:solidFill>
                          <a:srgbClr val="C00000"/>
                        </a:solidFill>
                        <a:latin typeface="Cambria Math" panose="02040503050406030204" pitchFamily="18" charset="0"/>
                        <a:cs typeface="Arial" panose="020B0604020202020204" pitchFamily="34" charset="0"/>
                      </a:rPr>
                      <m:t>𝐜</m:t>
                    </m:r>
                    <m:r>
                      <a:rPr lang="en-US" sz="2200" b="1" i="1">
                        <a:solidFill>
                          <a:srgbClr val="6F2927"/>
                        </a:solidFill>
                        <a:latin typeface="Cambria Math" panose="02040503050406030204" pitchFamily="18" charset="0"/>
                        <a:cs typeface="Arial" panose="020B0604020202020204" pitchFamily="34" charset="0"/>
                      </a:rPr>
                      <m:t> </m:t>
                    </m:r>
                    <m:r>
                      <a:rPr lang="en-US" sz="2200" b="1" i="1">
                        <a:solidFill>
                          <a:srgbClr val="C00000"/>
                        </a:solidFill>
                        <a:latin typeface="Cambria Math" panose="02040503050406030204" pitchFamily="18" charset="0"/>
                        <a:cs typeface="Arial" panose="020B0604020202020204" pitchFamily="34" charset="0"/>
                      </a:rPr>
                      <m:t>  </m:t>
                    </m:r>
                    <m:r>
                      <a:rPr lang="en-US" sz="2200" i="1">
                        <a:latin typeface="Cambria Math" panose="02040503050406030204" pitchFamily="18" charset="0"/>
                        <a:cs typeface="Arial" panose="020B0604020202020204" pitchFamily="34" charset="0"/>
                      </a:rPr>
                      <m:t>6</m:t>
                    </m:r>
                  </m:oMath>
                </a14:m>
                <a:endParaRPr lang="en-US" sz="2200" dirty="0" smtClean="0"/>
              </a:p>
              <a:p>
                <a:pPr marL="457200" indent="-457200">
                  <a:lnSpc>
                    <a:spcPts val="3700"/>
                  </a:lnSpc>
                  <a:buClr>
                    <a:srgbClr val="C00000"/>
                  </a:buClr>
                  <a:buFont typeface="+mj-lt"/>
                  <a:buAutoNum type="arabicPeriod"/>
                  <a:tabLst>
                    <a:tab pos="1771650" algn="l"/>
                    <a:tab pos="2286000" algn="l"/>
                  </a:tabLst>
                </a:pPr>
                <a:r>
                  <a:rPr lang="en-US" sz="2200" dirty="0"/>
                  <a:t>Work </a:t>
                </a:r>
                <a:r>
                  <a:rPr lang="en-US" sz="2200" dirty="0" smtClean="0"/>
                  <a:t>out:</a:t>
                </a:r>
              </a:p>
              <a:p>
                <a:pPr marL="914400" indent="-457200">
                  <a:lnSpc>
                    <a:spcPts val="3700"/>
                  </a:lnSpc>
                  <a:buClr>
                    <a:srgbClr val="C00000"/>
                  </a:buClr>
                  <a:buFont typeface="+mj-lt"/>
                  <a:buAutoNum type="alphaLcPeriod"/>
                  <a:tabLst>
                    <a:tab pos="1771650" algn="l"/>
                    <a:tab pos="2286000" algn="l"/>
                  </a:tabLst>
                </a:pPr>
                <a:r>
                  <a:rPr lang="en-US" sz="2200" dirty="0" smtClean="0"/>
                  <a:t>5 ÷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4</m:t>
                        </m:r>
                      </m:den>
                    </m:f>
                  </m:oMath>
                </a14:m>
                <a:r>
                  <a:rPr lang="en-US" sz="2200" dirty="0" smtClean="0"/>
                  <a:t> = 5 x </a:t>
                </a:r>
                <a:r>
                  <a:rPr lang="en-US" sz="4000" dirty="0" smtClean="0"/>
                  <a:t>□</a:t>
                </a:r>
                <a:r>
                  <a:rPr lang="en-US" sz="2200" dirty="0" smtClean="0"/>
                  <a:t> = </a:t>
                </a:r>
                <a:r>
                  <a:rPr lang="en-US" sz="4000" dirty="0" smtClean="0"/>
                  <a:t>□</a:t>
                </a:r>
              </a:p>
              <a:p>
                <a:pPr marL="914400" indent="-457200">
                  <a:lnSpc>
                    <a:spcPts val="4800"/>
                  </a:lnSpc>
                  <a:buClr>
                    <a:srgbClr val="C00000"/>
                  </a:buClr>
                  <a:buFont typeface="+mj-lt"/>
                  <a:buAutoNum type="alphaLcPeriod"/>
                  <a:tabLst>
                    <a:tab pos="2286000" algn="l"/>
                  </a:tabLst>
                </a:pPr>
                <a:r>
                  <a:rPr lang="en-US" sz="2200" dirty="0" smtClean="0"/>
                  <a:t>6 ÷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3</m:t>
                        </m:r>
                      </m:den>
                    </m:f>
                  </m:oMath>
                </a14:m>
                <a:r>
                  <a:rPr lang="en-US" sz="2200" dirty="0" smtClean="0"/>
                  <a:t>	</a:t>
                </a:r>
                <a:r>
                  <a:rPr lang="en-US" sz="2200" dirty="0" smtClean="0">
                    <a:solidFill>
                      <a:srgbClr val="C00000"/>
                    </a:solidFill>
                  </a:rPr>
                  <a:t>c.</a:t>
                </a:r>
                <a:r>
                  <a:rPr lang="en-US" sz="2200" dirty="0" smtClean="0"/>
                  <a:t>	8 </a:t>
                </a:r>
                <a:r>
                  <a:rPr lang="en-US" sz="2200" dirty="0"/>
                  <a:t>÷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a:latin typeface="Cambria Math" panose="02040503050406030204" pitchFamily="18" charset="0"/>
                            <a:cs typeface="Arial" panose="020B0604020202020204" pitchFamily="34" charset="0"/>
                          </a:rPr>
                          <m:t>1</m:t>
                        </m:r>
                      </m:num>
                      <m:den>
                        <m:r>
                          <a:rPr lang="en-US" sz="2200" b="0" i="0" smtClean="0">
                            <a:latin typeface="Cambria Math" panose="02040503050406030204" pitchFamily="18" charset="0"/>
                            <a:cs typeface="Arial" panose="020B0604020202020204" pitchFamily="34" charset="0"/>
                          </a:rPr>
                          <m:t>6</m:t>
                        </m:r>
                      </m:den>
                    </m:f>
                  </m:oMath>
                </a14:m>
                <a:endParaRPr lang="en-US" sz="2200" dirty="0" smtClean="0"/>
              </a:p>
              <a:p>
                <a:pPr marL="914400" indent="-457200">
                  <a:lnSpc>
                    <a:spcPts val="4800"/>
                  </a:lnSpc>
                  <a:buClr>
                    <a:srgbClr val="C00000"/>
                  </a:buClr>
                  <a:buFont typeface="+mj-lt"/>
                  <a:buAutoNum type="alphaLcPeriod" startAt="4"/>
                  <a:tabLst>
                    <a:tab pos="2286000" algn="l"/>
                  </a:tabLst>
                </a:pPr>
                <a:r>
                  <a:rPr lang="en-US" sz="2200" dirty="0" smtClean="0"/>
                  <a:t>5 </a:t>
                </a:r>
                <a:r>
                  <a:rPr lang="en-US" sz="2200" dirty="0"/>
                  <a:t>÷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3</m:t>
                        </m:r>
                      </m:num>
                      <m:den>
                        <m:r>
                          <a:rPr lang="en-US" sz="2200" b="0" i="0" smtClean="0">
                            <a:latin typeface="Cambria Math" panose="02040503050406030204" pitchFamily="18" charset="0"/>
                            <a:cs typeface="Arial" panose="020B0604020202020204" pitchFamily="34" charset="0"/>
                          </a:rPr>
                          <m:t>5</m:t>
                        </m:r>
                      </m:den>
                    </m:f>
                  </m:oMath>
                </a14:m>
                <a:endParaRPr lang="en-US" sz="2200" dirty="0" smtClean="0"/>
              </a:p>
              <a:p>
                <a:pPr marL="457200" indent="-457200">
                  <a:buClr>
                    <a:srgbClr val="C00000"/>
                  </a:buClr>
                  <a:buFont typeface="+mj-lt"/>
                  <a:buAutoNum type="arabicPeriod" startAt="3"/>
                  <a:tabLst>
                    <a:tab pos="2286000" algn="l"/>
                  </a:tabLst>
                </a:pPr>
                <a:r>
                  <a:rPr lang="en-US" sz="2200" dirty="0"/>
                  <a:t>How many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2</m:t>
                        </m:r>
                      </m:num>
                      <m:den>
                        <m:r>
                          <a:rPr lang="en-US" sz="2200" b="0" i="0" smtClean="0">
                            <a:latin typeface="Cambria Math" panose="02040503050406030204" pitchFamily="18" charset="0"/>
                            <a:cs typeface="Arial" panose="020B0604020202020204" pitchFamily="34" charset="0"/>
                          </a:rPr>
                          <m:t>3</m:t>
                        </m:r>
                      </m:den>
                    </m:f>
                  </m:oMath>
                </a14:m>
                <a:r>
                  <a:rPr lang="en-US" sz="2200" dirty="0"/>
                  <a:t>-litre soup bowls can you fill from a 3-litre saucepan of soup?</a:t>
                </a:r>
              </a:p>
              <a:p>
                <a:pPr marL="457200" indent="-457200">
                  <a:buClr>
                    <a:srgbClr val="C00000"/>
                  </a:buClr>
                  <a:buFont typeface="+mj-lt"/>
                  <a:buAutoNum type="arabicPeriod" startAt="3"/>
                  <a:tabLst>
                    <a:tab pos="2286000" algn="l"/>
                  </a:tabLst>
                </a:pPr>
                <a:r>
                  <a:rPr lang="en-US" sz="2200" dirty="0"/>
                  <a:t>Work out these divisions. Write your answer as a mixed number if necessary</a:t>
                </a:r>
                <a:r>
                  <a:rPr lang="en-US" sz="2200" dirty="0" smtClean="0"/>
                  <a:t>.</a:t>
                </a:r>
              </a:p>
              <a:p>
                <a:pPr marL="914400" indent="-457200">
                  <a:buClr>
                    <a:srgbClr val="C00000"/>
                  </a:buClr>
                  <a:buFont typeface="+mj-lt"/>
                  <a:buAutoNum type="alphaLcPeriod"/>
                  <a:tabLst>
                    <a:tab pos="1885950" algn="l"/>
                    <a:tab pos="2228850" algn="l"/>
                  </a:tabLst>
                </a:pPr>
                <a:r>
                  <a:rPr lang="en-US" sz="2200" dirty="0" smtClean="0"/>
                  <a:t>7 </a:t>
                </a:r>
                <a:r>
                  <a:rPr lang="en-US" sz="2200" dirty="0"/>
                  <a:t>÷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5</m:t>
                        </m:r>
                      </m:num>
                      <m:den>
                        <m:r>
                          <a:rPr lang="en-US" sz="2200" b="0" i="0" smtClean="0">
                            <a:latin typeface="Cambria Math" panose="02040503050406030204" pitchFamily="18" charset="0"/>
                            <a:cs typeface="Arial" panose="020B0604020202020204" pitchFamily="34" charset="0"/>
                          </a:rPr>
                          <m:t>2</m:t>
                        </m:r>
                      </m:den>
                    </m:f>
                  </m:oMath>
                </a14:m>
                <a:r>
                  <a:rPr lang="en-US" sz="2200" dirty="0">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b</a:t>
                </a:r>
                <a:r>
                  <a:rPr lang="en-US" sz="2200" dirty="0">
                    <a:latin typeface="Arial" panose="020B0604020202020204" pitchFamily="34" charset="0"/>
                    <a:cs typeface="Arial" panose="020B0604020202020204" pitchFamily="34" charset="0"/>
                  </a:rPr>
                  <a:t>	</a:t>
                </a:r>
                <a:r>
                  <a:rPr lang="en-US" sz="2200" dirty="0"/>
                  <a:t> </a:t>
                </a:r>
                <a:r>
                  <a:rPr lang="en-US" sz="2200" dirty="0" smtClean="0"/>
                  <a:t>10 </a:t>
                </a:r>
                <a:r>
                  <a:rPr lang="en-US" sz="2200" dirty="0"/>
                  <a:t>÷ </a:t>
                </a:r>
                <a14:m>
                  <m:oMath xmlns:m="http://schemas.openxmlformats.org/officeDocument/2006/math">
                    <m:f>
                      <m:fPr>
                        <m:ctrlPr>
                          <a:rPr lang="en-US" sz="2200" b="1" i="1">
                            <a:latin typeface="Cambria Math" panose="02040503050406030204" pitchFamily="18" charset="0"/>
                            <a:cs typeface="Arial" panose="020B0604020202020204" pitchFamily="34" charset="0"/>
                          </a:rPr>
                        </m:ctrlPr>
                      </m:fPr>
                      <m:num>
                        <m:r>
                          <a:rPr lang="en-US" sz="2200" b="1" i="1" smtClean="0">
                            <a:latin typeface="Cambria Math" panose="02040503050406030204" pitchFamily="18" charset="0"/>
                            <a:cs typeface="Arial" panose="020B0604020202020204" pitchFamily="34" charset="0"/>
                          </a:rPr>
                          <m:t>𝟓</m:t>
                        </m:r>
                      </m:num>
                      <m:den>
                        <m:r>
                          <a:rPr lang="en-US" sz="2200" b="1" i="1" smtClean="0">
                            <a:latin typeface="Cambria Math" panose="02040503050406030204" pitchFamily="18" charset="0"/>
                            <a:cs typeface="Arial" panose="020B0604020202020204" pitchFamily="34" charset="0"/>
                          </a:rPr>
                          <m:t>𝟒</m:t>
                        </m:r>
                      </m:den>
                    </m:f>
                    <m:r>
                      <a:rPr lang="en-US" sz="2200" b="1" i="1">
                        <a:solidFill>
                          <a:srgbClr val="C00000"/>
                        </a:solidFill>
                        <a:latin typeface="Cambria Math" panose="02040503050406030204" pitchFamily="18" charset="0"/>
                        <a:cs typeface="Arial" panose="020B0604020202020204" pitchFamily="34" charset="0"/>
                      </a:rPr>
                      <m:t>      </m:t>
                    </m:r>
                    <m:r>
                      <a:rPr lang="en-US" sz="2200" b="1">
                        <a:solidFill>
                          <a:srgbClr val="C00000"/>
                        </a:solidFill>
                        <a:latin typeface="Cambria Math" panose="02040503050406030204" pitchFamily="18" charset="0"/>
                        <a:cs typeface="Arial" panose="020B0604020202020204" pitchFamily="34" charset="0"/>
                      </a:rPr>
                      <m:t>𝐜</m:t>
                    </m:r>
                    <m:r>
                      <m:rPr>
                        <m:nor/>
                      </m:rPr>
                      <a:rPr lang="en-US" sz="2200" b="0" i="0" smtClean="0">
                        <a:solidFill>
                          <a:srgbClr val="C00000"/>
                        </a:solidFill>
                        <a:latin typeface="Cambria Math" panose="02040503050406030204" pitchFamily="18" charset="0"/>
                        <a:cs typeface="Arial" panose="020B0604020202020204" pitchFamily="34" charset="0"/>
                      </a:rPr>
                      <m:t>     </m:t>
                    </m:r>
                    <m:r>
                      <m:rPr>
                        <m:nor/>
                      </m:rPr>
                      <a:rPr lang="en-US" sz="2200" dirty="0"/>
                      <m:t>6 ÷</m:t>
                    </m:r>
                    <m:r>
                      <a:rPr lang="en-US" sz="2200" b="1" i="1" dirty="0" smtClean="0">
                        <a:latin typeface="Cambria Math" panose="02040503050406030204" pitchFamily="18" charset="0"/>
                      </a:rPr>
                      <m:t> </m:t>
                    </m:r>
                    <m:f>
                      <m:fPr>
                        <m:ctrlPr>
                          <a:rPr lang="en-US" sz="2200" b="1" i="1">
                            <a:latin typeface="Cambria Math" panose="02040503050406030204" pitchFamily="18" charset="0"/>
                            <a:cs typeface="Arial" panose="020B0604020202020204" pitchFamily="34" charset="0"/>
                          </a:rPr>
                        </m:ctrlPr>
                      </m:fPr>
                      <m:num>
                        <m:r>
                          <a:rPr lang="en-US" sz="2200" b="1" i="1" smtClean="0">
                            <a:latin typeface="Cambria Math" panose="02040503050406030204" pitchFamily="18" charset="0"/>
                            <a:cs typeface="Arial" panose="020B0604020202020204" pitchFamily="34" charset="0"/>
                          </a:rPr>
                          <m:t>𝟏</m:t>
                        </m:r>
                        <m:r>
                          <a:rPr lang="en-US" sz="2200" b="1" i="1">
                            <a:latin typeface="Cambria Math" panose="02040503050406030204" pitchFamily="18" charset="0"/>
                            <a:cs typeface="Arial" panose="020B0604020202020204" pitchFamily="34" charset="0"/>
                          </a:rPr>
                          <m:t>𝟓</m:t>
                        </m:r>
                      </m:num>
                      <m:den>
                        <m:r>
                          <a:rPr lang="en-US" sz="2200" b="1" i="1">
                            <a:latin typeface="Cambria Math" panose="02040503050406030204" pitchFamily="18" charset="0"/>
                            <a:cs typeface="Arial" panose="020B0604020202020204" pitchFamily="34" charset="0"/>
                          </a:rPr>
                          <m:t>𝟒</m:t>
                        </m:r>
                      </m:den>
                    </m:f>
                  </m:oMath>
                </a14:m>
                <a:endParaRPr lang="en-US" sz="2200" dirty="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425909"/>
              </a:xfrm>
              <a:prstGeom prst="rect">
                <a:avLst/>
              </a:prstGeom>
              <a:blipFill rotWithShape="0">
                <a:blip r:embed="rId4"/>
                <a:stretch>
                  <a:fillRect l="-1275" t="-562" r="-2433"/>
                </a:stretch>
              </a:blipFill>
            </p:spPr>
            <p:txBody>
              <a:bodyPr/>
              <a:lstStyle/>
              <a:p>
                <a:r>
                  <a:rPr lang="en-US">
                    <a:noFill/>
                  </a:rPr>
                  <a:t> </a:t>
                </a:r>
              </a:p>
            </p:txBody>
          </p:sp>
        </mc:Fallback>
      </mc:AlternateContent>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4067945" y="2204863"/>
            <a:ext cx="1440160" cy="155988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95406" y="2266384"/>
            <a:ext cx="546048" cy="514544"/>
          </a:xfrm>
          <a:prstGeom prst="rect">
            <a:avLst/>
          </a:prstGeom>
        </p:spPr>
      </p:pic>
    </p:spTree>
    <p:extLst>
      <p:ext uri="{BB962C8B-B14F-4D97-AF65-F5344CB8AC3E}">
        <p14:creationId xmlns:p14="http://schemas.microsoft.com/office/powerpoint/2010/main" val="3055971134"/>
      </p:ext>
    </p:extLst>
  </p:cSld>
  <p:clrMapOvr>
    <a:masterClrMapping/>
  </p:clrMapOvr>
  <p:transition advClick="0"/>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3958" y="-19358"/>
            <a:ext cx="7560840" cy="648072"/>
          </a:xfrm>
        </p:spPr>
        <p:txBody>
          <a:bodyPr>
            <a:noAutofit/>
          </a:bodyPr>
          <a:lstStyle/>
          <a:p>
            <a:r>
              <a:rPr lang="en-GB" sz="2700" dirty="0" smtClean="0"/>
              <a:t>4.4 </a:t>
            </a:r>
            <a:r>
              <a:rPr lang="en-GB" sz="2700" dirty="0"/>
              <a:t>– Fractions &amp; Percentages – </a:t>
            </a:r>
            <a:r>
              <a:rPr lang="en-GB" sz="2700" dirty="0" smtClean="0"/>
              <a:t>Dividing Fractions</a:t>
            </a:r>
            <a:endParaRPr lang="en-GB" sz="27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493876"/>
              </a:xfrm>
              <a:prstGeom prst="rect">
                <a:avLst/>
              </a:prstGeom>
            </p:spPr>
            <p:txBody>
              <a:bodyPr wrap="square">
                <a:spAutoFit/>
              </a:bodyPr>
              <a:lstStyle/>
              <a:p>
                <a:pPr marL="457200" indent="-457200">
                  <a:buClr>
                    <a:srgbClr val="C00000"/>
                  </a:buClr>
                  <a:buFont typeface="+mj-lt"/>
                  <a:buAutoNum type="arabicPeriod" startAt="5"/>
                  <a:tabLst>
                    <a:tab pos="1771650" algn="l"/>
                    <a:tab pos="2286000" algn="l"/>
                  </a:tabLst>
                </a:pPr>
                <a:r>
                  <a:rPr lang="en-US" sz="2400" dirty="0" smtClean="0"/>
                  <a:t>Write down the reciprocal of:</a:t>
                </a:r>
              </a:p>
              <a:p>
                <a:pPr marL="971550" indent="-457200">
                  <a:buClr>
                    <a:srgbClr val="C00000"/>
                  </a:buClr>
                  <a:buFont typeface="+mj-lt"/>
                  <a:buAutoNum type="alphaLcPeriod"/>
                  <a:tabLst>
                    <a:tab pos="1771650" algn="l"/>
                    <a:tab pos="2286000" algn="l"/>
                  </a:tabLst>
                </a:pPr>
                <a14:m>
                  <m:oMath xmlns:m="http://schemas.openxmlformats.org/officeDocument/2006/math">
                    <m:r>
                      <a:rPr lang="en-US" sz="2400" i="1" smtClean="0">
                        <a:latin typeface="Cambria Math" panose="02040503050406030204" pitchFamily="18" charset="0"/>
                        <a:cs typeface="Arial" panose="020B0604020202020204" pitchFamily="34" charset="0"/>
                      </a:rPr>
                      <m:t>9</m:t>
                    </m:r>
                    <m:r>
                      <a:rPr lang="en-US" sz="2400" b="0" i="1" smtClean="0">
                        <a:latin typeface="Cambria Math" panose="02040503050406030204" pitchFamily="18" charset="0"/>
                        <a:cs typeface="Arial" panose="020B0604020202020204" pitchFamily="34" charset="0"/>
                      </a:rPr>
                      <m:t>÷2</m:t>
                    </m:r>
                    <m:f>
                      <m:fPr>
                        <m:ctrlPr>
                          <a:rPr lang="en-US" sz="2400" b="1" i="1">
                            <a:latin typeface="Cambria Math" panose="02040503050406030204" pitchFamily="18" charset="0"/>
                            <a:cs typeface="Arial" panose="020B0604020202020204" pitchFamily="34" charset="0"/>
                          </a:rPr>
                        </m:ctrlPr>
                      </m:fPr>
                      <m:num>
                        <m:r>
                          <a:rPr lang="en-US" sz="2400" b="1" i="1">
                            <a:latin typeface="Cambria Math" panose="02040503050406030204" pitchFamily="18" charset="0"/>
                            <a:cs typeface="Arial" panose="020B0604020202020204" pitchFamily="34" charset="0"/>
                          </a:rPr>
                          <m:t>𝟏</m:t>
                        </m:r>
                      </m:num>
                      <m:den>
                        <m:r>
                          <a:rPr lang="en-US" sz="2400" b="1" i="1" smtClean="0">
                            <a:latin typeface="Cambria Math" panose="02040503050406030204" pitchFamily="18" charset="0"/>
                            <a:cs typeface="Arial" panose="020B0604020202020204" pitchFamily="34" charset="0"/>
                          </a:rPr>
                          <m:t>𝟑</m:t>
                        </m:r>
                      </m:den>
                    </m:f>
                    <m:r>
                      <a:rPr lang="en-US" sz="2400" b="0" i="0" smtClean="0">
                        <a:latin typeface="Cambria Math" panose="02040503050406030204" pitchFamily="18" charset="0"/>
                        <a:cs typeface="Arial" panose="020B0604020202020204" pitchFamily="34" charset="0"/>
                      </a:rPr>
                      <m:t>  </m:t>
                    </m:r>
                  </m:oMath>
                </a14:m>
                <a:r>
                  <a:rPr lang="en-US" sz="2400" dirty="0" smtClean="0">
                    <a:latin typeface="Arial" panose="020B0604020202020204" pitchFamily="34" charset="0"/>
                    <a:cs typeface="Arial" panose="020B0604020202020204" pitchFamily="34" charset="0"/>
                  </a:rPr>
                  <a:t>= 9 </a:t>
                </a:r>
                <a14:m>
                  <m:oMath xmlns:m="http://schemas.openxmlformats.org/officeDocument/2006/math">
                    <m:r>
                      <a:rPr lang="en-US" sz="2400" i="1">
                        <a:latin typeface="Cambria Math" panose="02040503050406030204" pitchFamily="18" charset="0"/>
                        <a:cs typeface="Arial" panose="020B0604020202020204" pitchFamily="34" charset="0"/>
                      </a:rPr>
                      <m:t>÷</m:t>
                    </m:r>
                  </m:oMath>
                </a14:m>
                <a:r>
                  <a:rPr lang="en-US" sz="2400" dirty="0" smtClean="0"/>
                  <a:t> </a:t>
                </a:r>
                <a14:m>
                  <m:oMath xmlns:m="http://schemas.openxmlformats.org/officeDocument/2006/math">
                    <m:f>
                      <m:fPr>
                        <m:ctrlPr>
                          <a:rPr lang="en-US" sz="3200" i="1" dirty="0" smtClean="0">
                            <a:latin typeface="Cambria Math" panose="02040503050406030204" pitchFamily="18" charset="0"/>
                          </a:rPr>
                        </m:ctrlPr>
                      </m:fPr>
                      <m:num>
                        <m:r>
                          <m:rPr>
                            <m:nor/>
                          </m:rPr>
                          <a:rPr lang="en-US" sz="3200" dirty="0"/>
                          <m:t>□</m:t>
                        </m:r>
                      </m:num>
                      <m:den>
                        <m:r>
                          <a:rPr lang="en-US" sz="3200" b="0" i="1" dirty="0" smtClean="0">
                            <a:latin typeface="Cambria Math" panose="02040503050406030204" pitchFamily="18" charset="0"/>
                          </a:rPr>
                          <m:t>3</m:t>
                        </m:r>
                      </m:den>
                    </m:f>
                    <m:r>
                      <a:rPr lang="en-US" sz="3200" b="0" i="1" dirty="0" smtClean="0">
                        <a:latin typeface="Cambria Math" panose="02040503050406030204" pitchFamily="18" charset="0"/>
                      </a:rPr>
                      <m:t>= </m:t>
                    </m:r>
                  </m:oMath>
                </a14:m>
                <a:endParaRPr lang="en-US" sz="2400" dirty="0" smtClean="0"/>
              </a:p>
              <a:p>
                <a:pPr marL="971550" indent="-457200">
                  <a:buClr>
                    <a:srgbClr val="C00000"/>
                  </a:buClr>
                  <a:buFont typeface="+mj-lt"/>
                  <a:buAutoNum type="alphaLcPeriod"/>
                  <a:tabLst>
                    <a:tab pos="2743200" algn="l"/>
                    <a:tab pos="3200400" algn="l"/>
                  </a:tabLst>
                </a:pPr>
                <a14:m>
                  <m:oMath xmlns:m="http://schemas.openxmlformats.org/officeDocument/2006/math">
                    <m:r>
                      <a:rPr lang="en-US" sz="2400" b="0" i="1" smtClean="0">
                        <a:latin typeface="Cambria Math" panose="02040503050406030204" pitchFamily="18" charset="0"/>
                        <a:cs typeface="Arial" panose="020B0604020202020204" pitchFamily="34" charset="0"/>
                      </a:rPr>
                      <m:t>12</m:t>
                    </m:r>
                    <m:r>
                      <a:rPr lang="en-US" sz="2400" i="1">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3</m:t>
                    </m:r>
                    <m:f>
                      <m:fPr>
                        <m:ctrlPr>
                          <a:rPr lang="en-US" sz="2400" b="1" i="1">
                            <a:latin typeface="Cambria Math" panose="02040503050406030204" pitchFamily="18" charset="0"/>
                            <a:cs typeface="Arial" panose="020B0604020202020204" pitchFamily="34" charset="0"/>
                          </a:rPr>
                        </m:ctrlPr>
                      </m:fPr>
                      <m:num>
                        <m:r>
                          <a:rPr lang="en-US" sz="2400" b="1" i="1">
                            <a:latin typeface="Cambria Math" panose="02040503050406030204" pitchFamily="18" charset="0"/>
                            <a:cs typeface="Arial" panose="020B0604020202020204" pitchFamily="34" charset="0"/>
                          </a:rPr>
                          <m:t>𝟏</m:t>
                        </m:r>
                      </m:num>
                      <m:den>
                        <m:r>
                          <a:rPr lang="en-US" sz="2400" b="1" i="1" smtClean="0">
                            <a:latin typeface="Cambria Math" panose="02040503050406030204" pitchFamily="18" charset="0"/>
                            <a:cs typeface="Arial" panose="020B0604020202020204" pitchFamily="34" charset="0"/>
                          </a:rPr>
                          <m:t>𝟓</m:t>
                        </m:r>
                      </m:den>
                    </m:f>
                  </m:oMath>
                </a14:m>
                <a:r>
                  <a:rPr lang="en-US" sz="2400" dirty="0" smtClean="0"/>
                  <a:t>	</a:t>
                </a:r>
                <a:r>
                  <a:rPr lang="en-US" sz="2400" i="1" dirty="0" smtClean="0">
                    <a:solidFill>
                      <a:srgbClr val="C00000"/>
                    </a:solidFill>
                  </a:rPr>
                  <a:t>c</a:t>
                </a:r>
                <a:r>
                  <a:rPr lang="en-US" sz="2400" i="1" dirty="0" smtClean="0"/>
                  <a:t>.	</a:t>
                </a:r>
                <a14:m>
                  <m:oMath xmlns:m="http://schemas.openxmlformats.org/officeDocument/2006/math">
                    <m:r>
                      <a:rPr lang="en-US" sz="2400" b="0" i="1" smtClean="0">
                        <a:latin typeface="Cambria Math" panose="02040503050406030204" pitchFamily="18" charset="0"/>
                        <a:cs typeface="Arial" panose="020B0604020202020204" pitchFamily="34" charset="0"/>
                      </a:rPr>
                      <m:t>8</m:t>
                    </m:r>
                    <m:r>
                      <a:rPr lang="en-US" sz="2400" b="0" i="1">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4</m:t>
                    </m:r>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2</m:t>
                        </m:r>
                      </m:num>
                      <m:den>
                        <m:r>
                          <a:rPr lang="en-US" sz="2400" b="0" i="1">
                            <a:latin typeface="Cambria Math" panose="02040503050406030204" pitchFamily="18" charset="0"/>
                            <a:cs typeface="Arial" panose="020B0604020202020204" pitchFamily="34" charset="0"/>
                          </a:rPr>
                          <m:t>3</m:t>
                        </m:r>
                      </m:den>
                    </m:f>
                  </m:oMath>
                </a14:m>
                <a:endParaRPr lang="en-US" sz="2400" i="1" dirty="0" smtClean="0">
                  <a:cs typeface="Arial" panose="020B0604020202020204" pitchFamily="34" charset="0"/>
                </a:endParaRPr>
              </a:p>
              <a:p>
                <a:pPr marL="457200" indent="-457200">
                  <a:buClr>
                    <a:srgbClr val="C00000"/>
                  </a:buClr>
                  <a:buFont typeface="+mj-lt"/>
                  <a:buAutoNum type="arabicPeriod" startAt="6"/>
                  <a:tabLst>
                    <a:tab pos="2743200" algn="l"/>
                    <a:tab pos="3200400" algn="l"/>
                  </a:tabLst>
                </a:pPr>
                <a:r>
                  <a:rPr lang="en-US" sz="2400" dirty="0" smtClean="0"/>
                  <a:t>Work out:</a:t>
                </a:r>
              </a:p>
              <a:p>
                <a:pPr marL="914400" indent="-457200">
                  <a:buClr>
                    <a:srgbClr val="C00000"/>
                  </a:buClr>
                  <a:buFont typeface="+mj-lt"/>
                  <a:buAutoNum type="alphaLcPeriod"/>
                  <a:tabLst>
                    <a:tab pos="2743200" algn="l"/>
                    <a:tab pos="3200400" algn="l"/>
                  </a:tabLst>
                </a:pPr>
                <a14:m>
                  <m:oMath xmlns:m="http://schemas.openxmlformats.org/officeDocument/2006/math">
                    <m:f>
                      <m:fPr>
                        <m:ctrlPr>
                          <a:rPr lang="en-US" sz="2400" b="1" i="1">
                            <a:latin typeface="Cambria Math" panose="02040503050406030204" pitchFamily="18" charset="0"/>
                            <a:cs typeface="Arial" panose="020B0604020202020204" pitchFamily="34" charset="0"/>
                          </a:rPr>
                        </m:ctrlPr>
                      </m:fPr>
                      <m:num>
                        <m:r>
                          <a:rPr lang="en-US" sz="2400" b="1" i="1">
                            <a:latin typeface="Cambria Math" panose="02040503050406030204" pitchFamily="18" charset="0"/>
                            <a:cs typeface="Arial" panose="020B0604020202020204" pitchFamily="34" charset="0"/>
                          </a:rPr>
                          <m:t>𝟏</m:t>
                        </m:r>
                      </m:num>
                      <m:den>
                        <m:r>
                          <a:rPr lang="en-US" sz="2400" b="1" i="1" smtClean="0">
                            <a:latin typeface="Cambria Math" panose="02040503050406030204" pitchFamily="18" charset="0"/>
                            <a:cs typeface="Arial" panose="020B0604020202020204" pitchFamily="34" charset="0"/>
                          </a:rPr>
                          <m:t>𝟒</m:t>
                        </m:r>
                      </m:den>
                    </m:f>
                    <m:r>
                      <a:rPr lang="en-US" sz="2400" i="1">
                        <a:latin typeface="Cambria Math" panose="02040503050406030204" pitchFamily="18" charset="0"/>
                        <a:cs typeface="Arial" panose="020B0604020202020204" pitchFamily="34" charset="0"/>
                      </a:rPr>
                      <m:t>÷3</m:t>
                    </m:r>
                  </m:oMath>
                </a14:m>
                <a:r>
                  <a:rPr lang="en-US" sz="2400" dirty="0" smtClean="0"/>
                  <a:t>	</a:t>
                </a:r>
                <a:r>
                  <a:rPr lang="en-US" sz="2400" i="1" dirty="0">
                    <a:solidFill>
                      <a:srgbClr val="C00000"/>
                    </a:solidFill>
                  </a:rPr>
                  <a:t>b.</a:t>
                </a:r>
                <a:r>
                  <a:rPr lang="en-US" sz="2400" dirty="0" smtClean="0"/>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3</m:t>
                        </m:r>
                      </m:num>
                      <m:den>
                        <m:r>
                          <a:rPr lang="en-US" sz="2400" b="0" i="1" smtClean="0">
                            <a:latin typeface="Cambria Math" panose="02040503050406030204" pitchFamily="18" charset="0"/>
                            <a:cs typeface="Arial" panose="020B0604020202020204" pitchFamily="34" charset="0"/>
                          </a:rPr>
                          <m:t>5</m:t>
                        </m:r>
                      </m:den>
                    </m:f>
                    <m:r>
                      <a:rPr lang="en-US" sz="2400" i="1">
                        <a:latin typeface="Cambria Math" panose="02040503050406030204" pitchFamily="18" charset="0"/>
                        <a:cs typeface="Arial" panose="020B0604020202020204" pitchFamily="34" charset="0"/>
                      </a:rPr>
                      <m:t>÷4</m:t>
                    </m:r>
                  </m:oMath>
                </a14:m>
                <a:endParaRPr lang="en-US" sz="2400" dirty="0" smtClean="0"/>
              </a:p>
              <a:p>
                <a:pPr marL="914400" indent="-457200">
                  <a:buClr>
                    <a:srgbClr val="C00000"/>
                  </a:buClr>
                  <a:buFont typeface="+mj-lt"/>
                  <a:buAutoNum type="alphaLcPeriod" startAt="3"/>
                  <a:tabLst>
                    <a:tab pos="2743200" algn="l"/>
                    <a:tab pos="3200400" algn="l"/>
                  </a:tabLst>
                </a:pPr>
                <a14:m>
                  <m:oMath xmlns:m="http://schemas.openxmlformats.org/officeDocument/2006/math">
                    <m:f>
                      <m:fPr>
                        <m:ctrlPr>
                          <a:rPr lang="en-US" sz="2400" b="1" i="1">
                            <a:latin typeface="Cambria Math" panose="02040503050406030204" pitchFamily="18" charset="0"/>
                            <a:cs typeface="Arial" panose="020B0604020202020204" pitchFamily="34" charset="0"/>
                          </a:rPr>
                        </m:ctrlPr>
                      </m:fPr>
                      <m:num>
                        <m:r>
                          <a:rPr lang="en-US" sz="2400" b="1" i="1" smtClean="0">
                            <a:latin typeface="Cambria Math" panose="02040503050406030204" pitchFamily="18" charset="0"/>
                            <a:cs typeface="Arial" panose="020B0604020202020204" pitchFamily="34" charset="0"/>
                          </a:rPr>
                          <m:t>𝟕</m:t>
                        </m:r>
                      </m:num>
                      <m:den>
                        <m:r>
                          <a:rPr lang="en-US" sz="2400" b="1" i="1">
                            <a:latin typeface="Cambria Math" panose="02040503050406030204" pitchFamily="18" charset="0"/>
                            <a:cs typeface="Arial" panose="020B0604020202020204" pitchFamily="34" charset="0"/>
                          </a:rPr>
                          <m:t>𝟒</m:t>
                        </m:r>
                      </m:den>
                    </m:f>
                    <m:r>
                      <a:rPr lang="en-US" sz="2400" i="1">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8</m:t>
                    </m:r>
                  </m:oMath>
                </a14:m>
                <a:r>
                  <a:rPr lang="en-US" sz="2400" dirty="0" smtClean="0"/>
                  <a:t>	</a:t>
                </a:r>
                <a:r>
                  <a:rPr lang="en-US" sz="2400" i="1" dirty="0" smtClean="0">
                    <a:solidFill>
                      <a:srgbClr val="C00000"/>
                    </a:solidFill>
                  </a:rPr>
                  <a:t>d.</a:t>
                </a:r>
                <a:r>
                  <a:rPr lang="en-US" sz="2400" dirty="0" smtClean="0"/>
                  <a:t> 2</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4</m:t>
                        </m:r>
                      </m:num>
                      <m:den>
                        <m:r>
                          <a:rPr lang="en-US" sz="2400" i="1">
                            <a:latin typeface="Cambria Math" panose="02040503050406030204" pitchFamily="18" charset="0"/>
                            <a:cs typeface="Arial" panose="020B0604020202020204" pitchFamily="34" charset="0"/>
                          </a:rPr>
                          <m:t>5</m:t>
                        </m:r>
                      </m:den>
                    </m:f>
                    <m:r>
                      <a:rPr lang="en-US" sz="2400" i="1">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7</m:t>
                    </m:r>
                  </m:oMath>
                </a14:m>
                <a:endParaRPr lang="en-US" sz="2400" dirty="0" smtClean="0"/>
              </a:p>
              <a:p>
                <a:pPr marL="457200" indent="-457200">
                  <a:buClr>
                    <a:srgbClr val="C00000"/>
                  </a:buClr>
                  <a:buFont typeface="+mj-lt"/>
                  <a:buAutoNum type="arabicPeriod" startAt="7"/>
                  <a:tabLst>
                    <a:tab pos="2743200" algn="l"/>
                    <a:tab pos="3200400" algn="l"/>
                  </a:tabLst>
                </a:pPr>
                <a:r>
                  <a:rPr lang="en-US" sz="2400" dirty="0"/>
                  <a:t>Dave cycles 3</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3</m:t>
                        </m:r>
                      </m:num>
                      <m:den>
                        <m:r>
                          <a:rPr lang="en-US" sz="2400" b="0" i="1" smtClean="0">
                            <a:latin typeface="Cambria Math" panose="02040503050406030204" pitchFamily="18" charset="0"/>
                            <a:cs typeface="Arial" panose="020B0604020202020204" pitchFamily="34" charset="0"/>
                          </a:rPr>
                          <m:t>4</m:t>
                        </m:r>
                      </m:den>
                    </m:f>
                  </m:oMath>
                </a14:m>
                <a:r>
                  <a:rPr lang="en-US" sz="2400" dirty="0"/>
                  <a:t> km to </a:t>
                </a:r>
                <a:r>
                  <a:rPr lang="en-US" sz="2400" dirty="0" smtClean="0"/>
                  <a:t>work.</a:t>
                </a:r>
                <a:br>
                  <a:rPr lang="en-US" sz="2400" dirty="0" smtClean="0"/>
                </a:br>
                <a:r>
                  <a:rPr lang="en-US" sz="2400" dirty="0" smtClean="0"/>
                  <a:t>How </a:t>
                </a:r>
                <a:r>
                  <a:rPr lang="en-US" sz="2400" dirty="0"/>
                  <a:t>far has he cycled when he is halfway? </a:t>
                </a:r>
                <a:r>
                  <a:rPr lang="en-US" sz="2400" dirty="0" smtClean="0"/>
                  <a:t/>
                </a:r>
                <a:br>
                  <a:rPr lang="en-US" sz="2400" dirty="0" smtClean="0"/>
                </a:br>
                <a:r>
                  <a:rPr lang="en-US" sz="2400" dirty="0" smtClean="0"/>
                  <a:t>Give </a:t>
                </a:r>
                <a:r>
                  <a:rPr lang="en-US" sz="2400" dirty="0"/>
                  <a:t>your answer in </a:t>
                </a:r>
                <a:r>
                  <a:rPr lang="en-US" sz="2400" dirty="0" smtClean="0"/>
                  <a:t>metres.</a:t>
                </a:r>
                <a:br>
                  <a:rPr lang="en-US" sz="2400" dirty="0" smtClean="0"/>
                </a:br>
                <a:r>
                  <a:rPr lang="en-US" sz="2400" dirty="0" smtClean="0"/>
                  <a:t>Check </a:t>
                </a:r>
                <a:r>
                  <a:rPr lang="en-US" sz="2400" dirty="0"/>
                  <a:t>your answer using an inverse operation.</a:t>
                </a:r>
                <a:endParaRPr lang="en-US" sz="240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493876"/>
              </a:xfrm>
              <a:prstGeom prst="rect">
                <a:avLst/>
              </a:prstGeom>
              <a:blipFill rotWithShape="0">
                <a:blip r:embed="rId4"/>
                <a:stretch>
                  <a:fillRect l="-1506" t="-776" r="-1970" b="-1552"/>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2996952"/>
            <a:ext cx="556549" cy="55129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536213235"/>
      </p:ext>
    </p:extLst>
  </p:cSld>
  <p:clrMapOvr>
    <a:masterClrMapping/>
  </p:clrMapOvr>
  <p:transition advClick="0"/>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3958" y="-19358"/>
            <a:ext cx="7560840" cy="648072"/>
          </a:xfrm>
        </p:spPr>
        <p:txBody>
          <a:bodyPr>
            <a:noAutofit/>
          </a:bodyPr>
          <a:lstStyle/>
          <a:p>
            <a:r>
              <a:rPr lang="en-GB" sz="2800" dirty="0" smtClean="0"/>
              <a:t>4.4 </a:t>
            </a:r>
            <a:r>
              <a:rPr lang="en-GB" sz="2800" dirty="0"/>
              <a:t>– Fractions &amp; Percentages – </a:t>
            </a:r>
            <a:r>
              <a:rPr lang="en-GB" sz="2800" dirty="0" smtClean="0"/>
              <a:t>Dividing Fractions</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554854"/>
              </a:xfrm>
              <a:prstGeom prst="rect">
                <a:avLst/>
              </a:prstGeom>
            </p:spPr>
            <p:txBody>
              <a:bodyPr wrap="square">
                <a:spAutoFit/>
              </a:bodyPr>
              <a:lstStyle/>
              <a:p>
                <a:pPr marL="571500" indent="-571500">
                  <a:buClr>
                    <a:srgbClr val="C00000"/>
                  </a:buClr>
                  <a:buFont typeface="+mj-lt"/>
                  <a:buAutoNum type="arabicPeriod" startAt="8"/>
                  <a:tabLst>
                    <a:tab pos="1771650" algn="l"/>
                    <a:tab pos="2286000" algn="l"/>
                  </a:tabLst>
                </a:pPr>
                <a:r>
                  <a:rPr lang="en-US" sz="2700" dirty="0" smtClean="0"/>
                  <a:t>Leanne takes 3</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a:rPr lang="en-US" sz="2700" b="0" i="1" smtClean="0">
                            <a:latin typeface="Cambria Math" panose="02040503050406030204" pitchFamily="18" charset="0"/>
                            <a:cs typeface="Arial" panose="020B0604020202020204" pitchFamily="34" charset="0"/>
                          </a:rPr>
                          <m:t>3</m:t>
                        </m:r>
                      </m:num>
                      <m:den>
                        <m:r>
                          <a:rPr lang="en-US" sz="2700" b="0" i="1" smtClean="0">
                            <a:latin typeface="Cambria Math" panose="02040503050406030204" pitchFamily="18" charset="0"/>
                            <a:cs typeface="Arial" panose="020B0604020202020204" pitchFamily="34" charset="0"/>
                          </a:rPr>
                          <m:t>4</m:t>
                        </m:r>
                      </m:den>
                    </m:f>
                  </m:oMath>
                </a14:m>
                <a:r>
                  <a:rPr lang="en-US" sz="2700" dirty="0"/>
                  <a:t> hours to do 5 </a:t>
                </a:r>
                <a:r>
                  <a:rPr lang="en-US" sz="2700" dirty="0" smtClean="0"/>
                  <a:t>tasks.</a:t>
                </a:r>
                <a:br>
                  <a:rPr lang="en-US" sz="2700" dirty="0" smtClean="0"/>
                </a:br>
                <a:r>
                  <a:rPr lang="en-US" sz="2700" dirty="0" smtClean="0"/>
                  <a:t>Each </a:t>
                </a:r>
                <a:r>
                  <a:rPr lang="en-US" sz="2700" dirty="0"/>
                  <a:t>task takes the same </a:t>
                </a:r>
                <a:r>
                  <a:rPr lang="en-US" sz="2700" dirty="0" smtClean="0"/>
                  <a:t>time.</a:t>
                </a:r>
                <a:br>
                  <a:rPr lang="en-US" sz="2700" dirty="0" smtClean="0"/>
                </a:br>
                <a:r>
                  <a:rPr lang="en-US" sz="2700" dirty="0" smtClean="0"/>
                  <a:t>What </a:t>
                </a:r>
                <a:r>
                  <a:rPr lang="en-US" sz="2700" dirty="0"/>
                  <a:t>fraction of an hour does 1 task take</a:t>
                </a:r>
                <a:r>
                  <a:rPr lang="en-US" sz="2700" dirty="0" smtClean="0"/>
                  <a:t>?</a:t>
                </a:r>
              </a:p>
              <a:p>
                <a:pPr marL="571500" indent="-571500">
                  <a:buClr>
                    <a:srgbClr val="C00000"/>
                  </a:buClr>
                  <a:buFont typeface="+mj-lt"/>
                  <a:buAutoNum type="arabicPeriod" startAt="10"/>
                  <a:tabLst>
                    <a:tab pos="1771650" algn="l"/>
                    <a:tab pos="2286000" algn="l"/>
                  </a:tabLst>
                </a:pPr>
                <a:r>
                  <a:rPr lang="en-US" sz="2700" dirty="0"/>
                  <a:t>Work out these divisions. Write your answer as a mixed number if necessary</a:t>
                </a:r>
                <a:r>
                  <a:rPr lang="en-US" sz="2700" dirty="0" smtClean="0"/>
                  <a:t>.</a:t>
                </a:r>
              </a:p>
              <a:p>
                <a:pPr marL="971550" indent="-457200">
                  <a:buClr>
                    <a:srgbClr val="C00000"/>
                  </a:buClr>
                  <a:buFont typeface="+mj-lt"/>
                  <a:buAutoNum type="alphaLcPeriod"/>
                  <a:tabLst>
                    <a:tab pos="1771650" algn="l"/>
                    <a:tab pos="228600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4</m:t>
                        </m:r>
                      </m:den>
                    </m:f>
                    <m:r>
                      <a:rPr lang="en-US" sz="2800" b="0" i="1">
                        <a:latin typeface="Cambria Math" panose="02040503050406030204" pitchFamily="18" charset="0"/>
                        <a:cs typeface="Arial" panose="020B0604020202020204" pitchFamily="34" charset="0"/>
                      </a:rPr>
                      <m:t>÷</m:t>
                    </m:r>
                    <m:f>
                      <m:fPr>
                        <m:ctrlPr>
                          <a:rPr lang="en-US" sz="2800" i="1">
                            <a:latin typeface="Cambria Math" panose="02040503050406030204" pitchFamily="18" charset="0"/>
                            <a:cs typeface="Arial" panose="020B0604020202020204" pitchFamily="34" charset="0"/>
                          </a:rPr>
                        </m:ctrlPr>
                      </m:fPr>
                      <m:num>
                        <m:r>
                          <a:rPr lang="en-US" sz="2800" b="0" i="1">
                            <a:latin typeface="Cambria Math" panose="02040503050406030204" pitchFamily="18" charset="0"/>
                            <a:cs typeface="Arial" panose="020B0604020202020204" pitchFamily="34" charset="0"/>
                          </a:rPr>
                          <m:t>1</m:t>
                        </m:r>
                      </m:num>
                      <m:den>
                        <m:r>
                          <a:rPr lang="en-US" sz="2800" b="0" i="1">
                            <a:latin typeface="Cambria Math" panose="02040503050406030204" pitchFamily="18" charset="0"/>
                            <a:cs typeface="Arial" panose="020B0604020202020204" pitchFamily="34" charset="0"/>
                          </a:rPr>
                          <m:t>3</m:t>
                        </m:r>
                      </m:den>
                    </m:f>
                    <m:r>
                      <a:rPr lang="en-US" sz="2800" b="0" i="1" smtClean="0">
                        <a:latin typeface="Cambria Math" panose="02040503050406030204" pitchFamily="18" charset="0"/>
                        <a:cs typeface="Arial" panose="020B0604020202020204" pitchFamily="34" charset="0"/>
                      </a:rPr>
                      <m:t> </m:t>
                    </m:r>
                  </m:oMath>
                </a14:m>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4</m:t>
                        </m:r>
                      </m:den>
                    </m:f>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𝑥</m:t>
                    </m:r>
                  </m:oMath>
                </a14:m>
                <a:r>
                  <a:rPr lang="en-US" sz="2800" dirty="0" smtClean="0"/>
                  <a:t> 3 =  </a:t>
                </a:r>
                <a14:m>
                  <m:oMath xmlns:m="http://schemas.openxmlformats.org/officeDocument/2006/math">
                    <m:f>
                      <m:fPr>
                        <m:ctrlPr>
                          <a:rPr lang="en-US" sz="3600" i="1" dirty="0">
                            <a:latin typeface="Cambria Math" panose="02040503050406030204" pitchFamily="18" charset="0"/>
                          </a:rPr>
                        </m:ctrlPr>
                      </m:fPr>
                      <m:num>
                        <m:r>
                          <m:rPr>
                            <m:nor/>
                          </m:rPr>
                          <a:rPr lang="en-US" sz="3600" dirty="0"/>
                          <m:t>□</m:t>
                        </m:r>
                      </m:num>
                      <m:den>
                        <m:r>
                          <m:rPr>
                            <m:nor/>
                          </m:rPr>
                          <a:rPr lang="en-US" sz="3600" dirty="0"/>
                          <m:t>□</m:t>
                        </m:r>
                      </m:den>
                    </m:f>
                    <m:r>
                      <a:rPr lang="en-US" sz="3600" b="0" i="1" dirty="0">
                        <a:latin typeface="Cambria Math" panose="02040503050406030204" pitchFamily="18" charset="0"/>
                      </a:rPr>
                      <m:t> </m:t>
                    </m:r>
                  </m:oMath>
                </a14:m>
                <a:endParaRPr lang="en-US" sz="2800" dirty="0"/>
              </a:p>
              <a:p>
                <a:pPr marL="971550" indent="-457200">
                  <a:buClr>
                    <a:srgbClr val="C00000"/>
                  </a:buClr>
                  <a:buFont typeface="+mj-lt"/>
                  <a:buAutoNum type="alphaLcPeriod"/>
                  <a:tabLst>
                    <a:tab pos="2743200" algn="l"/>
                    <a:tab pos="320040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5</m:t>
                        </m:r>
                      </m:num>
                      <m:den>
                        <m:r>
                          <a:rPr lang="en-US" sz="2800" b="0" i="1" smtClean="0">
                            <a:latin typeface="Cambria Math" panose="02040503050406030204" pitchFamily="18" charset="0"/>
                            <a:cs typeface="Arial" panose="020B0604020202020204" pitchFamily="34" charset="0"/>
                          </a:rPr>
                          <m:t>6</m:t>
                        </m:r>
                      </m:den>
                    </m:f>
                    <m:r>
                      <a:rPr lang="en-US" sz="2800" i="1">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 </m:t>
                    </m:r>
                    <m:f>
                      <m:fPr>
                        <m:ctrlPr>
                          <a:rPr lang="en-US" sz="2800" b="1" i="1">
                            <a:latin typeface="Cambria Math" panose="02040503050406030204" pitchFamily="18" charset="0"/>
                            <a:cs typeface="Arial" panose="020B0604020202020204" pitchFamily="34" charset="0"/>
                          </a:rPr>
                        </m:ctrlPr>
                      </m:fPr>
                      <m:num>
                        <m:r>
                          <a:rPr lang="en-US" sz="2800" b="1" i="1">
                            <a:latin typeface="Cambria Math" panose="02040503050406030204" pitchFamily="18" charset="0"/>
                            <a:cs typeface="Arial" panose="020B0604020202020204" pitchFamily="34" charset="0"/>
                          </a:rPr>
                          <m:t>𝟏</m:t>
                        </m:r>
                      </m:num>
                      <m:den>
                        <m:r>
                          <a:rPr lang="en-US" sz="2800" b="1" i="1" smtClean="0">
                            <a:latin typeface="Cambria Math" panose="02040503050406030204" pitchFamily="18" charset="0"/>
                            <a:cs typeface="Arial" panose="020B0604020202020204" pitchFamily="34" charset="0"/>
                          </a:rPr>
                          <m:t>𝟑</m:t>
                        </m:r>
                      </m:den>
                    </m:f>
                  </m:oMath>
                </a14:m>
                <a:r>
                  <a:rPr lang="en-US" sz="2800" dirty="0"/>
                  <a:t>	</a:t>
                </a:r>
                <a:r>
                  <a:rPr lang="en-US" sz="2800" i="1" dirty="0">
                    <a:solidFill>
                      <a:srgbClr val="C00000"/>
                    </a:solidFill>
                  </a:rPr>
                  <a:t>c</a:t>
                </a:r>
                <a:r>
                  <a:rPr lang="en-US" sz="2800" i="1" dirty="0"/>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7</m:t>
                        </m:r>
                      </m:num>
                      <m:den>
                        <m:r>
                          <a:rPr lang="en-US" sz="2800" b="0" i="1" smtClean="0">
                            <a:latin typeface="Cambria Math" panose="02040503050406030204" pitchFamily="18" charset="0"/>
                            <a:cs typeface="Arial" panose="020B0604020202020204" pitchFamily="34" charset="0"/>
                          </a:rPr>
                          <m:t>12</m:t>
                        </m:r>
                      </m:den>
                    </m:f>
                    <m:r>
                      <a:rPr lang="en-US" sz="2800" b="0" i="1" smtClean="0">
                        <a:latin typeface="Cambria Math" panose="02040503050406030204" pitchFamily="18" charset="0"/>
                        <a:cs typeface="Arial" panose="020B0604020202020204" pitchFamily="34" charset="0"/>
                      </a:rPr>
                      <m:t> </m:t>
                    </m:r>
                    <m:r>
                      <a:rPr lang="en-US" sz="2800" i="1">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 </m:t>
                    </m:r>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4</m:t>
                        </m:r>
                      </m:den>
                    </m:f>
                  </m:oMath>
                </a14:m>
                <a:endParaRPr lang="en-US" sz="280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554854"/>
              </a:xfrm>
              <a:prstGeom prst="rect">
                <a:avLst/>
              </a:prstGeom>
              <a:blipFill rotWithShape="0">
                <a:blip r:embed="rId4"/>
                <a:stretch>
                  <a:fillRect l="-1970" r="-3824"/>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3994576"/>
            <a:ext cx="546048" cy="514544"/>
          </a:xfrm>
          <a:prstGeom prst="rect">
            <a:avLst/>
          </a:prstGeom>
        </p:spPr>
      </p:pic>
    </p:spTree>
    <p:extLst>
      <p:ext uri="{BB962C8B-B14F-4D97-AF65-F5344CB8AC3E}">
        <p14:creationId xmlns:p14="http://schemas.microsoft.com/office/powerpoint/2010/main" val="393938894"/>
      </p:ext>
    </p:extLst>
  </p:cSld>
  <p:clrMapOvr>
    <a:masterClrMapping/>
  </p:clrMapOvr>
  <p:transition advClick="0"/>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3958" y="-19358"/>
            <a:ext cx="7560840" cy="648072"/>
          </a:xfrm>
        </p:spPr>
        <p:txBody>
          <a:bodyPr>
            <a:noAutofit/>
          </a:bodyPr>
          <a:lstStyle/>
          <a:p>
            <a:r>
              <a:rPr lang="en-GB" sz="2800" dirty="0" smtClean="0"/>
              <a:t>4.4 </a:t>
            </a:r>
            <a:r>
              <a:rPr lang="en-GB" sz="2800" dirty="0"/>
              <a:t>– Fractions &amp; Percentages </a:t>
            </a:r>
            <a:r>
              <a:rPr lang="en-GB" sz="2800" dirty="0" smtClean="0"/>
              <a:t>– Dividing Fractions</a:t>
            </a:r>
            <a:endParaRPr lang="en-GB" sz="2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28</a:t>
            </a:r>
            <a:endParaRPr lang="en-GB" sz="1400" b="1" dirty="0">
              <a:latin typeface="Calibri" panose="020F0502020204030204" pitchFamily="34" charset="0"/>
            </a:endParaRPr>
          </a:p>
        </p:txBody>
      </p:sp>
      <p:grpSp>
        <p:nvGrpSpPr>
          <p:cNvPr id="5" name="Group 4"/>
          <p:cNvGrpSpPr/>
          <p:nvPr/>
        </p:nvGrpSpPr>
        <p:grpSpPr>
          <a:xfrm>
            <a:off x="243512" y="1268760"/>
            <a:ext cx="5264592" cy="3888432"/>
            <a:chOff x="3483872" y="1089031"/>
            <a:chExt cx="5264592" cy="3888432"/>
          </a:xfrm>
        </p:grpSpPr>
        <p:sp>
          <p:nvSpPr>
            <p:cNvPr id="7" name="Round Diagonal Corner Rectangle 6"/>
            <p:cNvSpPr/>
            <p:nvPr/>
          </p:nvSpPr>
          <p:spPr>
            <a:xfrm>
              <a:off x="3491880" y="1089031"/>
              <a:ext cx="5256584" cy="388843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9 – Exam-Style Questions</a:t>
              </a:r>
              <a:endParaRPr lang="en-US" sz="2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3563888" y="1693548"/>
                  <a:ext cx="5176568" cy="3139899"/>
                </a:xfrm>
                <a:prstGeom prst="rect">
                  <a:avLst/>
                </a:prstGeom>
              </p:spPr>
              <p:txBody>
                <a:bodyPr wrap="square">
                  <a:spAutoFit/>
                </a:bodyPr>
                <a:lstStyle/>
                <a:p>
                  <a:pPr>
                    <a:spcAft>
                      <a:spcPts val="600"/>
                    </a:spcAft>
                    <a:tabLst>
                      <a:tab pos="4972050" algn="r"/>
                    </a:tabLst>
                  </a:pPr>
                  <a:r>
                    <a:rPr lang="en-US" sz="3000" dirty="0" smtClean="0"/>
                    <a:t>Zara has 15m of ribbon. She needs </a:t>
                  </a:r>
                  <a14:m>
                    <m:oMath xmlns:m="http://schemas.openxmlformats.org/officeDocument/2006/math">
                      <m:f>
                        <m:fPr>
                          <m:ctrlPr>
                            <a:rPr lang="en-US" sz="3000" i="1">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5</m:t>
                          </m:r>
                        </m:num>
                        <m:den>
                          <m:r>
                            <a:rPr lang="en-US" sz="3000" b="0" i="1" smtClean="0">
                              <a:latin typeface="Cambria Math" panose="02040503050406030204" pitchFamily="18" charset="0"/>
                              <a:cs typeface="Arial" panose="020B0604020202020204" pitchFamily="34" charset="0"/>
                            </a:rPr>
                            <m:t>6</m:t>
                          </m:r>
                        </m:den>
                      </m:f>
                      <m:r>
                        <a:rPr lang="en-US" sz="3000" b="0" i="1" smtClean="0">
                          <a:latin typeface="Cambria Math" panose="02040503050406030204" pitchFamily="18" charset="0"/>
                          <a:cs typeface="Arial" panose="020B0604020202020204" pitchFamily="34" charset="0"/>
                        </a:rPr>
                        <m:t> </m:t>
                      </m:r>
                    </m:oMath>
                  </a14:m>
                  <a:r>
                    <a:rPr lang="en-US" sz="3000" dirty="0"/>
                    <a:t>m of ribbon to make a wedding decoration.</a:t>
                  </a:r>
                </a:p>
                <a:p>
                  <a:pPr>
                    <a:spcAft>
                      <a:spcPts val="600"/>
                    </a:spcAft>
                    <a:tabLst>
                      <a:tab pos="4972050" algn="r"/>
                    </a:tabLst>
                  </a:pPr>
                  <a:r>
                    <a:rPr lang="en-US" sz="3000" dirty="0"/>
                    <a:t>How many wedding decorations can she make from this ribbon? </a:t>
                  </a:r>
                  <a:r>
                    <a:rPr lang="en-US" sz="3000" dirty="0" smtClean="0"/>
                    <a:t>	</a:t>
                  </a:r>
                  <a:r>
                    <a:rPr lang="en-US" sz="3000" b="1" dirty="0" smtClean="0"/>
                    <a:t>(</a:t>
                  </a:r>
                  <a:r>
                    <a:rPr lang="en-US" sz="3000" b="1" dirty="0"/>
                    <a:t>2 marks)</a:t>
                  </a:r>
                </a:p>
              </p:txBody>
            </p:sp>
          </mc:Choice>
          <mc:Fallback xmlns="">
            <p:sp>
              <p:nvSpPr>
                <p:cNvPr id="9" name="Rectangle 8"/>
                <p:cNvSpPr>
                  <a:spLocks noRot="1" noChangeAspect="1" noMove="1" noResize="1" noEditPoints="1" noAdjustHandles="1" noChangeArrowheads="1" noChangeShapeType="1" noTextEdit="1"/>
                </p:cNvSpPr>
                <p:nvPr/>
              </p:nvSpPr>
              <p:spPr>
                <a:xfrm>
                  <a:off x="3563888" y="1693548"/>
                  <a:ext cx="5176568" cy="3139899"/>
                </a:xfrm>
                <a:prstGeom prst="rect">
                  <a:avLst/>
                </a:prstGeom>
                <a:blipFill rotWithShape="0">
                  <a:blip r:embed="rId4"/>
                  <a:stretch>
                    <a:fillRect l="-2709" t="-2524" r="-2473" b="-5049"/>
                  </a:stretch>
                </a:blipFill>
              </p:spPr>
              <p:txBody>
                <a:bodyPr/>
                <a:lstStyle/>
                <a:p>
                  <a:r>
                    <a:rPr lang="en-US">
                      <a:noFill/>
                    </a:rPr>
                    <a:t> </a:t>
                  </a:r>
                </a:p>
              </p:txBody>
            </p:sp>
          </mc:Fallback>
        </mc:AlternateContent>
      </p:grpSp>
      <p:sp>
        <p:nvSpPr>
          <p:cNvPr id="10" name="Rectangle 9"/>
          <p:cNvSpPr/>
          <p:nvPr/>
        </p:nvSpPr>
        <p:spPr>
          <a:xfrm flipH="1">
            <a:off x="277538" y="5517232"/>
            <a:ext cx="5204539" cy="100811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Q9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Check your answer using the inverse operation.</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958888144"/>
      </p:ext>
    </p:extLst>
  </p:cSld>
  <p:clrMapOvr>
    <a:masterClrMapping/>
  </p:clrMapOvr>
  <p:transition advClick="0"/>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4.5 </a:t>
            </a:r>
            <a:r>
              <a:rPr lang="en-GB" sz="2600" dirty="0"/>
              <a:t>– Fractions &amp; Percentages </a:t>
            </a:r>
            <a:r>
              <a:rPr lang="en-GB" sz="2600" dirty="0" smtClean="0"/>
              <a:t>– Fractions &amp; Decimals</a:t>
            </a:r>
            <a:endParaRPr lang="en-GB" sz="2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28</a:t>
            </a:r>
            <a:endParaRPr lang="en-GB" sz="1400" b="1" dirty="0">
              <a:latin typeface="Calibri" panose="020F0502020204030204" pitchFamily="34" charset="0"/>
            </a:endParaRPr>
          </a:p>
        </p:txBody>
      </p:sp>
      <p:sp>
        <p:nvSpPr>
          <p:cNvPr id="6" name="Rectangle 5"/>
          <p:cNvSpPr/>
          <p:nvPr/>
        </p:nvSpPr>
        <p:spPr>
          <a:xfrm>
            <a:off x="251520" y="4232701"/>
            <a:ext cx="7272808" cy="584775"/>
          </a:xfrm>
          <a:prstGeom prst="rect">
            <a:avLst/>
          </a:prstGeom>
        </p:spPr>
        <p:txBody>
          <a:bodyPr wrap="square">
            <a:spAutoFit/>
          </a:bodyPr>
          <a:lstStyle/>
          <a:p>
            <a:pPr marL="457200" indent="-457200">
              <a:buClr>
                <a:srgbClr val="C00000"/>
              </a:buClr>
              <a:buFont typeface="+mj-lt"/>
              <a:buAutoNum type="arabicPeriod" startAt="2"/>
              <a:tabLst>
                <a:tab pos="1771650" algn="l"/>
                <a:tab pos="2286000" algn="l"/>
              </a:tabLst>
            </a:pPr>
            <a:r>
              <a:rPr lang="en-US" sz="3200" dirty="0"/>
              <a:t>Copy and </a:t>
            </a:r>
            <a:r>
              <a:rPr lang="en-US" sz="3200" dirty="0" smtClean="0"/>
              <a:t>complete </a:t>
            </a:r>
            <a:r>
              <a:rPr lang="en-US" sz="3200" dirty="0"/>
              <a:t>this table</a:t>
            </a:r>
            <a:r>
              <a:rPr lang="en-US" sz="3200" dirty="0" smtClean="0"/>
              <a:t>.</a:t>
            </a:r>
          </a:p>
        </p:txBody>
      </p:sp>
      <p:grpSp>
        <p:nvGrpSpPr>
          <p:cNvPr id="5" name="Group 4"/>
          <p:cNvGrpSpPr/>
          <p:nvPr/>
        </p:nvGrpSpPr>
        <p:grpSpPr>
          <a:xfrm>
            <a:off x="243512" y="1181152"/>
            <a:ext cx="5264592" cy="2535880"/>
            <a:chOff x="3483872" y="1073431"/>
            <a:chExt cx="5264592" cy="2535880"/>
          </a:xfrm>
        </p:grpSpPr>
        <p:sp>
          <p:nvSpPr>
            <p:cNvPr id="7" name="Round Diagonal Corner Rectangle 6"/>
            <p:cNvSpPr/>
            <p:nvPr/>
          </p:nvSpPr>
          <p:spPr>
            <a:xfrm>
              <a:off x="3491880" y="1073431"/>
              <a:ext cx="5256584" cy="2535880"/>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1 – Exam-Style Questions</a:t>
              </a:r>
              <a:endParaRPr lang="en-US" sz="2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3563888" y="1665363"/>
                  <a:ext cx="5176568" cy="879215"/>
                </a:xfrm>
                <a:prstGeom prst="rect">
                  <a:avLst/>
                </a:prstGeom>
              </p:spPr>
              <p:txBody>
                <a:bodyPr wrap="square">
                  <a:spAutoFit/>
                </a:bodyPr>
                <a:lstStyle/>
                <a:p>
                  <a:pPr>
                    <a:spcAft>
                      <a:spcPts val="600"/>
                    </a:spcAft>
                    <a:tabLst>
                      <a:tab pos="4972050" algn="r"/>
                    </a:tabLst>
                  </a:pPr>
                  <a:r>
                    <a:rPr lang="en-US" sz="3200" dirty="0" smtClean="0"/>
                    <a:t>Write </a:t>
                  </a:r>
                  <a14:m>
                    <m:oMath xmlns:m="http://schemas.openxmlformats.org/officeDocument/2006/math">
                      <m:f>
                        <m:fP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9</m:t>
                          </m:r>
                        </m:num>
                        <m:den>
                          <m:r>
                            <a:rPr lang="en-US" sz="3600" b="0" i="1" smtClean="0">
                              <a:latin typeface="Cambria Math" panose="02040503050406030204" pitchFamily="18" charset="0"/>
                              <a:cs typeface="Arial" panose="020B0604020202020204" pitchFamily="34" charset="0"/>
                            </a:rPr>
                            <m:t>20</m:t>
                          </m:r>
                        </m:den>
                      </m:f>
                    </m:oMath>
                  </a14:m>
                  <a:r>
                    <a:rPr lang="en-US" sz="3200" dirty="0"/>
                    <a:t> as a </a:t>
                  </a:r>
                  <a:r>
                    <a:rPr lang="en-US" sz="3200" dirty="0" smtClean="0"/>
                    <a:t>decimal</a:t>
                  </a:r>
                  <a:endParaRPr lang="en-US" sz="3200" b="1" dirty="0"/>
                </a:p>
              </p:txBody>
            </p:sp>
          </mc:Choice>
          <mc:Fallback xmlns="">
            <p:sp>
              <p:nvSpPr>
                <p:cNvPr id="9" name="Rectangle 8"/>
                <p:cNvSpPr>
                  <a:spLocks noRot="1" noChangeAspect="1" noMove="1" noResize="1" noEditPoints="1" noAdjustHandles="1" noChangeArrowheads="1" noChangeShapeType="1" noTextEdit="1"/>
                </p:cNvSpPr>
                <p:nvPr/>
              </p:nvSpPr>
              <p:spPr>
                <a:xfrm>
                  <a:off x="3563888" y="1665363"/>
                  <a:ext cx="5176568" cy="879215"/>
                </a:xfrm>
                <a:prstGeom prst="rect">
                  <a:avLst/>
                </a:prstGeom>
                <a:blipFill rotWithShape="0">
                  <a:blip r:embed="rId4"/>
                  <a:stretch>
                    <a:fillRect l="-2945" b="-6250"/>
                  </a:stretch>
                </a:blipFill>
              </p:spPr>
              <p:txBody>
                <a:bodyPr/>
                <a:lstStyle/>
                <a:p>
                  <a:r>
                    <a:rPr lang="en-US">
                      <a:noFill/>
                    </a:rPr>
                    <a:t> </a:t>
                  </a:r>
                </a:p>
              </p:txBody>
            </p:sp>
          </mc:Fallback>
        </mc:AlternateContent>
      </p:grpSp>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4320720" y="2281356"/>
            <a:ext cx="1152128" cy="1368152"/>
          </a:xfrm>
          <a:prstGeom prst="rect">
            <a:avLst/>
          </a:prstGeom>
        </p:spPr>
      </p:pic>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166869163"/>
                  </p:ext>
                </p:extLst>
              </p:nvPr>
            </p:nvGraphicFramePr>
            <p:xfrm>
              <a:off x="238576" y="4929530"/>
              <a:ext cx="8541572" cy="1595814"/>
            </p:xfrm>
            <a:graphic>
              <a:graphicData uri="http://schemas.openxmlformats.org/drawingml/2006/table">
                <a:tbl>
                  <a:tblPr firstRow="1" bandRow="1">
                    <a:tableStyleId>{5940675A-B579-460E-94D1-54222C63F5DA}</a:tableStyleId>
                  </a:tblPr>
                  <a:tblGrid>
                    <a:gridCol w="1657586"/>
                    <a:gridCol w="1052083"/>
                    <a:gridCol w="1052083"/>
                    <a:gridCol w="818286"/>
                    <a:gridCol w="1285879"/>
                    <a:gridCol w="818286"/>
                    <a:gridCol w="1052083"/>
                    <a:gridCol w="805286"/>
                  </a:tblGrid>
                  <a:tr h="585936">
                    <a:tc>
                      <a:txBody>
                        <a:bodyPr/>
                        <a:lstStyle/>
                        <a:p>
                          <a:r>
                            <a:rPr lang="en-US" sz="2800" b="1" dirty="0" smtClean="0">
                              <a:latin typeface="Arial" panose="020B0604020202020204" pitchFamily="34" charset="0"/>
                              <a:cs typeface="Arial" panose="020B0604020202020204" pitchFamily="34" charset="0"/>
                            </a:rPr>
                            <a:t>Decimal</a:t>
                          </a:r>
                          <a:endParaRPr lang="en-US" sz="2800" b="1" dirty="0">
                            <a:latin typeface="Arial" panose="020B0604020202020204" pitchFamily="34" charset="0"/>
                            <a:cs typeface="Arial" panose="020B0604020202020204" pitchFamily="34" charset="0"/>
                          </a:endParaRPr>
                        </a:p>
                      </a:txBody>
                      <a:tcPr marL="45720" marR="45720">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0.001</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0.01</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0.1</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0.125</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0.2</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0.25</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0.5</a:t>
                          </a:r>
                          <a:endParaRPr lang="en-US" sz="2800" dirty="0">
                            <a:latin typeface="Arial" panose="020B0604020202020204" pitchFamily="34" charset="0"/>
                            <a:cs typeface="Arial" panose="020B0604020202020204" pitchFamily="34" charset="0"/>
                          </a:endParaRPr>
                        </a:p>
                      </a:txBody>
                      <a:tcPr marL="45720" marR="45720" anchor="ctr"/>
                    </a:tc>
                  </a:tr>
                  <a:tr h="1009878">
                    <a:tc>
                      <a:txBody>
                        <a:bodyPr/>
                        <a:lstStyle/>
                        <a:p>
                          <a:r>
                            <a:rPr lang="en-US" sz="2800" b="1" dirty="0" smtClean="0">
                              <a:latin typeface="Arial" panose="020B0604020202020204" pitchFamily="34" charset="0"/>
                              <a:cs typeface="Arial" panose="020B0604020202020204" pitchFamily="34" charset="0"/>
                            </a:rPr>
                            <a:t>Fraction</a:t>
                          </a:r>
                          <a:endParaRPr lang="en-US" sz="2800" b="1" dirty="0">
                            <a:latin typeface="Arial" panose="020B0604020202020204" pitchFamily="34" charset="0"/>
                            <a:cs typeface="Arial" panose="020B0604020202020204" pitchFamily="34" charset="0"/>
                          </a:endParaRPr>
                        </a:p>
                      </a:txBody>
                      <a:tcPr marL="45720" marR="45720">
                        <a:solidFill>
                          <a:srgbClr val="B9CDE5"/>
                        </a:solidFill>
                      </a:tcP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pPr algn="ct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100</m:t>
                                    </m:r>
                                  </m:den>
                                </m:f>
                              </m:oMath>
                            </m:oMathPara>
                          </a14:m>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pPr algn="ct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2</m:t>
                                    </m:r>
                                  </m:den>
                                </m:f>
                              </m:oMath>
                            </m:oMathPara>
                          </a14:m>
                          <a:endParaRPr lang="en-US" sz="2800" dirty="0">
                            <a:latin typeface="Arial" panose="020B0604020202020204" pitchFamily="34" charset="0"/>
                            <a:cs typeface="Arial" panose="020B0604020202020204" pitchFamily="34" charset="0"/>
                          </a:endParaRPr>
                        </a:p>
                      </a:txBody>
                      <a:tcPr marL="45720" marR="45720" anchor="ct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166869163"/>
                  </p:ext>
                </p:extLst>
              </p:nvPr>
            </p:nvGraphicFramePr>
            <p:xfrm>
              <a:off x="238576" y="4929530"/>
              <a:ext cx="8541572" cy="1595814"/>
            </p:xfrm>
            <a:graphic>
              <a:graphicData uri="http://schemas.openxmlformats.org/drawingml/2006/table">
                <a:tbl>
                  <a:tblPr firstRow="1" bandRow="1">
                    <a:tableStyleId>{5940675A-B579-460E-94D1-54222C63F5DA}</a:tableStyleId>
                  </a:tblPr>
                  <a:tblGrid>
                    <a:gridCol w="1657586"/>
                    <a:gridCol w="1052083"/>
                    <a:gridCol w="1052083"/>
                    <a:gridCol w="818286"/>
                    <a:gridCol w="1285879"/>
                    <a:gridCol w="818286"/>
                    <a:gridCol w="1052083"/>
                    <a:gridCol w="805286"/>
                  </a:tblGrid>
                  <a:tr h="585936">
                    <a:tc>
                      <a:txBody>
                        <a:bodyPr/>
                        <a:lstStyle/>
                        <a:p>
                          <a:r>
                            <a:rPr lang="en-US" sz="2800" b="1" dirty="0" smtClean="0">
                              <a:latin typeface="Arial" panose="020B0604020202020204" pitchFamily="34" charset="0"/>
                              <a:cs typeface="Arial" panose="020B0604020202020204" pitchFamily="34" charset="0"/>
                            </a:rPr>
                            <a:t>Decimal</a:t>
                          </a:r>
                          <a:endParaRPr lang="en-US" sz="2800" b="1" dirty="0">
                            <a:latin typeface="Arial" panose="020B0604020202020204" pitchFamily="34" charset="0"/>
                            <a:cs typeface="Arial" panose="020B0604020202020204" pitchFamily="34" charset="0"/>
                          </a:endParaRPr>
                        </a:p>
                      </a:txBody>
                      <a:tcPr marL="45720" marR="45720">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0.001</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0.01</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0.1</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0.125</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0.2</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0.25</a:t>
                          </a:r>
                          <a:endParaRPr lang="en-US" sz="2800" dirty="0">
                            <a:latin typeface="Arial" panose="020B0604020202020204" pitchFamily="34" charset="0"/>
                            <a:cs typeface="Arial" panose="020B0604020202020204" pitchFamily="34" charset="0"/>
                          </a:endParaRPr>
                        </a:p>
                      </a:txBody>
                      <a:tcPr marL="45720" marR="45720" anchor="ctr"/>
                    </a:tc>
                    <a:tc>
                      <a:txBody>
                        <a:bodyPr/>
                        <a:lstStyle/>
                        <a:p>
                          <a:pPr algn="ctr"/>
                          <a:r>
                            <a:rPr lang="en-US" sz="2800" dirty="0" smtClean="0">
                              <a:latin typeface="Arial" panose="020B0604020202020204" pitchFamily="34" charset="0"/>
                              <a:cs typeface="Arial" panose="020B0604020202020204" pitchFamily="34" charset="0"/>
                            </a:rPr>
                            <a:t>0.5</a:t>
                          </a:r>
                          <a:endParaRPr lang="en-US" sz="2800" dirty="0">
                            <a:latin typeface="Arial" panose="020B0604020202020204" pitchFamily="34" charset="0"/>
                            <a:cs typeface="Arial" panose="020B0604020202020204" pitchFamily="34" charset="0"/>
                          </a:endParaRPr>
                        </a:p>
                      </a:txBody>
                      <a:tcPr marL="45720" marR="45720" anchor="ctr"/>
                    </a:tc>
                  </a:tr>
                  <a:tr h="1009878">
                    <a:tc>
                      <a:txBody>
                        <a:bodyPr/>
                        <a:lstStyle/>
                        <a:p>
                          <a:r>
                            <a:rPr lang="en-US" sz="2800" b="1" dirty="0" smtClean="0">
                              <a:latin typeface="Arial" panose="020B0604020202020204" pitchFamily="34" charset="0"/>
                              <a:cs typeface="Arial" panose="020B0604020202020204" pitchFamily="34" charset="0"/>
                            </a:rPr>
                            <a:t>Fraction</a:t>
                          </a:r>
                          <a:endParaRPr lang="en-US" sz="2800" b="1" dirty="0">
                            <a:latin typeface="Arial" panose="020B0604020202020204" pitchFamily="34" charset="0"/>
                            <a:cs typeface="Arial" panose="020B0604020202020204" pitchFamily="34" charset="0"/>
                          </a:endParaRPr>
                        </a:p>
                      </a:txBody>
                      <a:tcPr marL="45720" marR="45720">
                        <a:solidFill>
                          <a:srgbClr val="B9CDE5"/>
                        </a:solidFill>
                      </a:tcP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endParaRPr lang="en-US"/>
                        </a:p>
                      </a:txBody>
                      <a:tcPr marL="45720" marR="45720" anchor="ctr">
                        <a:blipFill rotWithShape="0">
                          <a:blip r:embed="rId6"/>
                          <a:stretch>
                            <a:fillRect l="-259302" t="-64458" r="-457558" b="-1205"/>
                          </a:stretch>
                        </a:blipFill>
                      </a:tcP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pPr algn="ctr"/>
                          <a:endParaRPr lang="en-US" sz="2800">
                            <a:latin typeface="Arial" panose="020B0604020202020204" pitchFamily="34" charset="0"/>
                            <a:cs typeface="Arial" panose="020B0604020202020204" pitchFamily="34" charset="0"/>
                          </a:endParaRPr>
                        </a:p>
                      </a:txBody>
                      <a:tcPr marL="45720" marR="45720" anchor="ctr"/>
                    </a:tc>
                    <a:tc>
                      <a:txBody>
                        <a:bodyPr/>
                        <a:lstStyle/>
                        <a:p>
                          <a:endParaRPr lang="en-US"/>
                        </a:p>
                      </a:txBody>
                      <a:tcPr marL="45720" marR="45720" anchor="ctr">
                        <a:blipFill rotWithShape="0">
                          <a:blip r:embed="rId6"/>
                          <a:stretch>
                            <a:fillRect l="-962879" t="-64458" r="-1515" b="-1205"/>
                          </a:stretch>
                        </a:blipFill>
                      </a:tcPr>
                    </a:tc>
                  </a:tr>
                </a:tbl>
              </a:graphicData>
            </a:graphic>
          </p:graphicFrame>
        </mc:Fallback>
      </mc:AlternateContent>
      <p:sp>
        <p:nvSpPr>
          <p:cNvPr id="11" name="Rectangle 10"/>
          <p:cNvSpPr/>
          <p:nvPr/>
        </p:nvSpPr>
        <p:spPr>
          <a:xfrm>
            <a:off x="5580112" y="1225296"/>
            <a:ext cx="3200036" cy="249173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244408" y="4365104"/>
            <a:ext cx="540797" cy="551298"/>
          </a:xfrm>
          <a:prstGeom prst="rect">
            <a:avLst/>
          </a:prstGeom>
        </p:spPr>
      </p:pic>
    </p:spTree>
    <p:extLst>
      <p:ext uri="{BB962C8B-B14F-4D97-AF65-F5344CB8AC3E}">
        <p14:creationId xmlns:p14="http://schemas.microsoft.com/office/powerpoint/2010/main" val="4186531695"/>
      </p:ext>
    </p:extLst>
  </p:cSld>
  <p:clrMapOvr>
    <a:masterClrMapping/>
  </p:clrMapOvr>
  <p:transition advClick="0"/>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4.5 </a:t>
            </a:r>
            <a:r>
              <a:rPr lang="en-GB" sz="2600" dirty="0"/>
              <a:t>– Fractions &amp; Percentages </a:t>
            </a:r>
            <a:r>
              <a:rPr lang="en-GB" sz="2600" dirty="0" smtClean="0"/>
              <a:t>– Fractions &amp; Decimals</a:t>
            </a:r>
            <a:endParaRPr lang="en-GB" sz="2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4346254"/>
              </a:xfrm>
              <a:prstGeom prst="rect">
                <a:avLst/>
              </a:prstGeom>
            </p:spPr>
            <p:txBody>
              <a:bodyPr wrap="square">
                <a:spAutoFit/>
              </a:bodyPr>
              <a:lstStyle/>
              <a:p>
                <a:pPr marL="457200" indent="-457200">
                  <a:buClr>
                    <a:srgbClr val="C00000"/>
                  </a:buClr>
                  <a:buFont typeface="+mj-lt"/>
                  <a:buAutoNum type="arabicPeriod" startAt="3"/>
                  <a:tabLst>
                    <a:tab pos="1771650" algn="l"/>
                    <a:tab pos="2286000" algn="l"/>
                  </a:tabLst>
                </a:pPr>
                <a:r>
                  <a:rPr lang="en-US" sz="2300" dirty="0" smtClean="0"/>
                  <a:t>Write these fractions as decimals. Use your table from </a:t>
                </a:r>
                <a:r>
                  <a:rPr lang="en-US" sz="2300" b="1" dirty="0"/>
                  <a:t>Q2</a:t>
                </a:r>
                <a:r>
                  <a:rPr lang="en-US" sz="2300" dirty="0"/>
                  <a:t> to help </a:t>
                </a:r>
                <a:r>
                  <a:rPr lang="en-US" sz="2300" dirty="0" smtClean="0"/>
                  <a:t>you:</a:t>
                </a:r>
              </a:p>
              <a:p>
                <a:pPr marL="914400" indent="-457200">
                  <a:lnSpc>
                    <a:spcPts val="5280"/>
                  </a:lnSpc>
                  <a:buClr>
                    <a:srgbClr val="C00000"/>
                  </a:buClr>
                  <a:buFont typeface="+mj-lt"/>
                  <a:buAutoNum type="alphaLcPeriod"/>
                  <a:tabLst>
                    <a:tab pos="1771650" algn="l"/>
                    <a:tab pos="2286000" algn="l"/>
                  </a:tabLst>
                </a:pP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3</m:t>
                        </m:r>
                      </m:num>
                      <m:den>
                        <m:r>
                          <a:rPr lang="en-US" sz="2300" b="0" i="0" smtClean="0">
                            <a:latin typeface="Cambria Math" panose="02040503050406030204" pitchFamily="18" charset="0"/>
                            <a:cs typeface="Arial" panose="020B0604020202020204" pitchFamily="34" charset="0"/>
                          </a:rPr>
                          <m:t>5</m:t>
                        </m:r>
                      </m:den>
                    </m:f>
                  </m:oMath>
                </a14:m>
                <a:r>
                  <a:rPr lang="en-US" sz="2300" dirty="0"/>
                  <a:t> </a:t>
                </a:r>
                <a:r>
                  <a:rPr lang="en-US" sz="2300" dirty="0" smtClean="0"/>
                  <a:t>= 3 x </a:t>
                </a: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1</m:t>
                        </m:r>
                      </m:num>
                      <m:den>
                        <m:r>
                          <a:rPr lang="en-US" sz="2300">
                            <a:latin typeface="Cambria Math" panose="02040503050406030204" pitchFamily="18" charset="0"/>
                            <a:cs typeface="Arial" panose="020B0604020202020204" pitchFamily="34" charset="0"/>
                          </a:rPr>
                          <m:t>5</m:t>
                        </m:r>
                      </m:den>
                    </m:f>
                  </m:oMath>
                </a14:m>
                <a:r>
                  <a:rPr lang="en-US" sz="2300" dirty="0"/>
                  <a:t> </a:t>
                </a:r>
                <a:r>
                  <a:rPr lang="en-US" sz="2300" dirty="0" smtClean="0"/>
                  <a:t> = </a:t>
                </a:r>
                <a:r>
                  <a:rPr lang="en-US" sz="2300" dirty="0"/>
                  <a:t>6</a:t>
                </a:r>
                <a:r>
                  <a:rPr lang="en-US" sz="2300" dirty="0" smtClean="0"/>
                  <a:t> x □</a:t>
                </a:r>
                <a:r>
                  <a:rPr lang="en-US" sz="2300" dirty="0"/>
                  <a:t> =</a:t>
                </a:r>
              </a:p>
              <a:p>
                <a:pPr marL="914400" indent="-457200">
                  <a:lnSpc>
                    <a:spcPts val="5280"/>
                  </a:lnSpc>
                  <a:buClr>
                    <a:srgbClr val="C00000"/>
                  </a:buClr>
                  <a:buFont typeface="+mj-lt"/>
                  <a:buAutoNum type="alphaLcPeriod"/>
                  <a:tabLst>
                    <a:tab pos="1885950" algn="l"/>
                    <a:tab pos="2343150" algn="l"/>
                    <a:tab pos="3086100" algn="l"/>
                  </a:tabLst>
                </a:pP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7</m:t>
                        </m:r>
                      </m:num>
                      <m:den>
                        <m:r>
                          <a:rPr lang="en-US" sz="2300" b="0" i="0" smtClean="0">
                            <a:latin typeface="Cambria Math" panose="02040503050406030204" pitchFamily="18" charset="0"/>
                            <a:cs typeface="Arial" panose="020B0604020202020204" pitchFamily="34" charset="0"/>
                          </a:rPr>
                          <m:t>8</m:t>
                        </m:r>
                      </m:den>
                    </m:f>
                  </m:oMath>
                </a14:m>
                <a:r>
                  <a:rPr lang="en-US" sz="2300" dirty="0"/>
                  <a:t>	</a:t>
                </a:r>
                <a:r>
                  <a:rPr lang="en-US" sz="2300" i="1" dirty="0">
                    <a:solidFill>
                      <a:srgbClr val="C00000"/>
                    </a:solidFill>
                  </a:rPr>
                  <a:t>c.</a:t>
                </a:r>
                <a:r>
                  <a:rPr lang="en-US" sz="2300" dirty="0"/>
                  <a:t>	</a:t>
                </a: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9</m:t>
                        </m:r>
                      </m:num>
                      <m:den>
                        <m:r>
                          <a:rPr lang="en-US" sz="2300" b="0" i="0" smtClean="0">
                            <a:latin typeface="Cambria Math" panose="02040503050406030204" pitchFamily="18" charset="0"/>
                            <a:cs typeface="Arial" panose="020B0604020202020204" pitchFamily="34" charset="0"/>
                          </a:rPr>
                          <m:t>2</m:t>
                        </m:r>
                      </m:den>
                    </m:f>
                  </m:oMath>
                </a14:m>
                <a:r>
                  <a:rPr lang="en-US" sz="2300" dirty="0" smtClean="0"/>
                  <a:t>	</a:t>
                </a:r>
                <a:r>
                  <a:rPr lang="en-US" sz="2300" i="1" dirty="0" smtClean="0">
                    <a:solidFill>
                      <a:srgbClr val="C00000"/>
                    </a:solidFill>
                  </a:rPr>
                  <a:t>d.</a:t>
                </a:r>
                <a:r>
                  <a:rPr lang="en-US" sz="2300" dirty="0" smtClean="0"/>
                  <a:t> </a:t>
                </a: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11</m:t>
                        </m:r>
                      </m:num>
                      <m:den>
                        <m:r>
                          <a:rPr lang="en-US" sz="2300" b="0" i="0" smtClean="0">
                            <a:latin typeface="Cambria Math" panose="02040503050406030204" pitchFamily="18" charset="0"/>
                            <a:cs typeface="Arial" panose="020B0604020202020204" pitchFamily="34" charset="0"/>
                          </a:rPr>
                          <m:t>4</m:t>
                        </m:r>
                      </m:den>
                    </m:f>
                  </m:oMath>
                </a14:m>
                <a:endParaRPr lang="en-US" sz="2300" dirty="0" smtClean="0"/>
              </a:p>
              <a:p>
                <a:pPr marL="457200" indent="-457200">
                  <a:lnSpc>
                    <a:spcPts val="3400"/>
                  </a:lnSpc>
                  <a:buClr>
                    <a:srgbClr val="C00000"/>
                  </a:buClr>
                  <a:buFont typeface="+mj-lt"/>
                  <a:buAutoNum type="arabicPeriod" startAt="4"/>
                  <a:tabLst>
                    <a:tab pos="1885950" algn="l"/>
                    <a:tab pos="2343150" algn="l"/>
                    <a:tab pos="3086100" algn="l"/>
                  </a:tabLst>
                </a:pPr>
                <a:r>
                  <a:rPr lang="en-US" sz="2300" dirty="0" smtClean="0"/>
                  <a:t>Work out:</a:t>
                </a:r>
              </a:p>
              <a:p>
                <a:pPr marL="914400" indent="-457200">
                  <a:lnSpc>
                    <a:spcPts val="3400"/>
                  </a:lnSpc>
                  <a:buClr>
                    <a:srgbClr val="C00000"/>
                  </a:buClr>
                  <a:buFont typeface="+mj-lt"/>
                  <a:buAutoNum type="alphaLcPeriod"/>
                  <a:tabLst>
                    <a:tab pos="1771650" algn="l"/>
                    <a:tab pos="2286000" algn="l"/>
                  </a:tabLst>
                </a:pP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1</m:t>
                        </m:r>
                      </m:num>
                      <m:den>
                        <m:r>
                          <a:rPr lang="en-US" sz="2300">
                            <a:latin typeface="Cambria Math" panose="02040503050406030204" pitchFamily="18" charset="0"/>
                            <a:cs typeface="Arial" panose="020B0604020202020204" pitchFamily="34" charset="0"/>
                          </a:rPr>
                          <m:t>5</m:t>
                        </m:r>
                      </m:den>
                    </m:f>
                  </m:oMath>
                </a14:m>
                <a:r>
                  <a:rPr lang="en-US" sz="2300" dirty="0"/>
                  <a:t> </a:t>
                </a:r>
                <a:r>
                  <a:rPr lang="en-US" sz="2300" dirty="0" smtClean="0"/>
                  <a:t>of 20 = 0.2 x 20 =</a:t>
                </a:r>
                <a:endParaRPr lang="en-US" sz="2300" dirty="0"/>
              </a:p>
              <a:p>
                <a:pPr marL="914400" indent="-457200">
                  <a:lnSpc>
                    <a:spcPts val="5280"/>
                  </a:lnSpc>
                  <a:buClr>
                    <a:srgbClr val="C00000"/>
                  </a:buClr>
                  <a:buFont typeface="+mj-lt"/>
                  <a:buAutoNum type="alphaLcPeriod"/>
                  <a:tabLst>
                    <a:tab pos="2057400" algn="l"/>
                    <a:tab pos="2400300" algn="l"/>
                    <a:tab pos="3543300" algn="l"/>
                  </a:tabLst>
                </a:pP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3</m:t>
                        </m:r>
                      </m:num>
                      <m:den>
                        <m:r>
                          <a:rPr lang="en-US" sz="2300" b="0" i="0" smtClean="0">
                            <a:latin typeface="Cambria Math" panose="02040503050406030204" pitchFamily="18" charset="0"/>
                            <a:cs typeface="Arial" panose="020B0604020202020204" pitchFamily="34" charset="0"/>
                          </a:rPr>
                          <m:t>4</m:t>
                        </m:r>
                      </m:den>
                    </m:f>
                    <m:r>
                      <a:rPr lang="en-US" sz="2300" b="0" i="1" smtClean="0">
                        <a:latin typeface="Cambria Math" panose="02040503050406030204" pitchFamily="18" charset="0"/>
                        <a:cs typeface="Arial" panose="020B0604020202020204" pitchFamily="34" charset="0"/>
                      </a:rPr>
                      <m:t> </m:t>
                    </m:r>
                  </m:oMath>
                </a14:m>
                <a:r>
                  <a:rPr lang="en-US" sz="2300" dirty="0"/>
                  <a:t>of 20 	</a:t>
                </a:r>
                <a:r>
                  <a:rPr lang="en-US" sz="2300" i="1" dirty="0">
                    <a:solidFill>
                      <a:srgbClr val="C00000"/>
                    </a:solidFill>
                  </a:rPr>
                  <a:t>c.</a:t>
                </a:r>
                <a:r>
                  <a:rPr lang="en-US" sz="2300" dirty="0"/>
                  <a:t>	</a:t>
                </a: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3</m:t>
                        </m:r>
                      </m:num>
                      <m:den>
                        <m:r>
                          <a:rPr lang="en-US" sz="2300">
                            <a:latin typeface="Cambria Math" panose="02040503050406030204" pitchFamily="18" charset="0"/>
                            <a:cs typeface="Arial" panose="020B0604020202020204" pitchFamily="34" charset="0"/>
                          </a:rPr>
                          <m:t>2</m:t>
                        </m:r>
                      </m:den>
                    </m:f>
                  </m:oMath>
                </a14:m>
                <a:r>
                  <a:rPr lang="en-US" sz="2300" dirty="0" smtClean="0"/>
                  <a:t> of 12</a:t>
                </a:r>
                <a:r>
                  <a:rPr lang="en-US" sz="2300" dirty="0"/>
                  <a:t>	</a:t>
                </a:r>
              </a:p>
              <a:p>
                <a:pPr marL="914400" indent="-457200">
                  <a:lnSpc>
                    <a:spcPts val="5280"/>
                  </a:lnSpc>
                  <a:buClr>
                    <a:srgbClr val="C00000"/>
                  </a:buClr>
                  <a:buFont typeface="+mj-lt"/>
                  <a:buAutoNum type="alphaLcPeriod" startAt="4"/>
                  <a:tabLst>
                    <a:tab pos="2057400" algn="l"/>
                    <a:tab pos="2400300" algn="l"/>
                    <a:tab pos="3543300" algn="l"/>
                  </a:tabLst>
                </a:pP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7</m:t>
                        </m:r>
                      </m:num>
                      <m:den>
                        <m:r>
                          <a:rPr lang="en-US" sz="2300" b="0" i="0" smtClean="0">
                            <a:latin typeface="Cambria Math" panose="02040503050406030204" pitchFamily="18" charset="0"/>
                            <a:cs typeface="Arial" panose="020B0604020202020204" pitchFamily="34" charset="0"/>
                          </a:rPr>
                          <m:t>10</m:t>
                        </m:r>
                      </m:den>
                    </m:f>
                  </m:oMath>
                </a14:m>
                <a:r>
                  <a:rPr lang="en-US" sz="2300" dirty="0" smtClean="0"/>
                  <a:t> of 400m</a:t>
                </a:r>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4346254"/>
              </a:xfrm>
              <a:prstGeom prst="rect">
                <a:avLst/>
              </a:prstGeom>
              <a:blipFill rotWithShape="0">
                <a:blip r:embed="rId4"/>
                <a:stretch>
                  <a:fillRect l="-1390" t="-982" r="-1275" b="-281"/>
                </a:stretch>
              </a:blipFill>
            </p:spPr>
            <p:txBody>
              <a:bodyPr/>
              <a:lstStyle/>
              <a:p>
                <a:r>
                  <a:rPr lang="en-US">
                    <a:noFill/>
                  </a:rPr>
                  <a:t> </a:t>
                </a:r>
              </a:p>
            </p:txBody>
          </p:sp>
        </mc:Fallback>
      </mc:AlternateContent>
      <p:sp>
        <p:nvSpPr>
          <p:cNvPr id="12" name="Rectangle 11"/>
          <p:cNvSpPr/>
          <p:nvPr/>
        </p:nvSpPr>
        <p:spPr>
          <a:xfrm flipH="1">
            <a:off x="277537" y="5733256"/>
            <a:ext cx="5204539" cy="82556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rgbClr val="C00000"/>
                </a:solidFill>
                <a:latin typeface="Arial" panose="020B0604020202020204" pitchFamily="34" charset="0"/>
                <a:cs typeface="Arial" panose="020B0604020202020204" pitchFamily="34" charset="0"/>
              </a:rPr>
              <a:t>Q4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Converting a fraction to a decimal can make a calculation easier.</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3429000"/>
            <a:ext cx="551298" cy="540797"/>
          </a:xfrm>
          <a:prstGeom prst="rect">
            <a:avLst/>
          </a:prstGeom>
        </p:spPr>
      </p:pic>
    </p:spTree>
    <p:extLst>
      <p:ext uri="{BB962C8B-B14F-4D97-AF65-F5344CB8AC3E}">
        <p14:creationId xmlns:p14="http://schemas.microsoft.com/office/powerpoint/2010/main" val="182645143"/>
      </p:ext>
    </p:extLst>
  </p:cSld>
  <p:clrMapOvr>
    <a:masterClrMapping/>
  </p:clrMapOvr>
  <p:transition advClick="0"/>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4.5 </a:t>
            </a:r>
            <a:r>
              <a:rPr lang="en-GB" sz="2600" dirty="0"/>
              <a:t>– Fractions &amp; Percentages </a:t>
            </a:r>
            <a:r>
              <a:rPr lang="en-GB" sz="2600" dirty="0" smtClean="0"/>
              <a:t>– Fractions &amp; Decimals</a:t>
            </a:r>
            <a:endParaRPr lang="en-GB" sz="2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592428"/>
              </a:xfrm>
              <a:prstGeom prst="rect">
                <a:avLst/>
              </a:prstGeom>
            </p:spPr>
            <p:txBody>
              <a:bodyPr wrap="square">
                <a:spAutoFit/>
              </a:bodyPr>
              <a:lstStyle/>
              <a:p>
                <a:pPr marL="457200" indent="-457200">
                  <a:buClr>
                    <a:srgbClr val="C00000"/>
                  </a:buClr>
                  <a:buFont typeface="+mj-lt"/>
                  <a:buAutoNum type="arabicPeriod" startAt="5"/>
                  <a:tabLst>
                    <a:tab pos="1771650" algn="l"/>
                    <a:tab pos="2286000" algn="l"/>
                  </a:tabLst>
                </a:pPr>
                <a:r>
                  <a:rPr lang="en-US" sz="2350" dirty="0" smtClean="0"/>
                  <a:t>Which of these fractions is closest to </a:t>
                </a: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1</m:t>
                        </m:r>
                      </m:num>
                      <m:den>
                        <m:r>
                          <a:rPr lang="en-US" sz="2350" b="0" i="0" smtClean="0">
                            <a:latin typeface="Cambria Math" panose="02040503050406030204" pitchFamily="18" charset="0"/>
                            <a:cs typeface="Arial" panose="020B0604020202020204" pitchFamily="34" charset="0"/>
                          </a:rPr>
                          <m:t>2</m:t>
                        </m:r>
                      </m:den>
                    </m:f>
                  </m:oMath>
                </a14:m>
                <a:r>
                  <a:rPr lang="en-US" sz="2350" dirty="0" smtClean="0"/>
                  <a:t> ?</a:t>
                </a:r>
                <a:br>
                  <a:rPr lang="en-US" sz="2350" dirty="0" smtClean="0"/>
                </a:br>
                <a:r>
                  <a:rPr lang="en-US" sz="800" dirty="0"/>
                  <a:t/>
                </a:r>
                <a:br>
                  <a:rPr lang="en-US" sz="800" dirty="0"/>
                </a:b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9</m:t>
                        </m:r>
                      </m:num>
                      <m:den>
                        <m:r>
                          <a:rPr lang="en-US" sz="2350" b="0" i="0" smtClean="0">
                            <a:latin typeface="Cambria Math" panose="02040503050406030204" pitchFamily="18" charset="0"/>
                            <a:cs typeface="Arial" panose="020B0604020202020204" pitchFamily="34" charset="0"/>
                          </a:rPr>
                          <m:t>20</m:t>
                        </m:r>
                      </m:den>
                    </m:f>
                  </m:oMath>
                </a14:m>
                <a:r>
                  <a:rPr lang="en-US" sz="2350" dirty="0" smtClean="0"/>
                  <a:t>, </a:t>
                </a: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7</m:t>
                        </m:r>
                      </m:num>
                      <m:den>
                        <m:r>
                          <a:rPr lang="en-US" sz="2350" b="0" i="0" smtClean="0">
                            <a:latin typeface="Cambria Math" panose="02040503050406030204" pitchFamily="18" charset="0"/>
                            <a:cs typeface="Arial" panose="020B0604020202020204" pitchFamily="34" charset="0"/>
                          </a:rPr>
                          <m:t>12</m:t>
                        </m:r>
                      </m:den>
                    </m:f>
                  </m:oMath>
                </a14:m>
                <a:r>
                  <a:rPr lang="en-US" sz="2350" dirty="0" smtClean="0"/>
                  <a:t>, </a:t>
                </a: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11</m:t>
                        </m:r>
                      </m:num>
                      <m:den>
                        <m:r>
                          <a:rPr lang="en-US" sz="2350" b="0" i="0" smtClean="0">
                            <a:latin typeface="Cambria Math" panose="02040503050406030204" pitchFamily="18" charset="0"/>
                            <a:cs typeface="Arial" panose="020B0604020202020204" pitchFamily="34" charset="0"/>
                          </a:rPr>
                          <m:t>15</m:t>
                        </m:r>
                      </m:den>
                    </m:f>
                  </m:oMath>
                </a14:m>
                <a:r>
                  <a:rPr lang="en-US" sz="2350" dirty="0" smtClean="0"/>
                  <a:t>, </a:t>
                </a: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5</m:t>
                        </m:r>
                      </m:num>
                      <m:den>
                        <m:r>
                          <a:rPr lang="en-US" sz="2350" b="0" i="0" smtClean="0">
                            <a:latin typeface="Cambria Math" panose="02040503050406030204" pitchFamily="18" charset="0"/>
                            <a:cs typeface="Arial" panose="020B0604020202020204" pitchFamily="34" charset="0"/>
                          </a:rPr>
                          <m:t>8</m:t>
                        </m:r>
                      </m:den>
                    </m:f>
                  </m:oMath>
                </a14:m>
                <a:r>
                  <a:rPr lang="en-US" sz="2350" dirty="0" smtClean="0">
                    <a:cs typeface="Arial" panose="020B0604020202020204" pitchFamily="34" charset="0"/>
                  </a:rPr>
                  <a:t/>
                </a:r>
                <a:br>
                  <a:rPr lang="en-US" sz="2350" dirty="0" smtClean="0">
                    <a:cs typeface="Arial" panose="020B0604020202020204" pitchFamily="34" charset="0"/>
                  </a:rPr>
                </a:br>
                <a:endParaRPr lang="en-US" sz="200" dirty="0" smtClean="0"/>
              </a:p>
              <a:p>
                <a:pPr marL="457200" indent="-457200">
                  <a:buClr>
                    <a:srgbClr val="C00000"/>
                  </a:buClr>
                  <a:buFont typeface="+mj-lt"/>
                  <a:buAutoNum type="arabicPeriod" startAt="5"/>
                  <a:tabLst>
                    <a:tab pos="1771650" algn="l"/>
                    <a:tab pos="2286000" algn="l"/>
                  </a:tabLst>
                </a:pPr>
                <a:r>
                  <a:rPr lang="en-US" sz="2350" dirty="0"/>
                  <a:t>Write these decimals as fractions in their simplest form</a:t>
                </a:r>
                <a:r>
                  <a:rPr lang="en-US" sz="2350" dirty="0" smtClean="0"/>
                  <a:t>.</a:t>
                </a:r>
              </a:p>
              <a:p>
                <a:pPr marL="914400" indent="-457200">
                  <a:buClr>
                    <a:srgbClr val="C00000"/>
                  </a:buClr>
                  <a:buFont typeface="+mj-lt"/>
                  <a:buAutoNum type="alphaLcPeriod"/>
                  <a:tabLst>
                    <a:tab pos="2171700" algn="l"/>
                    <a:tab pos="2628900" algn="l"/>
                  </a:tabLst>
                </a:pPr>
                <a:r>
                  <a:rPr lang="en-US" sz="2350" dirty="0" smtClean="0"/>
                  <a:t>0.77	</a:t>
                </a:r>
                <a:r>
                  <a:rPr lang="en-US" sz="2350" dirty="0" smtClean="0">
                    <a:solidFill>
                      <a:srgbClr val="C00000"/>
                    </a:solidFill>
                  </a:rPr>
                  <a:t>b.</a:t>
                </a:r>
                <a:r>
                  <a:rPr lang="en-US" sz="2350" dirty="0" smtClean="0"/>
                  <a:t>	0.56	</a:t>
                </a:r>
                <a:r>
                  <a:rPr lang="en-US" sz="2350" dirty="0" smtClean="0">
                    <a:solidFill>
                      <a:srgbClr val="C00000"/>
                    </a:solidFill>
                  </a:rPr>
                  <a:t>c.</a:t>
                </a:r>
                <a:r>
                  <a:rPr lang="en-US" sz="2350" dirty="0" smtClean="0"/>
                  <a:t> 0.433</a:t>
                </a:r>
              </a:p>
              <a:p>
                <a:pPr marL="914400" indent="-457200">
                  <a:buClr>
                    <a:srgbClr val="C00000"/>
                  </a:buClr>
                  <a:buFont typeface="+mj-lt"/>
                  <a:buAutoNum type="alphaLcPeriod" startAt="4"/>
                  <a:tabLst>
                    <a:tab pos="2171700" algn="l"/>
                    <a:tab pos="2628900" algn="l"/>
                  </a:tabLst>
                </a:pPr>
                <a:r>
                  <a:rPr lang="en-US" sz="2350" dirty="0" smtClean="0"/>
                  <a:t>0.650</a:t>
                </a:r>
                <a:r>
                  <a:rPr lang="en-US" sz="2350" dirty="0"/>
                  <a:t>	</a:t>
                </a:r>
                <a:r>
                  <a:rPr lang="en-US" sz="2350" dirty="0" smtClean="0">
                    <a:solidFill>
                      <a:srgbClr val="C00000"/>
                    </a:solidFill>
                  </a:rPr>
                  <a:t>e.</a:t>
                </a:r>
                <a:r>
                  <a:rPr lang="en-US" sz="2350" dirty="0" smtClean="0"/>
                  <a:t> 	0.072</a:t>
                </a:r>
              </a:p>
              <a:p>
                <a:pPr marL="457200" indent="-457200">
                  <a:buClr>
                    <a:srgbClr val="C00000"/>
                  </a:buClr>
                  <a:buFont typeface="+mj-lt"/>
                  <a:buAutoNum type="arabicPeriod" startAt="7"/>
                  <a:tabLst>
                    <a:tab pos="2571750" algn="l"/>
                    <a:tab pos="2971800" algn="l"/>
                  </a:tabLst>
                </a:pPr>
                <a:r>
                  <a:rPr lang="en-US" sz="2350" dirty="0"/>
                  <a:t>Write these in order of size, starting with the smallest</a:t>
                </a:r>
                <a:r>
                  <a:rPr lang="en-US" sz="2350" dirty="0" smtClean="0"/>
                  <a:t>.</a:t>
                </a:r>
              </a:p>
              <a:p>
                <a:pPr marL="914400" indent="-457200">
                  <a:lnSpc>
                    <a:spcPts val="4400"/>
                  </a:lnSpc>
                  <a:buClr>
                    <a:srgbClr val="C00000"/>
                  </a:buClr>
                  <a:buFont typeface="+mj-lt"/>
                  <a:buAutoNum type="alphaLcPeriod"/>
                  <a:tabLst>
                    <a:tab pos="2571750" algn="l"/>
                    <a:tab pos="2971800" algn="l"/>
                  </a:tabLst>
                </a:pP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7</m:t>
                        </m:r>
                      </m:num>
                      <m:den>
                        <m:r>
                          <a:rPr lang="en-US" sz="2350" b="0" i="0" smtClean="0">
                            <a:latin typeface="Cambria Math" panose="02040503050406030204" pitchFamily="18" charset="0"/>
                            <a:cs typeface="Arial" panose="020B0604020202020204" pitchFamily="34" charset="0"/>
                          </a:rPr>
                          <m:t>9</m:t>
                        </m:r>
                      </m:den>
                    </m:f>
                  </m:oMath>
                </a14:m>
                <a:r>
                  <a:rPr lang="en-US" sz="2350" dirty="0" smtClean="0"/>
                  <a:t>, 0.72, </a:t>
                </a: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3</m:t>
                        </m:r>
                      </m:num>
                      <m:den>
                        <m:r>
                          <a:rPr lang="en-US" sz="2350" b="0" i="0" smtClean="0">
                            <a:latin typeface="Cambria Math" panose="02040503050406030204" pitchFamily="18" charset="0"/>
                            <a:cs typeface="Arial" panose="020B0604020202020204" pitchFamily="34" charset="0"/>
                          </a:rPr>
                          <m:t>4</m:t>
                        </m:r>
                      </m:den>
                    </m:f>
                  </m:oMath>
                </a14:m>
                <a:r>
                  <a:rPr lang="en-US" sz="2350" dirty="0" smtClean="0"/>
                  <a:t>, 0.7</a:t>
                </a:r>
              </a:p>
              <a:p>
                <a:pPr marL="914400" indent="-457200">
                  <a:lnSpc>
                    <a:spcPts val="4400"/>
                  </a:lnSpc>
                  <a:buClr>
                    <a:srgbClr val="C00000"/>
                  </a:buClr>
                  <a:buFont typeface="+mj-lt"/>
                  <a:buAutoNum type="alphaLcPeriod"/>
                  <a:tabLst>
                    <a:tab pos="2571750" algn="l"/>
                    <a:tab pos="2971800" algn="l"/>
                  </a:tabLst>
                </a:pP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1</m:t>
                        </m:r>
                      </m:num>
                      <m:den>
                        <m:r>
                          <a:rPr lang="en-US" sz="2350" b="0" i="0" smtClean="0">
                            <a:latin typeface="Cambria Math" panose="02040503050406030204" pitchFamily="18" charset="0"/>
                            <a:cs typeface="Arial" panose="020B0604020202020204" pitchFamily="34" charset="0"/>
                          </a:rPr>
                          <m:t>3</m:t>
                        </m:r>
                      </m:den>
                    </m:f>
                  </m:oMath>
                </a14:m>
                <a:r>
                  <a:rPr lang="en-US" sz="2350" dirty="0" smtClean="0"/>
                  <a:t>, 0.3, </a:t>
                </a:r>
                <a14:m>
                  <m:oMath xmlns:m="http://schemas.openxmlformats.org/officeDocument/2006/math">
                    <m:r>
                      <a:rPr lang="en-US" sz="2350" b="0" i="0" smtClean="0">
                        <a:latin typeface="Cambria Math" panose="02040503050406030204" pitchFamily="18" charset="0"/>
                        <a:cs typeface="Arial" panose="020B0604020202020204" pitchFamily="34" charset="0"/>
                      </a:rPr>
                      <m:t>−</m:t>
                    </m:r>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15</m:t>
                        </m:r>
                      </m:num>
                      <m:den>
                        <m:r>
                          <a:rPr lang="en-US" sz="2350" b="0" i="0" smtClean="0">
                            <a:latin typeface="Cambria Math" panose="02040503050406030204" pitchFamily="18" charset="0"/>
                            <a:cs typeface="Arial" panose="020B0604020202020204" pitchFamily="34" charset="0"/>
                          </a:rPr>
                          <m:t>4</m:t>
                        </m:r>
                      </m:den>
                    </m:f>
                  </m:oMath>
                </a14:m>
                <a:r>
                  <a:rPr lang="en-US" sz="2350" dirty="0" smtClean="0"/>
                  <a:t>, 0.34</a:t>
                </a:r>
              </a:p>
              <a:p>
                <a:pPr marL="914400" indent="-457200">
                  <a:lnSpc>
                    <a:spcPts val="4400"/>
                  </a:lnSpc>
                  <a:buClr>
                    <a:srgbClr val="C00000"/>
                  </a:buClr>
                  <a:buFont typeface="+mj-lt"/>
                  <a:buAutoNum type="alphaLcPeriod"/>
                  <a:tabLst>
                    <a:tab pos="2571750" algn="l"/>
                    <a:tab pos="2971800" algn="l"/>
                  </a:tabLst>
                </a:pP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7</m:t>
                        </m:r>
                      </m:num>
                      <m:den>
                        <m:r>
                          <a:rPr lang="en-US" sz="2350">
                            <a:latin typeface="Cambria Math" panose="02040503050406030204" pitchFamily="18" charset="0"/>
                            <a:cs typeface="Arial" panose="020B0604020202020204" pitchFamily="34" charset="0"/>
                          </a:rPr>
                          <m:t>2</m:t>
                        </m:r>
                      </m:den>
                    </m:f>
                  </m:oMath>
                </a14:m>
                <a:r>
                  <a:rPr lang="en-US" sz="2350" dirty="0" smtClean="0"/>
                  <a:t>, -3.6, -</a:t>
                </a:r>
                <a14:m>
                  <m:oMath xmlns:m="http://schemas.openxmlformats.org/officeDocument/2006/math">
                    <m:f>
                      <m:fPr>
                        <m:ctrlPr>
                          <a:rPr lang="en-US" sz="2350" i="1">
                            <a:latin typeface="Cambria Math" panose="02040503050406030204" pitchFamily="18" charset="0"/>
                            <a:cs typeface="Arial" panose="020B0604020202020204" pitchFamily="34" charset="0"/>
                          </a:rPr>
                        </m:ctrlPr>
                      </m:fPr>
                      <m:num>
                        <m:r>
                          <a:rPr lang="en-US" sz="2350" b="0" i="0" smtClean="0">
                            <a:latin typeface="Cambria Math" panose="02040503050406030204" pitchFamily="18" charset="0"/>
                            <a:cs typeface="Arial" panose="020B0604020202020204" pitchFamily="34" charset="0"/>
                          </a:rPr>
                          <m:t>15</m:t>
                        </m:r>
                      </m:num>
                      <m:den>
                        <m:r>
                          <a:rPr lang="en-US" sz="2350" b="0" i="0" smtClean="0">
                            <a:latin typeface="Cambria Math" panose="02040503050406030204" pitchFamily="18" charset="0"/>
                            <a:cs typeface="Arial" panose="020B0604020202020204" pitchFamily="34" charset="0"/>
                          </a:rPr>
                          <m:t>4</m:t>
                        </m:r>
                      </m:den>
                    </m:f>
                  </m:oMath>
                </a14:m>
                <a:r>
                  <a:rPr lang="en-US" sz="2350" dirty="0" smtClean="0"/>
                  <a:t>, 2.9</a:t>
                </a:r>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592428"/>
              </a:xfrm>
              <a:prstGeom prst="rect">
                <a:avLst/>
              </a:prstGeom>
              <a:blipFill rotWithShape="0">
                <a:blip r:embed="rId4"/>
                <a:stretch>
                  <a:fillRect l="-1390" t="-763" r="-1043"/>
                </a:stretch>
              </a:blipFill>
            </p:spPr>
            <p:txBody>
              <a:bodyPr/>
              <a:lstStyle/>
              <a:p>
                <a:r>
                  <a:rPr lang="en-US">
                    <a:noFill/>
                  </a:rPr>
                  <a:t> </a:t>
                </a:r>
              </a:p>
            </p:txBody>
          </p:sp>
        </mc:Fallback>
      </mc:AlternateContent>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3954690" y="4941168"/>
            <a:ext cx="1559888" cy="168956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90156" y="2882952"/>
            <a:ext cx="551298" cy="546048"/>
          </a:xfrm>
          <a:prstGeom prst="rect">
            <a:avLst/>
          </a:prstGeom>
        </p:spPr>
      </p:pic>
    </p:spTree>
    <p:extLst>
      <p:ext uri="{BB962C8B-B14F-4D97-AF65-F5344CB8AC3E}">
        <p14:creationId xmlns:p14="http://schemas.microsoft.com/office/powerpoint/2010/main" val="2490282515"/>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Place Value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6" name="Rectangle 5"/>
          <p:cNvSpPr/>
          <p:nvPr/>
        </p:nvSpPr>
        <p:spPr>
          <a:xfrm>
            <a:off x="179512" y="1124744"/>
            <a:ext cx="24482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1.3 – Place Value</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19" y="1628800"/>
            <a:ext cx="5244584" cy="410445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618312"/>
            <a:ext cx="546048" cy="51454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2400" y="4797152"/>
            <a:ext cx="551298" cy="546048"/>
          </a:xfrm>
          <a:prstGeom prst="rect">
            <a:avLst/>
          </a:prstGeom>
        </p:spPr>
      </p:pic>
    </p:spTree>
    <p:extLst>
      <p:ext uri="{BB962C8B-B14F-4D97-AF65-F5344CB8AC3E}">
        <p14:creationId xmlns:p14="http://schemas.microsoft.com/office/powerpoint/2010/main" val="2646189129"/>
      </p:ext>
    </p:extLst>
  </p:cSld>
  <p:clrMapOvr>
    <a:masterClrMapping/>
  </p:clrMapOvr>
  <p:transition advClick="0"/>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4.5 </a:t>
            </a:r>
            <a:r>
              <a:rPr lang="en-GB" sz="2600" dirty="0"/>
              <a:t>– Fractions &amp; Percentages </a:t>
            </a:r>
            <a:r>
              <a:rPr lang="en-GB" sz="2600" dirty="0" smtClean="0"/>
              <a:t>– Fractions &amp; Decimals</a:t>
            </a:r>
            <a:endParaRPr lang="en-GB" sz="2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362878"/>
              </a:xfrm>
              <a:prstGeom prst="rect">
                <a:avLst/>
              </a:prstGeom>
            </p:spPr>
            <p:txBody>
              <a:bodyPr wrap="square">
                <a:spAutoFit/>
              </a:bodyPr>
              <a:lstStyle/>
              <a:p>
                <a:pPr marL="457200" indent="-457200">
                  <a:buClr>
                    <a:srgbClr val="C00000"/>
                  </a:buClr>
                  <a:buFont typeface="+mj-lt"/>
                  <a:buAutoNum type="arabicPeriod" startAt="8"/>
                  <a:tabLst>
                    <a:tab pos="1771650" algn="l"/>
                    <a:tab pos="2286000" algn="l"/>
                  </a:tabLst>
                </a:pPr>
                <a:r>
                  <a:rPr lang="en-US" sz="2400" b="1" dirty="0" smtClean="0">
                    <a:solidFill>
                      <a:srgbClr val="FF0000"/>
                    </a:solidFill>
                  </a:rPr>
                  <a:t>R</a:t>
                </a:r>
                <a:r>
                  <a:rPr lang="en-US" sz="2400" dirty="0" smtClean="0"/>
                  <a:t> Jamilla </a:t>
                </a:r>
                <a:r>
                  <a:rPr lang="en-US" sz="2400" dirty="0"/>
                  <a:t>says that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a:latin typeface="Cambria Math" panose="02040503050406030204" pitchFamily="18" charset="0"/>
                            <a:cs typeface="Arial" panose="020B0604020202020204" pitchFamily="34" charset="0"/>
                          </a:rPr>
                          <m:t>9</m:t>
                        </m:r>
                      </m:den>
                    </m:f>
                  </m:oMath>
                </a14:m>
                <a:r>
                  <a:rPr lang="en-US" sz="2400" dirty="0"/>
                  <a:t> </a:t>
                </a:r>
                <a:r>
                  <a:rPr lang="en-US" sz="2400" dirty="0" smtClean="0"/>
                  <a:t> of </a:t>
                </a:r>
                <a:r>
                  <a:rPr lang="en-US" sz="2400" dirty="0"/>
                  <a:t>350m is 38.89m rounded to the nearest </a:t>
                </a:r>
                <a:r>
                  <a:rPr lang="en-US" sz="2400" dirty="0" err="1" smtClean="0"/>
                  <a:t>centimetre</a:t>
                </a:r>
                <a:r>
                  <a:rPr lang="en-US" sz="2400" dirty="0" smtClean="0"/>
                  <a:t>.</a:t>
                </a:r>
                <a:br>
                  <a:rPr lang="en-US" sz="2400" dirty="0" smtClean="0"/>
                </a:br>
                <a:r>
                  <a:rPr lang="en-US" sz="2400" dirty="0" smtClean="0"/>
                  <a:t>Show </a:t>
                </a:r>
                <a:r>
                  <a:rPr lang="en-US" sz="2400" dirty="0"/>
                  <a:t>that Jamilla is correct</a:t>
                </a:r>
                <a:r>
                  <a:rPr lang="en-US" sz="2400" dirty="0" smtClean="0"/>
                  <a:t>.</a:t>
                </a:r>
              </a:p>
              <a:p>
                <a:pPr marL="457200" indent="-457200">
                  <a:buClr>
                    <a:srgbClr val="C00000"/>
                  </a:buClr>
                  <a:buFont typeface="+mj-lt"/>
                  <a:buAutoNum type="arabicPeriod" startAt="8"/>
                  <a:tabLst>
                    <a:tab pos="1771650" algn="l"/>
                    <a:tab pos="2286000" algn="l"/>
                  </a:tabLst>
                </a:pPr>
                <a:r>
                  <a:rPr lang="en-US" sz="2400" b="1" dirty="0">
                    <a:solidFill>
                      <a:srgbClr val="FF0000"/>
                    </a:solidFill>
                  </a:rPr>
                  <a:t>R</a:t>
                </a:r>
                <a:r>
                  <a:rPr lang="en-US" sz="2400" dirty="0"/>
                  <a:t> Jill and Claire share an £80 restaurant bill. Jill pays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5</m:t>
                        </m:r>
                      </m:num>
                      <m:den>
                        <m:r>
                          <a:rPr lang="en-US" sz="2400" b="0" i="0" smtClean="0">
                            <a:latin typeface="Cambria Math" panose="02040503050406030204" pitchFamily="18" charset="0"/>
                            <a:cs typeface="Arial" panose="020B0604020202020204" pitchFamily="34" charset="0"/>
                          </a:rPr>
                          <m:t>6</m:t>
                        </m:r>
                      </m:den>
                    </m:f>
                  </m:oMath>
                </a14:m>
                <a:r>
                  <a:rPr lang="en-US" sz="2400" dirty="0"/>
                  <a:t> and Claire </a:t>
                </a:r>
                <a:r>
                  <a:rPr lang="en-US" sz="2400" dirty="0" smtClean="0"/>
                  <a:t>pays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6</m:t>
                        </m:r>
                      </m:den>
                    </m:f>
                  </m:oMath>
                </a14:m>
                <a:r>
                  <a:rPr lang="en-US" sz="2400" dirty="0"/>
                  <a:t>. </a:t>
                </a:r>
                <a:endParaRPr lang="en-US" sz="2400" dirty="0" smtClean="0"/>
              </a:p>
              <a:p>
                <a:pPr marL="914400" indent="-457200">
                  <a:buClr>
                    <a:srgbClr val="C00000"/>
                  </a:buClr>
                  <a:buFont typeface="+mj-lt"/>
                  <a:buAutoNum type="alphaLcPeriod"/>
                  <a:tabLst>
                    <a:tab pos="1771650" algn="l"/>
                    <a:tab pos="2286000" algn="l"/>
                  </a:tabLst>
                </a:pPr>
                <a:r>
                  <a:rPr lang="en-US" sz="2400" dirty="0" smtClean="0"/>
                  <a:t>How </a:t>
                </a:r>
                <a:r>
                  <a:rPr lang="en-US" sz="2400" dirty="0"/>
                  <a:t>much does each pay? </a:t>
                </a:r>
                <a:endParaRPr lang="en-US" sz="2400" dirty="0" smtClean="0"/>
              </a:p>
              <a:p>
                <a:pPr marL="914400" indent="-457200">
                  <a:buClr>
                    <a:srgbClr val="C00000"/>
                  </a:buClr>
                  <a:buFont typeface="+mj-lt"/>
                  <a:buAutoNum type="alphaLcPeriod"/>
                  <a:tabLst>
                    <a:tab pos="1771650" algn="l"/>
                    <a:tab pos="2286000" algn="l"/>
                  </a:tabLst>
                </a:pPr>
                <a:r>
                  <a:rPr lang="en-US" sz="2400" dirty="0" smtClean="0"/>
                  <a:t>Will </a:t>
                </a:r>
                <a:r>
                  <a:rPr lang="en-US" sz="2400" dirty="0"/>
                  <a:t>the amounts in your answers to part a pay the whole </a:t>
                </a:r>
                <a:r>
                  <a:rPr lang="en-US" sz="2400" dirty="0" smtClean="0"/>
                  <a:t>bill?</a:t>
                </a:r>
              </a:p>
              <a:p>
                <a:pPr marL="457200">
                  <a:buClr>
                    <a:srgbClr val="C00000"/>
                  </a:buClr>
                  <a:tabLst>
                    <a:tab pos="1771650" algn="l"/>
                    <a:tab pos="2286000" algn="l"/>
                  </a:tabLst>
                </a:pPr>
                <a:r>
                  <a:rPr lang="en-US" sz="2400" dirty="0" smtClean="0"/>
                  <a:t>Should </a:t>
                </a:r>
                <a:r>
                  <a:rPr lang="en-US" sz="2400" dirty="0"/>
                  <a:t>you round up or down when sharing a bill?</a:t>
                </a:r>
                <a:endParaRPr lang="en-US" sz="240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362878"/>
              </a:xfrm>
              <a:prstGeom prst="rect">
                <a:avLst/>
              </a:prstGeom>
              <a:blipFill rotWithShape="0">
                <a:blip r:embed="rId4"/>
                <a:stretch>
                  <a:fillRect l="-1506" b="-1705"/>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2882952"/>
            <a:ext cx="551298" cy="546048"/>
          </a:xfrm>
          <a:prstGeom prst="rect">
            <a:avLst/>
          </a:prstGeom>
        </p:spPr>
      </p:pic>
    </p:spTree>
    <p:extLst>
      <p:ext uri="{BB962C8B-B14F-4D97-AF65-F5344CB8AC3E}">
        <p14:creationId xmlns:p14="http://schemas.microsoft.com/office/powerpoint/2010/main" val="1710490426"/>
      </p:ext>
    </p:extLst>
  </p:cSld>
  <p:clrMapOvr>
    <a:masterClrMapping/>
  </p:clrMapOvr>
  <p:transition advClick="0"/>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4.5 </a:t>
            </a:r>
            <a:r>
              <a:rPr lang="en-GB" sz="2600" dirty="0"/>
              <a:t>– Fractions &amp; Percentages </a:t>
            </a:r>
            <a:r>
              <a:rPr lang="en-GB" sz="2600" dirty="0" smtClean="0"/>
              <a:t>– Fractions &amp; Decimals</a:t>
            </a:r>
            <a:endParaRPr lang="en-GB" sz="2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289974"/>
              </a:xfrm>
              <a:prstGeom prst="rect">
                <a:avLst/>
              </a:prstGeom>
            </p:spPr>
            <p:txBody>
              <a:bodyPr wrap="square">
                <a:spAutoFit/>
              </a:bodyPr>
              <a:lstStyle/>
              <a:p>
                <a:pPr marL="457200" indent="-457200">
                  <a:buClr>
                    <a:srgbClr val="C00000"/>
                  </a:buClr>
                  <a:buFont typeface="+mj-lt"/>
                  <a:buAutoNum type="arabicPeriod" startAt="10"/>
                  <a:tabLst>
                    <a:tab pos="1771650" algn="l"/>
                    <a:tab pos="2286000" algn="l"/>
                  </a:tabLst>
                </a:pPr>
                <a:r>
                  <a:rPr lang="en-US" sz="2000" b="1" dirty="0" smtClean="0">
                    <a:solidFill>
                      <a:srgbClr val="FF0000"/>
                    </a:solidFill>
                  </a:rPr>
                  <a:t>R</a:t>
                </a:r>
                <a:r>
                  <a:rPr lang="en-US" sz="2000" dirty="0"/>
                  <a:t> </a:t>
                </a:r>
                <a:r>
                  <a:rPr lang="en-US" sz="2000" dirty="0" smtClean="0"/>
                  <a:t>Ruby </a:t>
                </a:r>
                <a:r>
                  <a:rPr lang="en-US" sz="2000" dirty="0"/>
                  <a:t>uses this formula to work out the time needed to cook a joint of meat</a:t>
                </a:r>
                <a:r>
                  <a:rPr lang="en-US" sz="2000" dirty="0" smtClean="0"/>
                  <a:t>.</a:t>
                </a:r>
                <a:r>
                  <a:rPr lang="en-US" sz="2000" dirty="0"/>
                  <a:t/>
                </a:r>
                <a:br>
                  <a:rPr lang="en-US" sz="2000" dirty="0"/>
                </a:br>
                <a:r>
                  <a:rPr lang="en-US" sz="2000" dirty="0" smtClean="0"/>
                  <a:t>Time (hours) =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0" smtClean="0">
                            <a:latin typeface="Cambria Math" panose="02040503050406030204" pitchFamily="18" charset="0"/>
                            <a:cs typeface="Arial" panose="020B0604020202020204" pitchFamily="34" charset="0"/>
                          </a:rPr>
                          <m:t>10 </m:t>
                        </m:r>
                        <m:r>
                          <m:rPr>
                            <m:sty m:val="p"/>
                          </m:rPr>
                          <a:rPr lang="en-US" sz="2000" b="0" i="0" smtClean="0">
                            <a:latin typeface="Cambria Math" panose="02040503050406030204" pitchFamily="18" charset="0"/>
                            <a:cs typeface="Arial" panose="020B0604020202020204" pitchFamily="34" charset="0"/>
                          </a:rPr>
                          <m:t>x</m:t>
                        </m:r>
                        <m:r>
                          <a:rPr lang="en-US" sz="2000" b="0" i="0" smtClean="0">
                            <a:latin typeface="Cambria Math" panose="02040503050406030204" pitchFamily="18" charset="0"/>
                            <a:cs typeface="Arial" panose="020B0604020202020204" pitchFamily="34" charset="0"/>
                          </a:rPr>
                          <m:t> </m:t>
                        </m:r>
                        <m:r>
                          <m:rPr>
                            <m:sty m:val="p"/>
                          </m:rPr>
                          <a:rPr lang="en-US" sz="2000" b="0" i="0" smtClean="0">
                            <a:latin typeface="Cambria Math" panose="02040503050406030204" pitchFamily="18" charset="0"/>
                            <a:cs typeface="Arial" panose="020B0604020202020204" pitchFamily="34" charset="0"/>
                          </a:rPr>
                          <m:t>mass</m:t>
                        </m:r>
                        <m:r>
                          <a:rPr lang="en-US" sz="2000" b="0" i="0" smtClean="0">
                            <a:latin typeface="Cambria Math" panose="02040503050406030204" pitchFamily="18" charset="0"/>
                            <a:cs typeface="Arial" panose="020B0604020202020204" pitchFamily="34" charset="0"/>
                          </a:rPr>
                          <m:t> (</m:t>
                        </m:r>
                        <m:r>
                          <m:rPr>
                            <m:sty m:val="p"/>
                          </m:rPr>
                          <a:rPr lang="en-US" sz="2000" b="0" i="0" smtClean="0">
                            <a:latin typeface="Cambria Math" panose="02040503050406030204" pitchFamily="18" charset="0"/>
                            <a:cs typeface="Arial" panose="020B0604020202020204" pitchFamily="34" charset="0"/>
                          </a:rPr>
                          <m:t>kg</m:t>
                        </m:r>
                        <m:r>
                          <a:rPr lang="en-US" sz="2000" b="0" i="0" smtClean="0">
                            <a:latin typeface="Cambria Math" panose="02040503050406030204" pitchFamily="18" charset="0"/>
                            <a:cs typeface="Arial" panose="020B0604020202020204" pitchFamily="34" charset="0"/>
                          </a:rPr>
                          <m:t>)</m:t>
                        </m:r>
                      </m:num>
                      <m:den>
                        <m:r>
                          <a:rPr lang="en-US" sz="2000" b="0" i="0" smtClean="0">
                            <a:latin typeface="Cambria Math" panose="02040503050406030204" pitchFamily="18" charset="0"/>
                            <a:cs typeface="Arial" panose="020B0604020202020204" pitchFamily="34" charset="0"/>
                          </a:rPr>
                          <m:t>9</m:t>
                        </m:r>
                      </m:den>
                    </m:f>
                  </m:oMath>
                </a14:m>
                <a:r>
                  <a:rPr lang="en-US" sz="2000" dirty="0" smtClean="0"/>
                  <a:t>.</a:t>
                </a:r>
                <a:r>
                  <a:rPr lang="en-US" sz="2000" dirty="0"/>
                  <a:t/>
                </a:r>
                <a:br>
                  <a:rPr lang="en-US" sz="2000" dirty="0"/>
                </a:br>
                <a:r>
                  <a:rPr lang="en-US" sz="2000" dirty="0"/>
                  <a:t>A joint of meat weighs 6 </a:t>
                </a:r>
                <a:r>
                  <a:rPr lang="en-US" sz="2000" dirty="0" smtClean="0"/>
                  <a:t>kg.</a:t>
                </a:r>
                <a:br>
                  <a:rPr lang="en-US" sz="2000" dirty="0" smtClean="0"/>
                </a:br>
                <a:r>
                  <a:rPr lang="en-US" sz="2000" dirty="0" smtClean="0"/>
                  <a:t>Work </a:t>
                </a:r>
                <a:r>
                  <a:rPr lang="en-US" sz="2000" dirty="0"/>
                  <a:t>out the cooking time. Give your answer in hours and </a:t>
                </a:r>
                <a:r>
                  <a:rPr lang="en-US" sz="2000" dirty="0" smtClean="0"/>
                  <a:t>minutes.</a:t>
                </a:r>
              </a:p>
              <a:p>
                <a:pPr marL="457200" indent="-457200">
                  <a:buClr>
                    <a:srgbClr val="C00000"/>
                  </a:buClr>
                  <a:buFont typeface="+mj-lt"/>
                  <a:buAutoNum type="arabicPeriod" startAt="10"/>
                  <a:tabLst>
                    <a:tab pos="1771650" algn="l"/>
                    <a:tab pos="2286000" algn="l"/>
                  </a:tabLst>
                </a:pPr>
                <a:r>
                  <a:rPr lang="en-US" sz="2000" dirty="0"/>
                  <a:t>Alex draws a </a:t>
                </a:r>
                <a:r>
                  <a:rPr lang="en-US" sz="2000" dirty="0" smtClean="0"/>
                  <a:t/>
                </a:r>
                <a:br>
                  <a:rPr lang="en-US" sz="2000" dirty="0" smtClean="0"/>
                </a:br>
                <a:r>
                  <a:rPr lang="en-US" sz="2000" dirty="0" smtClean="0"/>
                  <a:t>pie chart </a:t>
                </a:r>
                <a:r>
                  <a:rPr lang="en-US" sz="2000" dirty="0"/>
                  <a:t>to </a:t>
                </a:r>
                <a:r>
                  <a:rPr lang="en-US" sz="2000" dirty="0" smtClean="0"/>
                  <a:t/>
                </a:r>
                <a:br>
                  <a:rPr lang="en-US" sz="2000" dirty="0" smtClean="0"/>
                </a:br>
                <a:r>
                  <a:rPr lang="en-US" sz="2000" dirty="0" smtClean="0"/>
                  <a:t>show the ways </a:t>
                </a:r>
                <a:br>
                  <a:rPr lang="en-US" sz="2000" dirty="0" smtClean="0"/>
                </a:br>
                <a:r>
                  <a:rPr lang="en-US" sz="2000" dirty="0" smtClean="0"/>
                  <a:t>students travel </a:t>
                </a:r>
                <a:br>
                  <a:rPr lang="en-US" sz="2000" dirty="0" smtClean="0"/>
                </a:br>
                <a:r>
                  <a:rPr lang="en-US" sz="2000" dirty="0" smtClean="0"/>
                  <a:t>to </a:t>
                </a:r>
                <a:r>
                  <a:rPr lang="en-US" sz="2000" dirty="0"/>
                  <a:t>school</a:t>
                </a:r>
                <a:r>
                  <a:rPr lang="en-US" sz="2000" dirty="0" smtClean="0"/>
                  <a:t>.</a:t>
                </a:r>
                <a:r>
                  <a:rPr lang="en-US" sz="2000" dirty="0"/>
                  <a:t/>
                </a:r>
                <a:br>
                  <a:rPr lang="en-US" sz="2000" dirty="0"/>
                </a:br>
                <a:r>
                  <a:rPr lang="en-US" sz="2000" dirty="0"/>
                  <a:t>Show that the </a:t>
                </a:r>
                <a:r>
                  <a:rPr lang="en-US" sz="2000" dirty="0" smtClean="0"/>
                  <a:t/>
                </a:r>
                <a:br>
                  <a:rPr lang="en-US" sz="2000" dirty="0" smtClean="0"/>
                </a:br>
                <a:r>
                  <a:rPr lang="en-US" sz="2000" dirty="0" smtClean="0"/>
                  <a:t>fraction </a:t>
                </a:r>
                <a:r>
                  <a:rPr lang="en-US" sz="2000" dirty="0"/>
                  <a:t>of </a:t>
                </a:r>
                <a:r>
                  <a:rPr lang="en-US" sz="2000" dirty="0" smtClean="0"/>
                  <a:t/>
                </a:r>
                <a:br>
                  <a:rPr lang="en-US" sz="2000" dirty="0" smtClean="0"/>
                </a:br>
                <a:r>
                  <a:rPr lang="en-US" sz="2000" dirty="0" smtClean="0"/>
                  <a:t>students </a:t>
                </a:r>
                <a:r>
                  <a:rPr lang="en-US" sz="2000" dirty="0"/>
                  <a:t>who </a:t>
                </a:r>
                <a:r>
                  <a:rPr lang="en-US" sz="2000" dirty="0" smtClean="0"/>
                  <a:t/>
                </a:r>
                <a:br>
                  <a:rPr lang="en-US" sz="2000" dirty="0" smtClean="0"/>
                </a:br>
                <a:r>
                  <a:rPr lang="en-US" sz="2000" dirty="0" smtClean="0"/>
                  <a:t>come </a:t>
                </a:r>
                <a:r>
                  <a:rPr lang="en-US" sz="2000" dirty="0"/>
                  <a:t>by bus </a:t>
                </a:r>
                <a:r>
                  <a:rPr lang="en-US" sz="2000" dirty="0" smtClean="0"/>
                  <a:t/>
                </a:r>
                <a:br>
                  <a:rPr lang="en-US" sz="2000" dirty="0" smtClean="0"/>
                </a:br>
                <a:r>
                  <a:rPr lang="en-US" sz="2000" dirty="0"/>
                  <a:t>is</a:t>
                </a:r>
                <a14:m>
                  <m:oMath xmlns:m="http://schemas.openxmlformats.org/officeDocument/2006/math">
                    <m:r>
                      <a:rPr lang="en-US" sz="2000" b="0" i="0" smtClean="0">
                        <a:latin typeface="Cambria Math" panose="02040503050406030204" pitchFamily="18" charset="0"/>
                        <a:cs typeface="Arial" panose="020B0604020202020204" pitchFamily="34" charset="0"/>
                      </a:rPr>
                      <m:t> </m:t>
                    </m:r>
                    <m:f>
                      <m:fPr>
                        <m:ctrlPr>
                          <a:rPr lang="en-US" sz="2000" i="1">
                            <a:latin typeface="Cambria Math" panose="02040503050406030204" pitchFamily="18" charset="0"/>
                            <a:cs typeface="Arial" panose="020B0604020202020204" pitchFamily="34" charset="0"/>
                          </a:rPr>
                        </m:ctrlPr>
                      </m:fPr>
                      <m:num>
                        <m:r>
                          <a:rPr lang="en-US" sz="2000" b="0" i="0" smtClean="0">
                            <a:latin typeface="Cambria Math" panose="02040503050406030204" pitchFamily="18" charset="0"/>
                            <a:cs typeface="Arial" panose="020B0604020202020204" pitchFamily="34" charset="0"/>
                          </a:rPr>
                          <m:t>12</m:t>
                        </m:r>
                      </m:num>
                      <m:den>
                        <m:r>
                          <a:rPr lang="en-US" sz="2000" b="0" i="0" smtClean="0">
                            <a:latin typeface="Cambria Math" panose="02040503050406030204" pitchFamily="18" charset="0"/>
                            <a:cs typeface="Arial" panose="020B0604020202020204" pitchFamily="34" charset="0"/>
                          </a:rPr>
                          <m:t>36</m:t>
                        </m:r>
                      </m:den>
                    </m:f>
                  </m:oMath>
                </a14:m>
                <a:r>
                  <a:rPr lang="en-US" sz="2000" dirty="0" smtClean="0"/>
                  <a:t>.</a:t>
                </a:r>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289974"/>
              </a:xfrm>
              <a:prstGeom prst="rect">
                <a:avLst/>
              </a:prstGeom>
              <a:blipFill rotWithShape="0">
                <a:blip r:embed="rId4"/>
                <a:stretch>
                  <a:fillRect l="-1043" t="-461" r="-1622"/>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577378" y="3356992"/>
            <a:ext cx="2930726" cy="3168352"/>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84905" y="3320251"/>
            <a:ext cx="551298" cy="540797"/>
          </a:xfrm>
          <a:prstGeom prst="rect">
            <a:avLst/>
          </a:prstGeom>
        </p:spPr>
      </p:pic>
    </p:spTree>
    <p:extLst>
      <p:ext uri="{BB962C8B-B14F-4D97-AF65-F5344CB8AC3E}">
        <p14:creationId xmlns:p14="http://schemas.microsoft.com/office/powerpoint/2010/main" val="619038646"/>
      </p:ext>
    </p:extLst>
  </p:cSld>
  <p:clrMapOvr>
    <a:masterClrMapping/>
  </p:clrMapOvr>
  <p:transition advClick="0"/>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4.5 </a:t>
            </a:r>
            <a:r>
              <a:rPr lang="en-GB" sz="2600" dirty="0"/>
              <a:t>– Fractions &amp; Percentages </a:t>
            </a:r>
            <a:r>
              <a:rPr lang="en-GB" sz="2600" dirty="0" smtClean="0"/>
              <a:t>– Fractions &amp; Decimals</a:t>
            </a:r>
            <a:endParaRPr lang="en-GB" sz="2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29</a:t>
            </a:r>
            <a:endParaRPr lang="en-GB" sz="1400" b="1" dirty="0">
              <a:latin typeface="Calibri" panose="020F0502020204030204" pitchFamily="34" charset="0"/>
            </a:endParaRPr>
          </a:p>
        </p:txBody>
      </p:sp>
      <p:sp>
        <p:nvSpPr>
          <p:cNvPr id="6" name="Rectangle 5"/>
          <p:cNvSpPr/>
          <p:nvPr/>
        </p:nvSpPr>
        <p:spPr>
          <a:xfrm>
            <a:off x="251520" y="1196752"/>
            <a:ext cx="5256584" cy="5327612"/>
          </a:xfrm>
          <a:prstGeom prst="rect">
            <a:avLst/>
          </a:prstGeom>
        </p:spPr>
        <p:txBody>
          <a:bodyPr wrap="square">
            <a:spAutoFit/>
          </a:bodyPr>
          <a:lstStyle/>
          <a:p>
            <a:pPr marL="571500" indent="-571500">
              <a:buClr>
                <a:srgbClr val="C00000"/>
              </a:buClr>
              <a:buFont typeface="+mj-lt"/>
              <a:buAutoNum type="arabicPeriod" startAt="12"/>
              <a:tabLst>
                <a:tab pos="1771650" algn="l"/>
                <a:tab pos="2286000" algn="l"/>
              </a:tabLst>
            </a:pPr>
            <a:r>
              <a:rPr lang="en-US" sz="2450" dirty="0" smtClean="0"/>
              <a:t>Fiona's </a:t>
            </a:r>
            <a:r>
              <a:rPr lang="en-US" sz="2450" dirty="0"/>
              <a:t>bus fare to work was £1.50. It goes up to £</a:t>
            </a:r>
            <a:r>
              <a:rPr lang="en-US" sz="2450" dirty="0" smtClean="0"/>
              <a:t>1.80.</a:t>
            </a:r>
            <a:br>
              <a:rPr lang="en-US" sz="2450" dirty="0" smtClean="0"/>
            </a:br>
            <a:r>
              <a:rPr lang="en-US" sz="2450" dirty="0" smtClean="0"/>
              <a:t>Write </a:t>
            </a:r>
            <a:r>
              <a:rPr lang="en-US" sz="2450" dirty="0"/>
              <a:t>the new bus fare as a fraction of the old bus </a:t>
            </a:r>
            <a:r>
              <a:rPr lang="en-US" sz="2450" dirty="0" smtClean="0"/>
              <a:t>fare.</a:t>
            </a:r>
            <a:br>
              <a:rPr lang="en-US" sz="2450" dirty="0" smtClean="0"/>
            </a:br>
            <a:r>
              <a:rPr lang="en-US" sz="2450" dirty="0" smtClean="0"/>
              <a:t>Give </a:t>
            </a:r>
            <a:r>
              <a:rPr lang="en-US" sz="2450" dirty="0"/>
              <a:t>your answer in its simplest form.</a:t>
            </a:r>
          </a:p>
          <a:p>
            <a:pPr marL="571500" indent="-571500">
              <a:buClr>
                <a:srgbClr val="C00000"/>
              </a:buClr>
              <a:buFont typeface="+mj-lt"/>
              <a:buAutoNum type="arabicPeriod" startAt="12"/>
              <a:tabLst>
                <a:tab pos="1771650" algn="l"/>
                <a:tab pos="2286000" algn="l"/>
              </a:tabLst>
            </a:pPr>
            <a:r>
              <a:rPr lang="en-US" sz="2450" dirty="0"/>
              <a:t>Luke buys a house for £150000. He sells it several years later for £</a:t>
            </a:r>
            <a:r>
              <a:rPr lang="en-US" sz="2450" dirty="0" smtClean="0"/>
              <a:t>200000.</a:t>
            </a:r>
            <a:br>
              <a:rPr lang="en-US" sz="2450" dirty="0" smtClean="0"/>
            </a:br>
            <a:r>
              <a:rPr lang="en-US" sz="2450" dirty="0" smtClean="0"/>
              <a:t>Write </a:t>
            </a:r>
            <a:r>
              <a:rPr lang="en-US" sz="2450" dirty="0"/>
              <a:t>the selling price as a fraction of the original price in its simplest form.</a:t>
            </a:r>
          </a:p>
          <a:p>
            <a:pPr marL="571500" indent="-571500">
              <a:buClr>
                <a:srgbClr val="C00000"/>
              </a:buClr>
              <a:buFont typeface="+mj-lt"/>
              <a:buAutoNum type="arabicPeriod" startAt="12"/>
              <a:tabLst>
                <a:tab pos="1771650" algn="l"/>
                <a:tab pos="2286000" algn="l"/>
              </a:tabLst>
            </a:pPr>
            <a:r>
              <a:rPr lang="en-US" sz="2450" dirty="0"/>
              <a:t>Write 24 minutes as a fraction of an hour in its simplest form.</a:t>
            </a:r>
            <a:endParaRPr lang="en-US" sz="2450" dirty="0" smtClean="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916220784"/>
      </p:ext>
    </p:extLst>
  </p:cSld>
  <p:clrMapOvr>
    <a:masterClrMapping/>
  </p:clrMapOvr>
  <p:transition advClick="0"/>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4.6 – Fractions &amp; Percentages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451685"/>
              </a:xfrm>
              <a:prstGeom prst="rect">
                <a:avLst/>
              </a:prstGeom>
            </p:spPr>
            <p:txBody>
              <a:bodyPr wrap="square">
                <a:spAutoFit/>
              </a:bodyPr>
              <a:lstStyle/>
              <a:p>
                <a:pPr marL="457200" indent="-457200">
                  <a:buClr>
                    <a:srgbClr val="C00000"/>
                  </a:buClr>
                  <a:buFont typeface="+mj-lt"/>
                  <a:buAutoNum type="arabicPeriod"/>
                  <a:tabLst>
                    <a:tab pos="1771650" algn="l"/>
                    <a:tab pos="3086100" algn="l"/>
                  </a:tabLst>
                </a:pPr>
                <a:r>
                  <a:rPr lang="en-US" sz="3050" dirty="0" smtClean="0"/>
                  <a:t>Write as a fraction in its simplest form</a:t>
                </a:r>
                <a:br>
                  <a:rPr lang="en-US" sz="3050" dirty="0" smtClean="0"/>
                </a:br>
                <a:r>
                  <a:rPr lang="en-US" sz="3050" dirty="0" smtClean="0">
                    <a:solidFill>
                      <a:srgbClr val="C00000"/>
                    </a:solidFill>
                  </a:rPr>
                  <a:t>a</a:t>
                </a:r>
                <a:r>
                  <a:rPr lang="en-US" sz="3050" dirty="0" smtClean="0"/>
                  <a:t> </a:t>
                </a:r>
                <a:r>
                  <a:rPr lang="en-US" sz="3050" dirty="0"/>
                  <a:t>12% </a:t>
                </a:r>
                <a:r>
                  <a:rPr lang="en-US" sz="3050" dirty="0" smtClean="0"/>
                  <a:t>	</a:t>
                </a:r>
                <a:r>
                  <a:rPr lang="en-US" sz="3050" dirty="0" smtClean="0">
                    <a:solidFill>
                      <a:srgbClr val="C00000"/>
                    </a:solidFill>
                  </a:rPr>
                  <a:t>b</a:t>
                </a:r>
                <a:r>
                  <a:rPr lang="en-US" sz="3050" dirty="0" smtClean="0"/>
                  <a:t> </a:t>
                </a:r>
                <a:r>
                  <a:rPr lang="en-US" sz="3050" dirty="0"/>
                  <a:t>35% </a:t>
                </a:r>
                <a:r>
                  <a:rPr lang="en-US" sz="3050" dirty="0" smtClean="0"/>
                  <a:t>	</a:t>
                </a:r>
                <a:r>
                  <a:rPr lang="en-US" sz="3050" dirty="0" smtClean="0">
                    <a:solidFill>
                      <a:srgbClr val="C00000"/>
                    </a:solidFill>
                  </a:rPr>
                  <a:t>c</a:t>
                </a:r>
                <a:r>
                  <a:rPr lang="en-US" sz="3050" dirty="0" smtClean="0"/>
                  <a:t> 55%</a:t>
                </a:r>
                <a:br>
                  <a:rPr lang="en-US" sz="3050" dirty="0" smtClean="0"/>
                </a:br>
                <a:r>
                  <a:rPr lang="en-US" sz="3050" dirty="0" smtClean="0">
                    <a:solidFill>
                      <a:srgbClr val="C00000"/>
                    </a:solidFill>
                  </a:rPr>
                  <a:t>d</a:t>
                </a:r>
                <a:r>
                  <a:rPr lang="en-US" sz="3050" dirty="0" smtClean="0"/>
                  <a:t> </a:t>
                </a:r>
                <a:r>
                  <a:rPr lang="en-US" sz="3050" dirty="0"/>
                  <a:t>84% </a:t>
                </a:r>
                <a:r>
                  <a:rPr lang="en-US" sz="3050" dirty="0" smtClean="0"/>
                  <a:t>	</a:t>
                </a:r>
                <a:r>
                  <a:rPr lang="en-US" sz="3050" dirty="0" smtClean="0">
                    <a:solidFill>
                      <a:srgbClr val="C00000"/>
                    </a:solidFill>
                  </a:rPr>
                  <a:t>e</a:t>
                </a:r>
                <a:r>
                  <a:rPr lang="en-US" sz="3050" dirty="0" smtClean="0"/>
                  <a:t> 4%</a:t>
                </a:r>
              </a:p>
              <a:p>
                <a:pPr marL="457200" indent="-457200">
                  <a:buClr>
                    <a:srgbClr val="C00000"/>
                  </a:buClr>
                  <a:buFont typeface="+mj-lt"/>
                  <a:buAutoNum type="arabicPeriod"/>
                  <a:tabLst>
                    <a:tab pos="1771650" algn="l"/>
                    <a:tab pos="3086100" algn="l"/>
                  </a:tabLst>
                </a:pPr>
                <a:r>
                  <a:rPr lang="en-US" sz="3050" dirty="0" smtClean="0"/>
                  <a:t>95</a:t>
                </a:r>
                <a:r>
                  <a:rPr lang="en-US" sz="3050" dirty="0"/>
                  <a:t>% of students have a mobile </a:t>
                </a:r>
                <a:r>
                  <a:rPr lang="en-US" sz="3050" dirty="0" smtClean="0"/>
                  <a:t>phone.</a:t>
                </a:r>
                <a:br>
                  <a:rPr lang="en-US" sz="3050" dirty="0" smtClean="0"/>
                </a:br>
                <a:r>
                  <a:rPr lang="en-US" sz="3050" dirty="0" smtClean="0"/>
                  <a:t>Write </a:t>
                </a:r>
                <a:r>
                  <a:rPr lang="en-US" sz="3050" dirty="0"/>
                  <a:t>this percentage as a fraction in its simplest </a:t>
                </a:r>
                <a:r>
                  <a:rPr lang="en-US" sz="3050" dirty="0" smtClean="0"/>
                  <a:t>form.</a:t>
                </a:r>
              </a:p>
              <a:p>
                <a:pPr marL="457200" indent="-457200">
                  <a:buClr>
                    <a:srgbClr val="C00000"/>
                  </a:buClr>
                  <a:buFont typeface="+mj-lt"/>
                  <a:buAutoNum type="arabicPeriod"/>
                  <a:tabLst>
                    <a:tab pos="1771650" algn="l"/>
                    <a:tab pos="3086100" algn="l"/>
                  </a:tabLst>
                </a:pPr>
                <a:r>
                  <a:rPr lang="en-US" sz="3050" dirty="0" smtClean="0"/>
                  <a:t>Show </a:t>
                </a:r>
                <a:r>
                  <a:rPr lang="en-US" sz="3050" dirty="0"/>
                  <a:t>that 18% is smaller </a:t>
                </a:r>
                <a:r>
                  <a:rPr lang="en-US" sz="3050" dirty="0" smtClean="0"/>
                  <a:t>than </a:t>
                </a:r>
                <a14:m>
                  <m:oMath xmlns:m="http://schemas.openxmlformats.org/officeDocument/2006/math">
                    <m:f>
                      <m:fPr>
                        <m:ctrlPr>
                          <a:rPr lang="en-US" sz="3050" i="1">
                            <a:latin typeface="Cambria Math" panose="02040503050406030204" pitchFamily="18" charset="0"/>
                            <a:cs typeface="Arial" panose="020B0604020202020204" pitchFamily="34" charset="0"/>
                          </a:rPr>
                        </m:ctrlPr>
                      </m:fPr>
                      <m:num>
                        <m:r>
                          <a:rPr lang="en-US" sz="3050" b="0" i="0" smtClean="0">
                            <a:latin typeface="Cambria Math" panose="02040503050406030204" pitchFamily="18" charset="0"/>
                            <a:cs typeface="Arial" panose="020B0604020202020204" pitchFamily="34" charset="0"/>
                          </a:rPr>
                          <m:t>1</m:t>
                        </m:r>
                      </m:num>
                      <m:den>
                        <m:r>
                          <a:rPr lang="en-US" sz="3050" b="0" i="0" smtClean="0">
                            <a:latin typeface="Cambria Math" panose="02040503050406030204" pitchFamily="18" charset="0"/>
                            <a:cs typeface="Arial" panose="020B0604020202020204" pitchFamily="34" charset="0"/>
                          </a:rPr>
                          <m:t>5</m:t>
                        </m:r>
                      </m:den>
                    </m:f>
                  </m:oMath>
                </a14:m>
                <a:r>
                  <a:rPr lang="en-US" sz="3050" dirty="0" smtClean="0"/>
                  <a:t>.</a:t>
                </a:r>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451685"/>
              </a:xfrm>
              <a:prstGeom prst="rect">
                <a:avLst/>
              </a:prstGeom>
              <a:blipFill rotWithShape="0">
                <a:blip r:embed="rId4"/>
                <a:stretch>
                  <a:fillRect l="-2433" t="-1341" r="-2549" b="-559"/>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00657" y="5541998"/>
            <a:ext cx="540797" cy="551298"/>
          </a:xfrm>
          <a:prstGeom prst="rect">
            <a:avLst/>
          </a:prstGeom>
        </p:spPr>
      </p:pic>
    </p:spTree>
    <p:extLst>
      <p:ext uri="{BB962C8B-B14F-4D97-AF65-F5344CB8AC3E}">
        <p14:creationId xmlns:p14="http://schemas.microsoft.com/office/powerpoint/2010/main" val="747706544"/>
      </p:ext>
    </p:extLst>
  </p:cSld>
  <p:clrMapOvr>
    <a:masterClrMapping/>
  </p:clrMapOvr>
  <p:transition advClick="0"/>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4.6 – Fractions &amp; Percentages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29</a:t>
            </a:r>
            <a:endParaRPr lang="en-GB" sz="1400" b="1" dirty="0">
              <a:latin typeface="Calibri" panose="020F0502020204030204" pitchFamily="34" charset="0"/>
            </a:endParaRPr>
          </a:p>
        </p:txBody>
      </p:sp>
      <p:sp>
        <p:nvSpPr>
          <p:cNvPr id="6" name="Rectangle 5"/>
          <p:cNvSpPr/>
          <p:nvPr/>
        </p:nvSpPr>
        <p:spPr>
          <a:xfrm>
            <a:off x="251520" y="1196752"/>
            <a:ext cx="5256584" cy="5693866"/>
          </a:xfrm>
          <a:prstGeom prst="rect">
            <a:avLst/>
          </a:prstGeom>
        </p:spPr>
        <p:txBody>
          <a:bodyPr wrap="square">
            <a:spAutoFit/>
          </a:bodyPr>
          <a:lstStyle/>
          <a:p>
            <a:pPr marL="400050" indent="-400050">
              <a:buClr>
                <a:srgbClr val="C00000"/>
              </a:buClr>
              <a:buFont typeface="+mj-lt"/>
              <a:buAutoNum type="arabicPeriod" startAt="4"/>
              <a:tabLst>
                <a:tab pos="1771650" algn="l"/>
                <a:tab pos="3086100" algn="l"/>
              </a:tabLst>
            </a:pPr>
            <a:r>
              <a:rPr lang="en-US" sz="2530" dirty="0"/>
              <a:t>A group of 20 students chose a sporting </a:t>
            </a:r>
            <a:r>
              <a:rPr lang="en-US" sz="2530" dirty="0" smtClean="0"/>
              <a:t>activity.</a:t>
            </a:r>
            <a:br>
              <a:rPr lang="en-US" sz="2530" dirty="0" smtClean="0"/>
            </a:br>
            <a:r>
              <a:rPr lang="en-US" sz="2530" dirty="0" smtClean="0"/>
              <a:t>8 </a:t>
            </a:r>
            <a:r>
              <a:rPr lang="en-US" sz="2530" dirty="0"/>
              <a:t>chose tennis. The rest chose </a:t>
            </a:r>
            <a:r>
              <a:rPr lang="en-US" sz="2530" dirty="0" smtClean="0"/>
              <a:t>volleyball.</a:t>
            </a:r>
            <a:br>
              <a:rPr lang="en-US" sz="2530" dirty="0" smtClean="0"/>
            </a:br>
            <a:r>
              <a:rPr lang="en-US" sz="2530" dirty="0" smtClean="0"/>
              <a:t>What </a:t>
            </a:r>
            <a:r>
              <a:rPr lang="en-US" sz="2530" dirty="0"/>
              <a:t>percentage chose </a:t>
            </a:r>
            <a:endParaRPr lang="en-US" sz="2530" dirty="0" smtClean="0"/>
          </a:p>
          <a:p>
            <a:pPr marL="857250" indent="-400050">
              <a:buClr>
                <a:srgbClr val="C00000"/>
              </a:buClr>
              <a:buFont typeface="+mj-lt"/>
              <a:buAutoNum type="alphaLcPeriod"/>
              <a:tabLst>
                <a:tab pos="1771650" algn="l"/>
                <a:tab pos="3086100" algn="l"/>
              </a:tabLst>
            </a:pPr>
            <a:r>
              <a:rPr lang="en-US" sz="2530" dirty="0" smtClean="0"/>
              <a:t>tennis </a:t>
            </a:r>
          </a:p>
          <a:p>
            <a:pPr marL="857250" indent="-400050">
              <a:buClr>
                <a:srgbClr val="C00000"/>
              </a:buClr>
              <a:buFont typeface="+mj-lt"/>
              <a:buAutoNum type="alphaLcPeriod"/>
              <a:tabLst>
                <a:tab pos="1771650" algn="l"/>
                <a:tab pos="3086100" algn="l"/>
              </a:tabLst>
            </a:pPr>
            <a:r>
              <a:rPr lang="en-US" sz="2530" dirty="0" smtClean="0"/>
              <a:t>volleyball</a:t>
            </a:r>
            <a:r>
              <a:rPr lang="en-US" sz="2530" dirty="0"/>
              <a:t>? </a:t>
            </a:r>
            <a:endParaRPr lang="en-US" sz="2530" dirty="0" smtClean="0"/>
          </a:p>
          <a:p>
            <a:pPr marL="857250" indent="-400050">
              <a:buClr>
                <a:srgbClr val="C00000"/>
              </a:buClr>
              <a:buFont typeface="+mj-lt"/>
              <a:buAutoNum type="alphaLcPeriod"/>
              <a:tabLst>
                <a:tab pos="1771650" algn="l"/>
                <a:tab pos="3086100" algn="l"/>
              </a:tabLst>
            </a:pPr>
            <a:r>
              <a:rPr lang="en-US" sz="2530" dirty="0" smtClean="0"/>
              <a:t>Add together </a:t>
            </a:r>
            <a:r>
              <a:rPr lang="en-US" sz="2530" dirty="0"/>
              <a:t>your answers to parts </a:t>
            </a:r>
            <a:r>
              <a:rPr lang="en-US" sz="2530" b="1" dirty="0"/>
              <a:t>a</a:t>
            </a:r>
            <a:r>
              <a:rPr lang="en-US" sz="2530" dirty="0"/>
              <a:t> and </a:t>
            </a:r>
            <a:r>
              <a:rPr lang="en-US" sz="2530" b="1" dirty="0"/>
              <a:t>b</a:t>
            </a:r>
            <a:r>
              <a:rPr lang="en-US" sz="2530" dirty="0"/>
              <a:t>. Write a calculation to work out the percentage who chose volleyball, using the percentage that chose tennis.</a:t>
            </a:r>
            <a:endParaRPr lang="en-US" sz="2530" dirty="0" smtClean="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620395919"/>
      </p:ext>
    </p:extLst>
  </p:cSld>
  <p:clrMapOvr>
    <a:masterClrMapping/>
  </p:clrMapOvr>
  <p:transition advClick="0"/>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4.6 – Fractions &amp; Percentages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492657"/>
              </a:xfrm>
              <a:prstGeom prst="rect">
                <a:avLst/>
              </a:prstGeom>
            </p:spPr>
            <p:txBody>
              <a:bodyPr wrap="square">
                <a:spAutoFit/>
              </a:bodyPr>
              <a:lstStyle/>
              <a:p>
                <a:pPr marL="514350" indent="-514350">
                  <a:buClr>
                    <a:srgbClr val="C00000"/>
                  </a:buClr>
                  <a:buFont typeface="+mj-lt"/>
                  <a:buAutoNum type="arabicPeriod" startAt="5"/>
                  <a:tabLst>
                    <a:tab pos="1771650" algn="l"/>
                    <a:tab pos="3086100" algn="l"/>
                  </a:tabLst>
                </a:pPr>
                <a:r>
                  <a:rPr lang="en-US" sz="2850" b="1" dirty="0" smtClean="0">
                    <a:solidFill>
                      <a:srgbClr val="FF0000"/>
                    </a:solidFill>
                  </a:rPr>
                  <a:t>R</a:t>
                </a:r>
                <a:r>
                  <a:rPr lang="en-US" sz="2850" dirty="0"/>
                  <a:t> A company wants to give a reduction of between 30% and 40% on its </a:t>
                </a:r>
                <a:r>
                  <a:rPr lang="en-US" sz="2850" dirty="0" smtClean="0"/>
                  <a:t>bicycles.</a:t>
                </a:r>
                <a:br>
                  <a:rPr lang="en-US" sz="2850" dirty="0" smtClean="0"/>
                </a:br>
                <a:r>
                  <a:rPr lang="en-US" sz="2850" dirty="0" smtClean="0"/>
                  <a:t>Which </a:t>
                </a:r>
                <a:r>
                  <a:rPr lang="en-US" sz="2850" dirty="0"/>
                  <a:t>of these fractions could they use</a:t>
                </a:r>
                <a:r>
                  <a:rPr lang="en-US" sz="2850" dirty="0" smtClean="0"/>
                  <a:t>?</a:t>
                </a:r>
                <a:br>
                  <a:rPr lang="en-US" sz="2850" dirty="0" smtClean="0"/>
                </a:br>
                <a14:m>
                  <m:oMath xmlns:m="http://schemas.openxmlformats.org/officeDocument/2006/math">
                    <m:f>
                      <m:fPr>
                        <m:ctrlPr>
                          <a:rPr lang="en-US" sz="2850" i="1">
                            <a:latin typeface="Cambria Math" panose="02040503050406030204" pitchFamily="18" charset="0"/>
                            <a:cs typeface="Arial" panose="020B0604020202020204" pitchFamily="34" charset="0"/>
                          </a:rPr>
                        </m:ctrlPr>
                      </m:fPr>
                      <m:num>
                        <m:r>
                          <a:rPr lang="en-US" sz="2850" b="0" i="0" smtClean="0">
                            <a:latin typeface="Cambria Math" panose="02040503050406030204" pitchFamily="18" charset="0"/>
                            <a:cs typeface="Arial" panose="020B0604020202020204" pitchFamily="34" charset="0"/>
                          </a:rPr>
                          <m:t>9</m:t>
                        </m:r>
                      </m:num>
                      <m:den>
                        <m:r>
                          <a:rPr lang="en-US" sz="2850" b="0" i="0" smtClean="0">
                            <a:latin typeface="Cambria Math" panose="02040503050406030204" pitchFamily="18" charset="0"/>
                            <a:cs typeface="Arial" panose="020B0604020202020204" pitchFamily="34" charset="0"/>
                          </a:rPr>
                          <m:t>20</m:t>
                        </m:r>
                      </m:den>
                    </m:f>
                    <m:r>
                      <a:rPr lang="en-US" sz="2850" b="0" i="0" smtClean="0">
                        <a:latin typeface="Cambria Math" panose="02040503050406030204" pitchFamily="18" charset="0"/>
                        <a:cs typeface="Arial" panose="020B0604020202020204" pitchFamily="34" charset="0"/>
                      </a:rPr>
                      <m:t>,  </m:t>
                    </m:r>
                    <m:f>
                      <m:fPr>
                        <m:ctrlPr>
                          <a:rPr lang="en-US" sz="2850" i="1">
                            <a:latin typeface="Cambria Math" panose="02040503050406030204" pitchFamily="18" charset="0"/>
                            <a:cs typeface="Arial" panose="020B0604020202020204" pitchFamily="34" charset="0"/>
                          </a:rPr>
                        </m:ctrlPr>
                      </m:fPr>
                      <m:num>
                        <m:r>
                          <a:rPr lang="en-US" sz="2850">
                            <a:latin typeface="Cambria Math" panose="02040503050406030204" pitchFamily="18" charset="0"/>
                            <a:cs typeface="Arial" panose="020B0604020202020204" pitchFamily="34" charset="0"/>
                          </a:rPr>
                          <m:t>1</m:t>
                        </m:r>
                      </m:num>
                      <m:den>
                        <m:r>
                          <a:rPr lang="en-US" sz="2850" b="0" i="0" smtClean="0">
                            <a:latin typeface="Cambria Math" panose="02040503050406030204" pitchFamily="18" charset="0"/>
                            <a:cs typeface="Arial" panose="020B0604020202020204" pitchFamily="34" charset="0"/>
                          </a:rPr>
                          <m:t>4</m:t>
                        </m:r>
                      </m:den>
                    </m:f>
                  </m:oMath>
                </a14:m>
                <a:r>
                  <a:rPr lang="en-US" sz="2850" dirty="0" smtClean="0"/>
                  <a:t>,  </a:t>
                </a:r>
                <a14:m>
                  <m:oMath xmlns:m="http://schemas.openxmlformats.org/officeDocument/2006/math">
                    <m:f>
                      <m:fPr>
                        <m:ctrlPr>
                          <a:rPr lang="en-US" sz="2850" i="1">
                            <a:latin typeface="Cambria Math" panose="02040503050406030204" pitchFamily="18" charset="0"/>
                            <a:cs typeface="Arial" panose="020B0604020202020204" pitchFamily="34" charset="0"/>
                          </a:rPr>
                        </m:ctrlPr>
                      </m:fPr>
                      <m:num>
                        <m:r>
                          <a:rPr lang="en-US" sz="2850" b="0" i="0" smtClean="0">
                            <a:latin typeface="Cambria Math" panose="02040503050406030204" pitchFamily="18" charset="0"/>
                            <a:cs typeface="Arial" panose="020B0604020202020204" pitchFamily="34" charset="0"/>
                          </a:rPr>
                          <m:t>3</m:t>
                        </m:r>
                      </m:num>
                      <m:den>
                        <m:r>
                          <a:rPr lang="en-US" sz="2850" b="0" i="0" smtClean="0">
                            <a:latin typeface="Cambria Math" panose="02040503050406030204" pitchFamily="18" charset="0"/>
                            <a:cs typeface="Arial" panose="020B0604020202020204" pitchFamily="34" charset="0"/>
                          </a:rPr>
                          <m:t>8</m:t>
                        </m:r>
                      </m:den>
                    </m:f>
                  </m:oMath>
                </a14:m>
                <a:r>
                  <a:rPr lang="en-US" sz="2850" dirty="0" smtClean="0">
                    <a:cs typeface="Arial" panose="020B0604020202020204" pitchFamily="34" charset="0"/>
                  </a:rPr>
                  <a:t/>
                </a:r>
                <a:br>
                  <a:rPr lang="en-US" sz="2850" dirty="0" smtClean="0">
                    <a:cs typeface="Arial" panose="020B0604020202020204" pitchFamily="34" charset="0"/>
                  </a:rPr>
                </a:br>
                <a:r>
                  <a:rPr lang="en-US" sz="1050" dirty="0" smtClean="0">
                    <a:cs typeface="Arial" panose="020B0604020202020204" pitchFamily="34" charset="0"/>
                  </a:rPr>
                  <a:t/>
                </a:r>
                <a:br>
                  <a:rPr lang="en-US" sz="1050" dirty="0" smtClean="0">
                    <a:cs typeface="Arial" panose="020B0604020202020204" pitchFamily="34" charset="0"/>
                  </a:rPr>
                </a:br>
                <a:r>
                  <a:rPr lang="en-US" sz="2850" dirty="0" smtClean="0"/>
                  <a:t>Show </a:t>
                </a:r>
                <a:r>
                  <a:rPr lang="en-US" sz="2850" dirty="0"/>
                  <a:t>your working to explain your answer</a:t>
                </a:r>
                <a:r>
                  <a:rPr lang="en-US" sz="2850" dirty="0" smtClean="0"/>
                  <a:t>.</a:t>
                </a:r>
                <a:br>
                  <a:rPr lang="en-US" sz="2850" dirty="0" smtClean="0"/>
                </a:br>
                <a:endParaRPr lang="en-US" sz="2800" dirty="0"/>
              </a:p>
              <a:p>
                <a:pPr marL="514350" indent="-514350">
                  <a:buClr>
                    <a:srgbClr val="C00000"/>
                  </a:buClr>
                  <a:buFont typeface="+mj-lt"/>
                  <a:buAutoNum type="arabicPeriod" startAt="5"/>
                  <a:tabLst>
                    <a:tab pos="1771650" algn="l"/>
                    <a:tab pos="3086100" algn="l"/>
                  </a:tabLst>
                </a:pPr>
                <a:r>
                  <a:rPr lang="en-US" sz="2850" b="1" dirty="0" smtClean="0">
                    <a:solidFill>
                      <a:srgbClr val="FF0000"/>
                    </a:solidFill>
                  </a:rPr>
                  <a:t>R</a:t>
                </a:r>
                <a:r>
                  <a:rPr lang="en-US" sz="2850" dirty="0" smtClean="0"/>
                  <a:t> </a:t>
                </a:r>
                <a:r>
                  <a:rPr lang="en-US" sz="2850" dirty="0"/>
                  <a:t>Danny says that </a:t>
                </a:r>
                <a14:m>
                  <m:oMath xmlns:m="http://schemas.openxmlformats.org/officeDocument/2006/math">
                    <m:f>
                      <m:fPr>
                        <m:ctrlPr>
                          <a:rPr lang="en-US" sz="2850" i="1">
                            <a:latin typeface="Cambria Math" panose="02040503050406030204" pitchFamily="18" charset="0"/>
                            <a:cs typeface="Arial" panose="020B0604020202020204" pitchFamily="34" charset="0"/>
                          </a:rPr>
                        </m:ctrlPr>
                      </m:fPr>
                      <m:num>
                        <m:r>
                          <a:rPr lang="en-US" sz="2850" b="0" i="0" smtClean="0">
                            <a:latin typeface="Cambria Math" panose="02040503050406030204" pitchFamily="18" charset="0"/>
                            <a:cs typeface="Arial" panose="020B0604020202020204" pitchFamily="34" charset="0"/>
                          </a:rPr>
                          <m:t>1</m:t>
                        </m:r>
                      </m:num>
                      <m:den>
                        <m:r>
                          <a:rPr lang="en-US" sz="2850" b="0" i="0" smtClean="0">
                            <a:latin typeface="Cambria Math" panose="02040503050406030204" pitchFamily="18" charset="0"/>
                            <a:cs typeface="Arial" panose="020B0604020202020204" pitchFamily="34" charset="0"/>
                          </a:rPr>
                          <m:t>6</m:t>
                        </m:r>
                      </m:den>
                    </m:f>
                  </m:oMath>
                </a14:m>
                <a:r>
                  <a:rPr lang="en-US" sz="2850" dirty="0"/>
                  <a:t> is 15</a:t>
                </a:r>
                <a:r>
                  <a:rPr lang="en-US" sz="2850" dirty="0" smtClean="0"/>
                  <a:t>%.</a:t>
                </a:r>
                <a:br>
                  <a:rPr lang="en-US" sz="2850" dirty="0" smtClean="0"/>
                </a:br>
                <a:r>
                  <a:rPr lang="en-US" sz="2850" dirty="0" smtClean="0"/>
                  <a:t>Show </a:t>
                </a:r>
                <a:r>
                  <a:rPr lang="en-US" sz="2850" dirty="0"/>
                  <a:t>that Danny is wrong.</a:t>
                </a:r>
                <a:endParaRPr lang="en-US" sz="285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492657"/>
              </a:xfrm>
              <a:prstGeom prst="rect">
                <a:avLst/>
              </a:prstGeom>
              <a:blipFill rotWithShape="0">
                <a:blip r:embed="rId4"/>
                <a:stretch>
                  <a:fillRect l="-2086" t="-999" r="-2897" b="-1332"/>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1395100843"/>
      </p:ext>
    </p:extLst>
  </p:cSld>
  <p:clrMapOvr>
    <a:masterClrMapping/>
  </p:clrMapOvr>
  <p:transition advClick="0"/>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4.6 – Fractions &amp; Percentages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29</a:t>
            </a:r>
            <a:endParaRPr lang="en-GB" sz="1400" b="1" dirty="0">
              <a:latin typeface="Calibri" panose="020F0502020204030204" pitchFamily="34" charset="0"/>
            </a:endParaRPr>
          </a:p>
        </p:txBody>
      </p:sp>
      <p:sp>
        <p:nvSpPr>
          <p:cNvPr id="6" name="Rectangle 5"/>
          <p:cNvSpPr/>
          <p:nvPr/>
        </p:nvSpPr>
        <p:spPr>
          <a:xfrm>
            <a:off x="251520" y="1196752"/>
            <a:ext cx="5256584" cy="5447645"/>
          </a:xfrm>
          <a:prstGeom prst="rect">
            <a:avLst/>
          </a:prstGeom>
        </p:spPr>
        <p:txBody>
          <a:bodyPr wrap="square">
            <a:spAutoFit/>
          </a:bodyPr>
          <a:lstStyle/>
          <a:p>
            <a:pPr marL="400050" indent="-400050">
              <a:buClr>
                <a:srgbClr val="C00000"/>
              </a:buClr>
              <a:buFont typeface="+mj-lt"/>
              <a:buAutoNum type="arabicPeriod" startAt="7"/>
              <a:tabLst>
                <a:tab pos="1771650" algn="l"/>
                <a:tab pos="3086100" algn="l"/>
              </a:tabLst>
            </a:pPr>
            <a:r>
              <a:rPr lang="en-US" sz="2000" dirty="0" smtClean="0"/>
              <a:t>Hasan </a:t>
            </a:r>
            <a:r>
              <a:rPr lang="en-US" sz="2000" dirty="0"/>
              <a:t>does a survey on people's favourite type of </a:t>
            </a:r>
            <a:r>
              <a:rPr lang="en-US" sz="2000" dirty="0" smtClean="0"/>
              <a:t>music. He </a:t>
            </a:r>
            <a:r>
              <a:rPr lang="en-US" sz="2000" dirty="0"/>
              <a:t>draws a bar chart to show his results</a:t>
            </a:r>
            <a:r>
              <a:rPr lang="en-US" sz="2000" dirty="0" smtClean="0"/>
              <a:t>.</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smtClean="0"/>
          </a:p>
          <a:p>
            <a:pPr>
              <a:buClr>
                <a:srgbClr val="C00000"/>
              </a:buClr>
              <a:tabLst>
                <a:tab pos="1771650" algn="l"/>
                <a:tab pos="3086100" algn="l"/>
              </a:tabLst>
            </a:pPr>
            <a:r>
              <a:rPr lang="en-US" sz="2000" dirty="0" smtClean="0"/>
              <a:t/>
            </a:r>
            <a:br>
              <a:rPr lang="en-US" sz="2000" dirty="0" smtClean="0"/>
            </a:br>
            <a:r>
              <a:rPr lang="en-US" sz="2800" dirty="0" smtClean="0"/>
              <a:t/>
            </a:r>
            <a:br>
              <a:rPr lang="en-US" sz="2800" dirty="0" smtClean="0"/>
            </a:br>
            <a:endParaRPr lang="en-US" sz="2000" dirty="0" smtClean="0"/>
          </a:p>
          <a:p>
            <a:pPr marL="400050" indent="-400050">
              <a:buClr>
                <a:srgbClr val="C00000"/>
              </a:buClr>
              <a:buFont typeface="+mj-lt"/>
              <a:buAutoNum type="alphaLcPeriod"/>
              <a:tabLst>
                <a:tab pos="1771650" algn="l"/>
                <a:tab pos="3086100" algn="l"/>
              </a:tabLst>
            </a:pPr>
            <a:r>
              <a:rPr lang="en-US" sz="2000" dirty="0" smtClean="0"/>
              <a:t>What </a:t>
            </a:r>
            <a:r>
              <a:rPr lang="en-US" sz="2000" dirty="0"/>
              <a:t>percentage of people chose rock </a:t>
            </a:r>
            <a:r>
              <a:rPr lang="en-US" sz="2000" dirty="0" smtClean="0"/>
              <a:t>music?</a:t>
            </a:r>
          </a:p>
          <a:p>
            <a:pPr>
              <a:buClr>
                <a:srgbClr val="C00000"/>
              </a:buClr>
              <a:tabLst>
                <a:tab pos="1771650" algn="l"/>
                <a:tab pos="3086100" algn="l"/>
              </a:tabLst>
            </a:pPr>
            <a:r>
              <a:rPr lang="en-US" sz="2000" dirty="0" smtClean="0"/>
              <a:t>Hasan </a:t>
            </a:r>
            <a:r>
              <a:rPr lang="en-US" sz="2000" dirty="0"/>
              <a:t>says that half as many people like folk and classical music as like pop. </a:t>
            </a:r>
            <a:endParaRPr lang="en-US" sz="2000" dirty="0" smtClean="0"/>
          </a:p>
          <a:p>
            <a:pPr marL="400050" indent="-400050">
              <a:buClr>
                <a:srgbClr val="C00000"/>
              </a:buClr>
              <a:buFont typeface="+mj-lt"/>
              <a:buAutoNum type="alphaLcPeriod" startAt="2"/>
              <a:tabLst>
                <a:tab pos="1771650" algn="l"/>
                <a:tab pos="3086100" algn="l"/>
              </a:tabLst>
            </a:pPr>
            <a:r>
              <a:rPr lang="en-US" sz="2000" dirty="0" smtClean="0"/>
              <a:t>Show </a:t>
            </a:r>
            <a:r>
              <a:rPr lang="en-US" sz="2000" dirty="0"/>
              <a:t>that Hasan is incorrect.</a:t>
            </a:r>
            <a:endParaRPr lang="en-US" sz="2000" dirty="0" smtClean="0"/>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163036" y="2204864"/>
            <a:ext cx="3336956" cy="273630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1607495175"/>
      </p:ext>
    </p:extLst>
  </p:cSld>
  <p:clrMapOvr>
    <a:masterClrMapping/>
  </p:clrMapOvr>
  <p:transition advClick="0"/>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4.6 – Fractions &amp; Percentages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30</a:t>
            </a:r>
            <a:endParaRPr lang="en-GB" sz="1400" b="1" dirty="0">
              <a:latin typeface="Calibri" panose="020F0502020204030204" pitchFamily="34" charset="0"/>
            </a:endParaRPr>
          </a:p>
        </p:txBody>
      </p:sp>
      <p:sp>
        <p:nvSpPr>
          <p:cNvPr id="6" name="Rectangle 5"/>
          <p:cNvSpPr/>
          <p:nvPr/>
        </p:nvSpPr>
        <p:spPr>
          <a:xfrm>
            <a:off x="251520" y="1196752"/>
            <a:ext cx="5256584" cy="5478423"/>
          </a:xfrm>
          <a:prstGeom prst="rect">
            <a:avLst/>
          </a:prstGeom>
        </p:spPr>
        <p:txBody>
          <a:bodyPr wrap="square">
            <a:spAutoFit/>
          </a:bodyPr>
          <a:lstStyle/>
          <a:p>
            <a:pPr marL="457200" indent="-457200">
              <a:buClr>
                <a:srgbClr val="C00000"/>
              </a:buClr>
              <a:buFont typeface="+mj-lt"/>
              <a:buAutoNum type="arabicPeriod" startAt="8"/>
              <a:tabLst>
                <a:tab pos="1771650" algn="l"/>
                <a:tab pos="3086100" algn="l"/>
              </a:tabLst>
            </a:pPr>
            <a:r>
              <a:rPr lang="en-US" sz="2500" dirty="0" smtClean="0"/>
              <a:t>Write</a:t>
            </a:r>
          </a:p>
          <a:p>
            <a:pPr marL="857250" indent="-342900">
              <a:buClr>
                <a:srgbClr val="C00000"/>
              </a:buClr>
              <a:buFont typeface="+mj-lt"/>
              <a:buAutoNum type="alphaLcPeriod"/>
              <a:tabLst>
                <a:tab pos="1771650" algn="l"/>
                <a:tab pos="3086100" algn="l"/>
              </a:tabLst>
            </a:pPr>
            <a:r>
              <a:rPr lang="en-US" sz="2500" dirty="0" smtClean="0"/>
              <a:t>35 </a:t>
            </a:r>
            <a:r>
              <a:rPr lang="en-US" sz="2500" dirty="0"/>
              <a:t>as a percentage of 50 </a:t>
            </a:r>
            <a:endParaRPr lang="en-US" sz="2500" dirty="0" smtClean="0"/>
          </a:p>
          <a:p>
            <a:pPr marL="857250" indent="-342900">
              <a:buClr>
                <a:srgbClr val="C00000"/>
              </a:buClr>
              <a:buFont typeface="+mj-lt"/>
              <a:buAutoNum type="alphaLcPeriod"/>
              <a:tabLst>
                <a:tab pos="1771650" algn="l"/>
                <a:tab pos="3086100" algn="l"/>
              </a:tabLst>
            </a:pPr>
            <a:r>
              <a:rPr lang="en-US" sz="2500" dirty="0" smtClean="0"/>
              <a:t>520 </a:t>
            </a:r>
            <a:r>
              <a:rPr lang="en-US" sz="2500" dirty="0"/>
              <a:t>as a percentage of 800 </a:t>
            </a:r>
            <a:endParaRPr lang="en-US" sz="2500" dirty="0" smtClean="0"/>
          </a:p>
          <a:p>
            <a:pPr marL="857250" indent="-342900">
              <a:buClr>
                <a:srgbClr val="C00000"/>
              </a:buClr>
              <a:buFont typeface="+mj-lt"/>
              <a:buAutoNum type="alphaLcPeriod"/>
              <a:tabLst>
                <a:tab pos="1771650" algn="l"/>
                <a:tab pos="3086100" algn="l"/>
              </a:tabLst>
            </a:pPr>
            <a:r>
              <a:rPr lang="en-US" sz="2500" dirty="0" smtClean="0"/>
              <a:t>75p </a:t>
            </a:r>
            <a:r>
              <a:rPr lang="en-US" sz="2500" dirty="0"/>
              <a:t>as a percentage of £2.50 </a:t>
            </a:r>
            <a:endParaRPr lang="en-US" sz="2500" dirty="0" smtClean="0"/>
          </a:p>
          <a:p>
            <a:pPr marL="857250" indent="-342900">
              <a:buClr>
                <a:srgbClr val="C00000"/>
              </a:buClr>
              <a:buFont typeface="+mj-lt"/>
              <a:buAutoNum type="alphaLcPeriod"/>
              <a:tabLst>
                <a:tab pos="1771650" algn="l"/>
                <a:tab pos="3086100" algn="l"/>
              </a:tabLst>
            </a:pPr>
            <a:r>
              <a:rPr lang="en-US" sz="2500" dirty="0" smtClean="0"/>
              <a:t>900 </a:t>
            </a:r>
            <a:r>
              <a:rPr lang="en-US" sz="2500" dirty="0"/>
              <a:t>m as a percentage of 3.6 </a:t>
            </a:r>
            <a:r>
              <a:rPr lang="en-US" sz="2500" dirty="0" smtClean="0"/>
              <a:t>km</a:t>
            </a:r>
            <a:br>
              <a:rPr lang="en-US" sz="2500" dirty="0" smtClean="0"/>
            </a:br>
            <a:r>
              <a:rPr lang="en-US" sz="2500" dirty="0" smtClean="0"/>
              <a:t/>
            </a:r>
            <a:br>
              <a:rPr lang="en-US" sz="2500" dirty="0" smtClean="0"/>
            </a:br>
            <a:r>
              <a:rPr lang="en-US" sz="2500" dirty="0" smtClean="0"/>
              <a:t/>
            </a:r>
            <a:br>
              <a:rPr lang="en-US" sz="2500" dirty="0" smtClean="0"/>
            </a:br>
            <a:r>
              <a:rPr lang="en-US" sz="2500" dirty="0" smtClean="0"/>
              <a:t/>
            </a:r>
            <a:br>
              <a:rPr lang="en-US" sz="2500" dirty="0" smtClean="0"/>
            </a:br>
            <a:endParaRPr lang="en-US" sz="2500" dirty="0" smtClean="0"/>
          </a:p>
          <a:p>
            <a:pPr marL="457200" indent="-457200">
              <a:buClr>
                <a:srgbClr val="C00000"/>
              </a:buClr>
              <a:buFont typeface="+mj-lt"/>
              <a:buAutoNum type="arabicPeriod" startAt="9"/>
              <a:tabLst>
                <a:tab pos="1771650" algn="l"/>
                <a:tab pos="3086100" algn="l"/>
              </a:tabLst>
            </a:pPr>
            <a:r>
              <a:rPr lang="en-US" sz="2500" b="1" dirty="0">
                <a:solidFill>
                  <a:srgbClr val="FF0000"/>
                </a:solidFill>
              </a:rPr>
              <a:t>R</a:t>
            </a:r>
            <a:r>
              <a:rPr lang="en-US" sz="2500" dirty="0"/>
              <a:t> Elsa got 34 out of 40 in a quiz. Marcus scored 80% in the same </a:t>
            </a:r>
            <a:r>
              <a:rPr lang="en-US" sz="2500" dirty="0" smtClean="0"/>
              <a:t>quiz. Who </a:t>
            </a:r>
            <a:r>
              <a:rPr lang="en-US" sz="2500" dirty="0"/>
              <a:t>achieved the higher score? Explain your answer.</a:t>
            </a:r>
            <a:endParaRPr lang="en-US" sz="2500" dirty="0" smtClean="0"/>
          </a:p>
        </p:txBody>
      </p:sp>
      <p:sp>
        <p:nvSpPr>
          <p:cNvPr id="7" name="Rectangle 6"/>
          <p:cNvSpPr/>
          <p:nvPr/>
        </p:nvSpPr>
        <p:spPr>
          <a:xfrm flipH="1">
            <a:off x="277537" y="3645024"/>
            <a:ext cx="5204539" cy="108012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Q8c,d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Write both amounts in the same units.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348393116"/>
      </p:ext>
    </p:extLst>
  </p:cSld>
  <p:clrMapOvr>
    <a:masterClrMapping/>
  </p:clrMapOvr>
  <p:transition advClick="0"/>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4.6 – Fractions &amp; Percentages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30</a:t>
            </a:r>
            <a:endParaRPr lang="en-GB" sz="1400" b="1" dirty="0">
              <a:latin typeface="Calibri" panose="020F0502020204030204" pitchFamily="34" charset="0"/>
            </a:endParaRPr>
          </a:p>
        </p:txBody>
      </p:sp>
      <p:sp>
        <p:nvSpPr>
          <p:cNvPr id="6" name="Rectangle 5"/>
          <p:cNvSpPr/>
          <p:nvPr/>
        </p:nvSpPr>
        <p:spPr>
          <a:xfrm>
            <a:off x="251520" y="1196752"/>
            <a:ext cx="5256584" cy="5632311"/>
          </a:xfrm>
          <a:prstGeom prst="rect">
            <a:avLst/>
          </a:prstGeom>
        </p:spPr>
        <p:txBody>
          <a:bodyPr wrap="square">
            <a:spAutoFit/>
          </a:bodyPr>
          <a:lstStyle/>
          <a:p>
            <a:pPr marL="514350" indent="-514350">
              <a:buClr>
                <a:srgbClr val="C00000"/>
              </a:buClr>
              <a:buFont typeface="+mj-lt"/>
              <a:buAutoNum type="arabicPeriod" startAt="10"/>
              <a:tabLst>
                <a:tab pos="1771650" algn="l"/>
                <a:tab pos="3086100" algn="l"/>
              </a:tabLst>
            </a:pPr>
            <a:r>
              <a:rPr lang="en-US" sz="2360" b="1" dirty="0">
                <a:solidFill>
                  <a:srgbClr val="FF0000"/>
                </a:solidFill>
              </a:rPr>
              <a:t>R</a:t>
            </a:r>
            <a:r>
              <a:rPr lang="en-US" sz="2360" dirty="0"/>
              <a:t> Harvey took a chemistry test and a biology </a:t>
            </a:r>
            <a:r>
              <a:rPr lang="en-US" sz="2360" dirty="0" smtClean="0"/>
              <a:t>test.</a:t>
            </a:r>
            <a:br>
              <a:rPr lang="en-US" sz="2360" dirty="0" smtClean="0"/>
            </a:br>
            <a:r>
              <a:rPr lang="en-US" sz="2360" dirty="0" smtClean="0"/>
              <a:t>He </a:t>
            </a:r>
            <a:r>
              <a:rPr lang="en-US" sz="2360" dirty="0"/>
              <a:t>scored 56 out of 70 for chemistry and 65 out of 80 for </a:t>
            </a:r>
            <a:r>
              <a:rPr lang="en-US" sz="2360" dirty="0" smtClean="0"/>
              <a:t>biology.</a:t>
            </a:r>
            <a:br>
              <a:rPr lang="en-US" sz="2360" dirty="0" smtClean="0"/>
            </a:br>
            <a:r>
              <a:rPr lang="en-US" sz="2360" dirty="0" smtClean="0"/>
              <a:t>In </a:t>
            </a:r>
            <a:r>
              <a:rPr lang="en-US" sz="2360" dirty="0"/>
              <a:t>which test did Harvey score the lower percentage?</a:t>
            </a:r>
          </a:p>
          <a:p>
            <a:pPr marL="514350" indent="-514350">
              <a:buClr>
                <a:srgbClr val="C00000"/>
              </a:buClr>
              <a:buFont typeface="+mj-lt"/>
              <a:buAutoNum type="arabicPeriod" startAt="10"/>
              <a:tabLst>
                <a:tab pos="1771650" algn="l"/>
                <a:tab pos="3086100" algn="l"/>
              </a:tabLst>
            </a:pPr>
            <a:r>
              <a:rPr lang="en-US" sz="2360" dirty="0" smtClean="0"/>
              <a:t>There </a:t>
            </a:r>
            <a:r>
              <a:rPr lang="en-US" sz="2360" dirty="0"/>
              <a:t>are 270 students in Year 11 at a </a:t>
            </a:r>
            <a:r>
              <a:rPr lang="en-US" sz="2360" dirty="0" smtClean="0"/>
              <a:t>school.</a:t>
            </a:r>
            <a:br>
              <a:rPr lang="en-US" sz="2360" dirty="0" smtClean="0"/>
            </a:br>
            <a:r>
              <a:rPr lang="en-US" sz="2360" dirty="0" smtClean="0"/>
              <a:t>175 </a:t>
            </a:r>
            <a:r>
              <a:rPr lang="en-US" sz="2360" dirty="0"/>
              <a:t>of them want to study A </a:t>
            </a:r>
            <a:r>
              <a:rPr lang="en-US" sz="2360" dirty="0" smtClean="0"/>
              <a:t>levels.</a:t>
            </a:r>
            <a:br>
              <a:rPr lang="en-US" sz="2360" dirty="0" smtClean="0"/>
            </a:br>
            <a:r>
              <a:rPr lang="en-US" sz="2360" dirty="0" smtClean="0"/>
              <a:t>What </a:t>
            </a:r>
            <a:r>
              <a:rPr lang="en-US" sz="2360" dirty="0"/>
              <a:t>percentage of the students want to study A </a:t>
            </a:r>
            <a:r>
              <a:rPr lang="en-US" sz="2360" dirty="0" smtClean="0"/>
              <a:t>levels?</a:t>
            </a:r>
            <a:br>
              <a:rPr lang="en-US" sz="2360" dirty="0" smtClean="0"/>
            </a:br>
            <a:r>
              <a:rPr lang="en-US" sz="2360" dirty="0" smtClean="0"/>
              <a:t>Round </a:t>
            </a:r>
            <a:r>
              <a:rPr lang="en-US" sz="2360" dirty="0"/>
              <a:t>your answer to the nearest whole number.</a:t>
            </a:r>
            <a:endParaRPr lang="en-US" sz="2360" dirty="0" smtClean="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477364091"/>
      </p:ext>
    </p:extLst>
  </p:cSld>
  <p:clrMapOvr>
    <a:masterClrMapping/>
  </p:clrMapOvr>
  <p:transition advClick="0"/>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4.6 – Fractions &amp; Percentages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30</a:t>
            </a:r>
            <a:endParaRPr lang="en-GB" sz="1400" b="1" dirty="0">
              <a:latin typeface="Calibri" panose="020F0502020204030204" pitchFamily="34" charset="0"/>
            </a:endParaRPr>
          </a:p>
        </p:txBody>
      </p:sp>
      <p:grpSp>
        <p:nvGrpSpPr>
          <p:cNvPr id="5" name="Group 4"/>
          <p:cNvGrpSpPr/>
          <p:nvPr/>
        </p:nvGrpSpPr>
        <p:grpSpPr>
          <a:xfrm>
            <a:off x="243512" y="1268760"/>
            <a:ext cx="5264592" cy="4392488"/>
            <a:chOff x="3483872" y="1089031"/>
            <a:chExt cx="5264592" cy="4392488"/>
          </a:xfrm>
        </p:grpSpPr>
        <p:sp>
          <p:nvSpPr>
            <p:cNvPr id="7" name="Round Diagonal Corner Rectangle 6"/>
            <p:cNvSpPr/>
            <p:nvPr/>
          </p:nvSpPr>
          <p:spPr>
            <a:xfrm>
              <a:off x="3491880" y="1089031"/>
              <a:ext cx="5256584" cy="4392488"/>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12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5176568" cy="3693319"/>
            </a:xfrm>
            <a:prstGeom prst="rect">
              <a:avLst/>
            </a:prstGeom>
          </p:spPr>
          <p:txBody>
            <a:bodyPr wrap="square">
              <a:spAutoFit/>
            </a:bodyPr>
            <a:lstStyle/>
            <a:p>
              <a:pPr>
                <a:spcAft>
                  <a:spcPts val="600"/>
                </a:spcAft>
                <a:tabLst>
                  <a:tab pos="4972050" algn="r"/>
                </a:tabLst>
              </a:pPr>
              <a:r>
                <a:rPr lang="en-US" sz="2800" dirty="0"/>
                <a:t>A TV channel shows 225 </a:t>
              </a:r>
              <a:r>
                <a:rPr lang="en-US" sz="2800" dirty="0" smtClean="0"/>
                <a:t>programs </a:t>
              </a:r>
              <a:r>
                <a:rPr lang="en-US" sz="2800" dirty="0"/>
                <a:t>in the course of a week. 21 of these are news </a:t>
              </a:r>
              <a:r>
                <a:rPr lang="en-US" sz="2800" dirty="0" smtClean="0"/>
                <a:t>programs</a:t>
              </a:r>
              <a:r>
                <a:rPr lang="en-US" sz="2800" dirty="0"/>
                <a:t>.</a:t>
              </a:r>
            </a:p>
            <a:p>
              <a:pPr>
                <a:spcAft>
                  <a:spcPts val="600"/>
                </a:spcAft>
                <a:tabLst>
                  <a:tab pos="4972050" algn="r"/>
                </a:tabLst>
              </a:pPr>
              <a:r>
                <a:rPr lang="en-US" sz="2800" dirty="0"/>
                <a:t>What percentage of the </a:t>
              </a:r>
              <a:r>
                <a:rPr lang="en-US" sz="2800" dirty="0" smtClean="0"/>
                <a:t>programs </a:t>
              </a:r>
              <a:r>
                <a:rPr lang="en-US" sz="2800" dirty="0"/>
                <a:t>are news </a:t>
              </a:r>
              <a:r>
                <a:rPr lang="en-US" sz="2800" dirty="0" smtClean="0"/>
                <a:t>programs</a:t>
              </a:r>
              <a:r>
                <a:rPr lang="en-US" sz="2800" dirty="0"/>
                <a:t>?</a:t>
              </a:r>
            </a:p>
            <a:p>
              <a:pPr>
                <a:spcAft>
                  <a:spcPts val="600"/>
                </a:spcAft>
                <a:tabLst>
                  <a:tab pos="4972050" algn="r"/>
                </a:tabLst>
              </a:pPr>
              <a:r>
                <a:rPr lang="en-US" sz="2800" dirty="0"/>
                <a:t>Give your answer to 1 decimal place</a:t>
              </a:r>
              <a:r>
                <a:rPr lang="en-US" sz="2800" dirty="0" smtClean="0"/>
                <a:t>.	</a:t>
              </a:r>
              <a:r>
                <a:rPr lang="en-US" sz="2800" b="1" dirty="0" smtClean="0"/>
                <a:t>(</a:t>
              </a:r>
              <a:r>
                <a:rPr lang="en-US" sz="2800" b="1" dirty="0"/>
                <a:t>3 marks)</a:t>
              </a:r>
            </a:p>
          </p:txBody>
        </p:sp>
      </p:gr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493771627"/>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Place Value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6" name="Rectangle 5"/>
          <p:cNvSpPr/>
          <p:nvPr/>
        </p:nvSpPr>
        <p:spPr>
          <a:xfrm>
            <a:off x="179512" y="1124744"/>
            <a:ext cx="24482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1.3 – Place Value</a:t>
            </a:r>
            <a:endParaRPr lang="en-US"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628800"/>
            <a:ext cx="5248112" cy="453650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690320"/>
            <a:ext cx="546048" cy="514544"/>
          </a:xfrm>
          <a:prstGeom prst="rect">
            <a:avLst/>
          </a:prstGeom>
        </p:spPr>
      </p:pic>
    </p:spTree>
    <p:extLst>
      <p:ext uri="{BB962C8B-B14F-4D97-AF65-F5344CB8AC3E}">
        <p14:creationId xmlns:p14="http://schemas.microsoft.com/office/powerpoint/2010/main" val="201354146"/>
      </p:ext>
    </p:extLst>
  </p:cSld>
  <p:clrMapOvr>
    <a:masterClrMapping/>
  </p:clrMapOvr>
  <p:transition advClick="0"/>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455340"/>
              </a:xfrm>
              <a:prstGeom prst="rect">
                <a:avLst/>
              </a:prstGeom>
            </p:spPr>
            <p:txBody>
              <a:bodyPr wrap="square">
                <a:spAutoFit/>
              </a:bodyPr>
              <a:lstStyle/>
              <a:p>
                <a:pPr marL="400050" indent="-400050">
                  <a:buClr>
                    <a:srgbClr val="C00000"/>
                  </a:buClr>
                  <a:buFont typeface="+mj-lt"/>
                  <a:buAutoNum type="arabicPeriod"/>
                  <a:tabLst>
                    <a:tab pos="1771650" algn="l"/>
                    <a:tab pos="3086100" algn="l"/>
                  </a:tabLst>
                </a:pPr>
                <a:r>
                  <a:rPr lang="en-US" sz="2200" dirty="0" smtClean="0"/>
                  <a:t>Write </a:t>
                </a:r>
                <a:r>
                  <a:rPr lang="en-US" sz="2200" dirty="0"/>
                  <a:t>these percentages as </a:t>
                </a:r>
                <a:r>
                  <a:rPr lang="en-US" sz="2200" dirty="0" smtClean="0"/>
                  <a:t>decimals:</a:t>
                </a:r>
                <a:br>
                  <a:rPr lang="en-US" sz="2200" dirty="0" smtClean="0"/>
                </a:br>
                <a:r>
                  <a:rPr lang="en-US" sz="2200" b="1" dirty="0" smtClean="0">
                    <a:solidFill>
                      <a:srgbClr val="C00000"/>
                    </a:solidFill>
                  </a:rPr>
                  <a:t>a</a:t>
                </a:r>
                <a:r>
                  <a:rPr lang="en-US" sz="2200" dirty="0" smtClean="0"/>
                  <a:t> </a:t>
                </a:r>
                <a:r>
                  <a:rPr lang="en-US" sz="2200" dirty="0"/>
                  <a:t>35% </a:t>
                </a:r>
                <a:r>
                  <a:rPr lang="en-US" sz="2200" dirty="0" smtClean="0"/>
                  <a:t>	</a:t>
                </a:r>
                <a:r>
                  <a:rPr lang="en-US" sz="2200" b="1" dirty="0" smtClean="0">
                    <a:solidFill>
                      <a:srgbClr val="C00000"/>
                    </a:solidFill>
                  </a:rPr>
                  <a:t>b</a:t>
                </a:r>
                <a:r>
                  <a:rPr lang="en-US" sz="2200" dirty="0" smtClean="0"/>
                  <a:t> 28%</a:t>
                </a:r>
              </a:p>
              <a:p>
                <a:pPr marL="400050" indent="-400050">
                  <a:buClr>
                    <a:srgbClr val="C00000"/>
                  </a:buClr>
                  <a:buFont typeface="+mj-lt"/>
                  <a:buAutoNum type="arabicPeriod"/>
                  <a:tabLst>
                    <a:tab pos="1771650" algn="l"/>
                    <a:tab pos="3086100" algn="l"/>
                  </a:tabLst>
                </a:pPr>
                <a:r>
                  <a:rPr lang="en-US" sz="2200" dirty="0" smtClean="0"/>
                  <a:t>The </a:t>
                </a:r>
                <a:r>
                  <a:rPr lang="en-US" sz="2200" dirty="0"/>
                  <a:t>diagram shows a </a:t>
                </a:r>
                <a:r>
                  <a:rPr lang="en-US" sz="2200" dirty="0" smtClean="0"/>
                  <a:t>fraction-decimal-percentage </a:t>
                </a:r>
                <a:r>
                  <a:rPr lang="en-US" sz="2200" dirty="0"/>
                  <a:t>triangle.</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smtClean="0"/>
                  <a:t>Draw </a:t>
                </a:r>
                <a:r>
                  <a:rPr lang="en-US" sz="2200" dirty="0"/>
                  <a:t>fraction-decimal-percentage triangles for</a:t>
                </a:r>
              </a:p>
              <a:p>
                <a:pPr marL="857250" indent="-457200">
                  <a:buClr>
                    <a:srgbClr val="C00000"/>
                  </a:buClr>
                  <a:buFont typeface="+mj-lt"/>
                  <a:buAutoNum type="alphaLcPeriod"/>
                  <a:tabLst>
                    <a:tab pos="1657350" algn="l"/>
                    <a:tab pos="2914650" algn="l"/>
                    <a:tab pos="3943350" algn="l"/>
                  </a:tabLst>
                </a:pP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4</m:t>
                        </m:r>
                      </m:den>
                    </m:f>
                  </m:oMath>
                </a14:m>
                <a:r>
                  <a:rPr lang="en-US" sz="2400" dirty="0"/>
                  <a:t> </a:t>
                </a:r>
                <a:r>
                  <a:rPr lang="en-US" sz="2400" dirty="0" smtClean="0"/>
                  <a:t>	</a:t>
                </a:r>
                <a:r>
                  <a:rPr lang="en-US" sz="2400" i="1" dirty="0" smtClean="0">
                    <a:solidFill>
                      <a:srgbClr val="C00000"/>
                    </a:solidFill>
                  </a:rPr>
                  <a:t>b</a:t>
                </a:r>
                <a:r>
                  <a:rPr lang="en-US" sz="2400" dirty="0" smtClean="0"/>
                  <a:t>  40%	</a:t>
                </a:r>
                <a:r>
                  <a:rPr lang="en-US" sz="2400" i="1" dirty="0" smtClean="0">
                    <a:solidFill>
                      <a:srgbClr val="C00000"/>
                    </a:solidFill>
                  </a:rPr>
                  <a:t>c</a:t>
                </a:r>
                <a:r>
                  <a:rPr lang="en-US" sz="2400" dirty="0" smtClean="0"/>
                  <a:t>  0.7 	</a:t>
                </a:r>
                <a:r>
                  <a:rPr lang="en-US" sz="2400" i="1" dirty="0" smtClean="0">
                    <a:solidFill>
                      <a:srgbClr val="C00000"/>
                    </a:solidFill>
                  </a:rPr>
                  <a:t>d </a:t>
                </a:r>
                <a:r>
                  <a:rPr lang="en-US" sz="2400" dirty="0" smtClean="0"/>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a:latin typeface="Cambria Math" panose="02040503050406030204" pitchFamily="18" charset="0"/>
                            <a:cs typeface="Arial" panose="020B0604020202020204" pitchFamily="34" charset="0"/>
                          </a:rPr>
                          <m:t>3</m:t>
                        </m:r>
                      </m:num>
                      <m:den>
                        <m:r>
                          <a:rPr lang="en-US" sz="2400">
                            <a:latin typeface="Cambria Math" panose="02040503050406030204" pitchFamily="18" charset="0"/>
                            <a:cs typeface="Arial" panose="020B0604020202020204" pitchFamily="34" charset="0"/>
                          </a:rPr>
                          <m:t>8</m:t>
                        </m:r>
                      </m:den>
                    </m:f>
                  </m:oMath>
                </a14:m>
                <a:endParaRPr lang="en-US" sz="240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455340"/>
              </a:xfrm>
              <a:prstGeom prst="rect">
                <a:avLst/>
              </a:prstGeom>
              <a:blipFill rotWithShape="0">
                <a:blip r:embed="rId4"/>
                <a:stretch>
                  <a:fillRect l="-1275" t="-559" r="-1390"/>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223628" y="2636912"/>
            <a:ext cx="3132348" cy="252328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2263997833"/>
      </p:ext>
    </p:extLst>
  </p:cSld>
  <p:clrMapOvr>
    <a:masterClrMapping/>
  </p:clrMapOvr>
  <p:transition advClick="0"/>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3"/>
                  <a:tabLst>
                    <a:tab pos="1771650" algn="l"/>
                    <a:tab pos="3086100" algn="l"/>
                  </a:tabLst>
                </a:pPr>
                <a:r>
                  <a:rPr lang="en-US" sz="2800" dirty="0" smtClean="0">
                    <a:latin typeface="Arial" panose="020B0604020202020204" pitchFamily="34" charset="0"/>
                    <a:cs typeface="Arial" panose="020B0604020202020204" pitchFamily="34" charset="0"/>
                  </a:rPr>
                  <a:t>Write </a:t>
                </a:r>
                <a:r>
                  <a:rPr lang="en-US" sz="2800" dirty="0">
                    <a:latin typeface="Arial" panose="020B0604020202020204" pitchFamily="34" charset="0"/>
                    <a:cs typeface="Arial" panose="020B0604020202020204" pitchFamily="34" charset="0"/>
                  </a:rPr>
                  <a:t>in order of size, starting with the </a:t>
                </a:r>
                <a:r>
                  <a:rPr lang="en-US" sz="2800" dirty="0" smtClean="0">
                    <a:latin typeface="Arial" panose="020B0604020202020204" pitchFamily="34" charset="0"/>
                    <a:cs typeface="Arial" panose="020B0604020202020204" pitchFamily="34" charset="0"/>
                  </a:rPr>
                  <a:t>largest:</a:t>
                </a:r>
              </a:p>
              <a:p>
                <a:pPr marL="914400" indent="-457200">
                  <a:lnSpc>
                    <a:spcPts val="5560"/>
                  </a:lnSpc>
                  <a:buClr>
                    <a:srgbClr val="C00000"/>
                  </a:buClr>
                  <a:buFont typeface="+mj-lt"/>
                  <a:buAutoNum type="alphaLcPeriod"/>
                  <a:tabLst>
                    <a:tab pos="1543050" algn="l"/>
                    <a:tab pos="2571750" algn="l"/>
                    <a:tab pos="337185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a:latin typeface="Cambria Math" panose="02040503050406030204" pitchFamily="18" charset="0"/>
                            <a:cs typeface="Arial" panose="020B0604020202020204" pitchFamily="34" charset="0"/>
                          </a:rPr>
                          <m:t>3</m:t>
                        </m:r>
                      </m:num>
                      <m:den>
                        <m:r>
                          <a:rPr lang="en-US" sz="2800" b="0" i="0" smtClean="0">
                            <a:latin typeface="Cambria Math" panose="02040503050406030204" pitchFamily="18" charset="0"/>
                            <a:cs typeface="Arial" panose="020B0604020202020204" pitchFamily="34" charset="0"/>
                          </a:rPr>
                          <m:t>4</m:t>
                        </m:r>
                      </m:den>
                    </m:f>
                  </m:oMath>
                </a14:m>
                <a:r>
                  <a:rPr lang="en-US" sz="2800" dirty="0" smtClean="0">
                    <a:latin typeface="Arial" panose="020B0604020202020204" pitchFamily="34" charset="0"/>
                    <a:cs typeface="Arial" panose="020B0604020202020204" pitchFamily="34" charset="0"/>
                  </a:rPr>
                  <a:t>	0.7,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13</m:t>
                        </m:r>
                      </m:num>
                      <m:den>
                        <m:r>
                          <a:rPr lang="en-US" sz="2800" b="0" i="0" smtClean="0">
                            <a:latin typeface="Cambria Math" panose="02040503050406030204" pitchFamily="18" charset="0"/>
                            <a:cs typeface="Arial" panose="020B0604020202020204" pitchFamily="34" charset="0"/>
                          </a:rPr>
                          <m:t>20</m:t>
                        </m:r>
                      </m:den>
                    </m:f>
                  </m:oMath>
                </a14:m>
                <a:r>
                  <a:rPr lang="en-US" sz="2800" dirty="0" smtClean="0">
                    <a:latin typeface="Arial" panose="020B0604020202020204" pitchFamily="34" charset="0"/>
                    <a:cs typeface="Arial" panose="020B0604020202020204" pitchFamily="34" charset="0"/>
                  </a:rPr>
                  <a:t>, 	78</a:t>
                </a:r>
                <a:r>
                  <a:rPr lang="en-US" sz="2800" dirty="0">
                    <a:latin typeface="Arial" panose="020B0604020202020204" pitchFamily="34" charset="0"/>
                    <a:cs typeface="Arial" panose="020B0604020202020204" pitchFamily="34" charset="0"/>
                  </a:rPr>
                  <a:t>% </a:t>
                </a:r>
              </a:p>
              <a:p>
                <a:pPr marL="914400" indent="-457200">
                  <a:lnSpc>
                    <a:spcPts val="5560"/>
                  </a:lnSpc>
                  <a:buClr>
                    <a:srgbClr val="C00000"/>
                  </a:buClr>
                  <a:buFont typeface="+mj-lt"/>
                  <a:buAutoNum type="alphaLcPeriod"/>
                  <a:tabLst>
                    <a:tab pos="1485900" algn="l"/>
                    <a:tab pos="1771650" algn="l"/>
                    <a:tab pos="2514600" algn="l"/>
                    <a:tab pos="3371850"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1</m:t>
                        </m:r>
                      </m:num>
                      <m:den>
                        <m:r>
                          <a:rPr lang="en-US" sz="2800" b="0" i="0" smtClean="0">
                            <a:latin typeface="Cambria Math" panose="02040503050406030204" pitchFamily="18" charset="0"/>
                            <a:cs typeface="Arial" panose="020B0604020202020204" pitchFamily="34" charset="0"/>
                          </a:rPr>
                          <m:t>3</m:t>
                        </m:r>
                      </m:den>
                    </m:f>
                  </m:oMath>
                </a14:m>
                <a:r>
                  <a:rPr lang="en-US" sz="2800" dirty="0" smtClean="0">
                    <a:latin typeface="Arial" panose="020B0604020202020204" pitchFamily="34" charset="0"/>
                    <a:cs typeface="Arial" panose="020B0604020202020204" pitchFamily="34" charset="0"/>
                  </a:rPr>
                  <a:t> 	3.5</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0.3</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2</m:t>
                        </m:r>
                      </m:num>
                      <m:den>
                        <m:r>
                          <a:rPr lang="en-US" sz="2800" b="0" i="0" smtClean="0">
                            <a:latin typeface="Cambria Math" panose="02040503050406030204" pitchFamily="18" charset="0"/>
                            <a:cs typeface="Arial" panose="020B0604020202020204" pitchFamily="34" charset="0"/>
                          </a:rPr>
                          <m:t>5</m:t>
                        </m:r>
                      </m:den>
                    </m:f>
                  </m:oMath>
                </a14:m>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4"/>
                  <a:tabLst>
                    <a:tab pos="1485900" algn="l"/>
                    <a:tab pos="1771650" algn="l"/>
                    <a:tab pos="2514600" algn="l"/>
                    <a:tab pos="3371850"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credit card has an interest rate of 14.9%. Write this percentage as a decimal.</a:t>
                </a:r>
              </a:p>
              <a:p>
                <a:pPr marL="457200" indent="-457200">
                  <a:buClr>
                    <a:srgbClr val="C00000"/>
                  </a:buClr>
                  <a:buFont typeface="+mj-lt"/>
                  <a:buAutoNum type="arabicPeriod" startAt="4"/>
                  <a:tabLst>
                    <a:tab pos="857250" algn="l"/>
                    <a:tab pos="1771650" algn="l"/>
                    <a:tab pos="2514600" algn="l"/>
                    <a:tab pos="337185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Write </a:t>
                </a:r>
                <a:r>
                  <a:rPr lang="en-US" sz="2800" dirty="0">
                    <a:latin typeface="Arial" panose="020B0604020202020204" pitchFamily="34" charset="0"/>
                    <a:cs typeface="Arial" panose="020B0604020202020204" pitchFamily="34" charset="0"/>
                  </a:rPr>
                  <a:t>25% as a fraction,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Work </a:t>
                </a:r>
                <a:r>
                  <a:rPr lang="en-US" sz="2800" dirty="0">
                    <a:latin typeface="Arial" panose="020B0604020202020204" pitchFamily="34" charset="0"/>
                    <a:cs typeface="Arial" panose="020B0604020202020204" pitchFamily="34" charset="0"/>
                  </a:rPr>
                  <a:t>out 25% of 2500.</a:t>
                </a:r>
                <a:endParaRPr lang="en-US" sz="2800" dirty="0" smtClean="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262979"/>
              </a:xfrm>
              <a:prstGeom prst="rect">
                <a:avLst/>
              </a:prstGeom>
              <a:blipFill rotWithShape="0">
                <a:blip r:embed="rId4"/>
                <a:stretch>
                  <a:fillRect l="-2086" t="-1157" r="-348" b="-2199"/>
                </a:stretch>
              </a:blipFill>
            </p:spPr>
            <p:txBody>
              <a:bodyPr/>
              <a:lstStyle/>
              <a:p>
                <a:r>
                  <a:rPr lang="en-US">
                    <a:noFill/>
                  </a:rPr>
                  <a:t> </a:t>
                </a:r>
              </a:p>
            </p:txBody>
          </p:sp>
        </mc:Fallback>
      </mc:AlternateContent>
      <p:sp>
        <p:nvSpPr>
          <p:cNvPr id="7" name="Rectangle 6"/>
          <p:cNvSpPr/>
          <p:nvPr/>
        </p:nvSpPr>
        <p:spPr>
          <a:xfrm flipH="1">
            <a:off x="277537" y="3600952"/>
            <a:ext cx="5204539" cy="54812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Q3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Convert to decimals.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4256355"/>
            <a:ext cx="551298" cy="540797"/>
          </a:xfrm>
          <a:prstGeom prst="rect">
            <a:avLst/>
          </a:prstGeom>
        </p:spPr>
      </p:pic>
    </p:spTree>
    <p:extLst>
      <p:ext uri="{BB962C8B-B14F-4D97-AF65-F5344CB8AC3E}">
        <p14:creationId xmlns:p14="http://schemas.microsoft.com/office/powerpoint/2010/main" val="328383431"/>
      </p:ext>
    </p:extLst>
  </p:cSld>
  <p:clrMapOvr>
    <a:masterClrMapping/>
  </p:clrMapOvr>
  <p:transition advClick="0"/>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30</a:t>
            </a:r>
            <a:endParaRPr lang="en-GB" sz="1400" b="1" dirty="0">
              <a:latin typeface="Calibri" panose="020F0502020204030204" pitchFamily="34" charset="0"/>
            </a:endParaRPr>
          </a:p>
        </p:txBody>
      </p:sp>
      <p:sp>
        <p:nvSpPr>
          <p:cNvPr id="6" name="Rectangle 5"/>
          <p:cNvSpPr/>
          <p:nvPr/>
        </p:nvSpPr>
        <p:spPr>
          <a:xfrm>
            <a:off x="251520" y="1196752"/>
            <a:ext cx="5256584" cy="5262979"/>
          </a:xfrm>
          <a:prstGeom prst="rect">
            <a:avLst/>
          </a:prstGeom>
        </p:spPr>
        <p:txBody>
          <a:bodyPr wrap="square">
            <a:spAutoFit/>
          </a:bodyPr>
          <a:lstStyle/>
          <a:p>
            <a:pPr marL="514350" indent="-514350">
              <a:buClr>
                <a:srgbClr val="C00000"/>
              </a:buClr>
              <a:buFont typeface="+mj-lt"/>
              <a:buAutoNum type="arabicPeriod" startAt="6"/>
              <a:tabLst>
                <a:tab pos="1771650" algn="l"/>
                <a:tab pos="3086100" algn="l"/>
              </a:tabLst>
            </a:pPr>
            <a:r>
              <a:rPr lang="en-US" sz="2800" dirty="0" smtClean="0">
                <a:latin typeface="Arial" panose="020B0604020202020204" pitchFamily="34" charset="0"/>
                <a:cs typeface="Arial" panose="020B0604020202020204" pitchFamily="34" charset="0"/>
              </a:rPr>
              <a:t>Workout</a:t>
            </a:r>
          </a:p>
          <a:p>
            <a:pPr marL="1028700" indent="-514350">
              <a:buClr>
                <a:srgbClr val="C00000"/>
              </a:buClr>
              <a:buFont typeface="+mj-lt"/>
              <a:buAutoNum type="alphaLcPeriod"/>
              <a:tabLst>
                <a:tab pos="1771650" algn="l"/>
                <a:tab pos="3086100" algn="l"/>
              </a:tabLst>
            </a:pPr>
            <a:r>
              <a:rPr lang="en-US" sz="2800" dirty="0" smtClean="0">
                <a:latin typeface="Arial" panose="020B0604020202020204" pitchFamily="34" charset="0"/>
                <a:cs typeface="Arial" panose="020B0604020202020204" pitchFamily="34" charset="0"/>
              </a:rPr>
              <a:t>80</a:t>
            </a:r>
            <a:r>
              <a:rPr lang="en-US" sz="2800" dirty="0">
                <a:latin typeface="Arial" panose="020B0604020202020204" pitchFamily="34" charset="0"/>
                <a:cs typeface="Arial" panose="020B0604020202020204" pitchFamily="34" charset="0"/>
              </a:rPr>
              <a:t>% of 600 </a:t>
            </a:r>
            <a:endParaRPr lang="en-US" sz="280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1771650" algn="l"/>
                <a:tab pos="3086100" algn="l"/>
              </a:tabLst>
            </a:pPr>
            <a:r>
              <a:rPr lang="en-US" sz="2800" dirty="0" smtClean="0">
                <a:latin typeface="Arial" panose="020B0604020202020204" pitchFamily="34" charset="0"/>
                <a:cs typeface="Arial" panose="020B0604020202020204" pitchFamily="34" charset="0"/>
              </a:rPr>
              <a:t>30</a:t>
            </a:r>
            <a:r>
              <a:rPr lang="en-US" sz="2800" dirty="0">
                <a:latin typeface="Arial" panose="020B0604020202020204" pitchFamily="34" charset="0"/>
                <a:cs typeface="Arial" panose="020B0604020202020204" pitchFamily="34" charset="0"/>
              </a:rPr>
              <a:t>% of </a:t>
            </a:r>
            <a:r>
              <a:rPr lang="en-US" sz="2800" dirty="0" smtClean="0">
                <a:latin typeface="Arial" panose="020B0604020202020204" pitchFamily="34" charset="0"/>
                <a:cs typeface="Arial" panose="020B0604020202020204" pitchFamily="34" charset="0"/>
              </a:rPr>
              <a:t>700</a:t>
            </a:r>
          </a:p>
          <a:p>
            <a:pPr marL="1028700" indent="-514350">
              <a:buClr>
                <a:srgbClr val="C00000"/>
              </a:buClr>
              <a:buFont typeface="+mj-lt"/>
              <a:buAutoNum type="alphaLcPeriod" startAt="3"/>
              <a:tabLst>
                <a:tab pos="1771650" algn="l"/>
                <a:tab pos="3086100" algn="l"/>
              </a:tabLst>
            </a:pPr>
            <a:r>
              <a:rPr lang="en-US" sz="2800" dirty="0" smtClean="0">
                <a:latin typeface="Arial" panose="020B0604020202020204" pitchFamily="34" charset="0"/>
                <a:cs typeface="Arial" panose="020B0604020202020204" pitchFamily="34" charset="0"/>
              </a:rPr>
              <a:t>40%of </a:t>
            </a:r>
            <a:r>
              <a:rPr lang="en-US" sz="2800" dirty="0">
                <a:latin typeface="Arial" panose="020B0604020202020204" pitchFamily="34" charset="0"/>
                <a:cs typeface="Arial" panose="020B0604020202020204" pitchFamily="34" charset="0"/>
              </a:rPr>
              <a:t>800</a:t>
            </a:r>
          </a:p>
          <a:p>
            <a:pPr marL="514350" indent="-514350">
              <a:buClr>
                <a:srgbClr val="C00000"/>
              </a:buClr>
              <a:buFont typeface="+mj-lt"/>
              <a:buAutoNum type="arabicPeriod" startAt="7"/>
              <a:tabLst>
                <a:tab pos="971550" algn="l"/>
                <a:tab pos="1771650" algn="l"/>
                <a:tab pos="30861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Write </a:t>
            </a:r>
            <a:r>
              <a:rPr lang="en-US" sz="2800" dirty="0">
                <a:latin typeface="Arial" panose="020B0604020202020204" pitchFamily="34" charset="0"/>
                <a:cs typeface="Arial" panose="020B0604020202020204" pitchFamily="34" charset="0"/>
              </a:rPr>
              <a:t>40% as a decimal,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Work </a:t>
            </a:r>
            <a:r>
              <a:rPr lang="en-US" sz="2800" dirty="0">
                <a:latin typeface="Arial" panose="020B0604020202020204" pitchFamily="34" charset="0"/>
                <a:cs typeface="Arial" panose="020B0604020202020204" pitchFamily="34" charset="0"/>
              </a:rPr>
              <a:t>out 40% of 500.</a:t>
            </a:r>
          </a:p>
          <a:p>
            <a:pPr marL="457200" indent="-457200">
              <a:buClr>
                <a:srgbClr val="C00000"/>
              </a:buClr>
              <a:buFont typeface="+mj-lt"/>
              <a:buAutoNum type="arabicPeriod" startAt="7"/>
              <a:tabLst>
                <a:tab pos="1771650" algn="l"/>
                <a:tab pos="3086100" algn="l"/>
              </a:tabLst>
            </a:pPr>
            <a:r>
              <a:rPr lang="en-US" sz="2800" dirty="0">
                <a:latin typeface="Arial" panose="020B0604020202020204" pitchFamily="34" charset="0"/>
                <a:cs typeface="Arial" panose="020B0604020202020204" pitchFamily="34" charset="0"/>
              </a:rPr>
              <a:t>Work out these percentages by converting to a decimal </a:t>
            </a:r>
            <a:r>
              <a:rPr lang="en-US" sz="2800" dirty="0" smtClean="0">
                <a:latin typeface="Arial" panose="020B0604020202020204" pitchFamily="34" charset="0"/>
                <a:cs typeface="Arial" panose="020B0604020202020204" pitchFamily="34" charset="0"/>
              </a:rPr>
              <a:t>first.</a:t>
            </a:r>
          </a:p>
          <a:p>
            <a:pPr marL="1028700" indent="-514350">
              <a:buClr>
                <a:srgbClr val="C00000"/>
              </a:buClr>
              <a:buFont typeface="+mj-lt"/>
              <a:buAutoNum type="alphaLcPeriod"/>
              <a:tabLst>
                <a:tab pos="1771650" algn="l"/>
                <a:tab pos="3086100" algn="l"/>
              </a:tabLst>
            </a:pPr>
            <a:r>
              <a:rPr lang="en-US" sz="2800" dirty="0" smtClean="0">
                <a:latin typeface="Arial" panose="020B0604020202020204" pitchFamily="34" charset="0"/>
                <a:cs typeface="Arial" panose="020B0604020202020204" pitchFamily="34" charset="0"/>
              </a:rPr>
              <a:t>70%of </a:t>
            </a:r>
            <a:r>
              <a:rPr lang="en-US" sz="2800" dirty="0">
                <a:latin typeface="Arial" panose="020B0604020202020204" pitchFamily="34" charset="0"/>
                <a:cs typeface="Arial" panose="020B0604020202020204" pitchFamily="34" charset="0"/>
              </a:rPr>
              <a:t>350 </a:t>
            </a:r>
            <a:endParaRPr lang="en-US" sz="280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1771650" algn="l"/>
                <a:tab pos="3086100" algn="l"/>
              </a:tabLst>
            </a:pPr>
            <a:r>
              <a:rPr lang="en-US" sz="2800" dirty="0" smtClean="0">
                <a:latin typeface="Arial" panose="020B0604020202020204" pitchFamily="34" charset="0"/>
                <a:cs typeface="Arial" panose="020B0604020202020204" pitchFamily="34" charset="0"/>
              </a:rPr>
              <a:t>65%of </a:t>
            </a:r>
            <a:r>
              <a:rPr lang="en-US" sz="2800" dirty="0">
                <a:latin typeface="Arial" panose="020B0604020202020204" pitchFamily="34" charset="0"/>
                <a:cs typeface="Arial" panose="020B0604020202020204" pitchFamily="34" charset="0"/>
              </a:rPr>
              <a:t>400</a:t>
            </a:r>
          </a:p>
          <a:p>
            <a:pPr marL="1028700" indent="-514350">
              <a:buClr>
                <a:srgbClr val="C00000"/>
              </a:buClr>
              <a:buFont typeface="+mj-lt"/>
              <a:buAutoNum type="alphaLcPeriod"/>
              <a:tabLst>
                <a:tab pos="1771650" algn="l"/>
                <a:tab pos="3086100" algn="l"/>
              </a:tabLst>
            </a:pPr>
            <a:r>
              <a:rPr lang="en-US" sz="2800" dirty="0" smtClean="0">
                <a:latin typeface="Arial" panose="020B0604020202020204" pitchFamily="34" charset="0"/>
                <a:cs typeface="Arial" panose="020B0604020202020204" pitchFamily="34" charset="0"/>
              </a:rPr>
              <a:t>15%of </a:t>
            </a:r>
            <a:r>
              <a:rPr lang="en-US" sz="2800" dirty="0">
                <a:latin typeface="Arial" panose="020B0604020202020204" pitchFamily="34" charset="0"/>
                <a:cs typeface="Arial" panose="020B0604020202020204" pitchFamily="34" charset="0"/>
              </a:rPr>
              <a:t>260</a:t>
            </a:r>
            <a:endParaRPr lang="en-US" sz="28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303322756"/>
      </p:ext>
    </p:extLst>
  </p:cSld>
  <p:clrMapOvr>
    <a:masterClrMapping/>
  </p:clrMapOvr>
  <p:transition advClick="0"/>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30</a:t>
            </a:r>
            <a:endParaRPr lang="en-GB" sz="1400" b="1" dirty="0">
              <a:latin typeface="Calibri" panose="020F0502020204030204" pitchFamily="34" charset="0"/>
            </a:endParaRPr>
          </a:p>
        </p:txBody>
      </p:sp>
      <p:sp>
        <p:nvSpPr>
          <p:cNvPr id="6" name="Rectangle 5"/>
          <p:cNvSpPr/>
          <p:nvPr/>
        </p:nvSpPr>
        <p:spPr>
          <a:xfrm>
            <a:off x="251520" y="1196752"/>
            <a:ext cx="5256584" cy="3785652"/>
          </a:xfrm>
          <a:prstGeom prst="rect">
            <a:avLst/>
          </a:prstGeom>
        </p:spPr>
        <p:txBody>
          <a:bodyPr wrap="square">
            <a:spAutoFit/>
          </a:bodyPr>
          <a:lstStyle/>
          <a:p>
            <a:pPr marL="514350" indent="-514350">
              <a:buClr>
                <a:srgbClr val="C00000"/>
              </a:buClr>
              <a:buFont typeface="+mj-lt"/>
              <a:buAutoNum type="arabicPeriod" startAt="9"/>
              <a:tabLst>
                <a:tab pos="1771650" algn="l"/>
                <a:tab pos="3086100" algn="l"/>
              </a:tabLst>
            </a:pPr>
            <a:r>
              <a:rPr lang="en-US" sz="2400" dirty="0" smtClean="0">
                <a:latin typeface="Arial" panose="020B0604020202020204" pitchFamily="34" charset="0"/>
                <a:cs typeface="Arial" panose="020B0604020202020204" pitchFamily="34" charset="0"/>
              </a:rPr>
              <a:t>Judith </a:t>
            </a:r>
            <a:r>
              <a:rPr lang="en-US" sz="2400" dirty="0">
                <a:latin typeface="Arial" panose="020B0604020202020204" pitchFamily="34" charset="0"/>
                <a:cs typeface="Arial" panose="020B0604020202020204" pitchFamily="34" charset="0"/>
              </a:rPr>
              <a:t>buys a dress originally costing £80 reduced by 45% in a </a:t>
            </a:r>
            <a:r>
              <a:rPr lang="en-US" sz="2400" dirty="0" smtClean="0">
                <a:latin typeface="Arial" panose="020B0604020202020204" pitchFamily="34" charset="0"/>
                <a:cs typeface="Arial" panose="020B0604020202020204" pitchFamily="34" charset="0"/>
              </a:rPr>
              <a:t>sale.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much money does Judith save?</a:t>
            </a:r>
          </a:p>
          <a:p>
            <a:pPr marL="514350" indent="-514350">
              <a:buClr>
                <a:srgbClr val="C00000"/>
              </a:buClr>
              <a:buFont typeface="+mj-lt"/>
              <a:buAutoNum type="arabicPeriod" startAt="9"/>
              <a:tabLst>
                <a:tab pos="1771650" algn="l"/>
                <a:tab pos="3086100" algn="l"/>
              </a:tabLst>
            </a:pPr>
            <a:r>
              <a:rPr lang="en-US" sz="2400" dirty="0" smtClean="0">
                <a:latin typeface="Arial" panose="020B0604020202020204" pitchFamily="34" charset="0"/>
                <a:cs typeface="Arial" panose="020B0604020202020204" pitchFamily="34" charset="0"/>
              </a:rPr>
              <a:t>James </a:t>
            </a:r>
            <a:r>
              <a:rPr lang="en-US" sz="2400" dirty="0">
                <a:latin typeface="Arial" panose="020B0604020202020204" pitchFamily="34" charset="0"/>
                <a:cs typeface="Arial" panose="020B0604020202020204" pitchFamily="34" charset="0"/>
              </a:rPr>
              <a:t>wants to buy some new trainers costing £</a:t>
            </a:r>
            <a:r>
              <a:rPr lang="en-US" sz="2400" dirty="0" smtClean="0">
                <a:latin typeface="Arial" panose="020B0604020202020204" pitchFamily="34" charset="0"/>
                <a:cs typeface="Arial" panose="020B0604020202020204" pitchFamily="34" charset="0"/>
              </a:rPr>
              <a:t>65.99.</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He </a:t>
            </a:r>
            <a:r>
              <a:rPr lang="en-US" sz="2400" dirty="0">
                <a:latin typeface="Arial" panose="020B0604020202020204" pitchFamily="34" charset="0"/>
                <a:cs typeface="Arial" panose="020B0604020202020204" pitchFamily="34" charset="0"/>
              </a:rPr>
              <a:t>has two vouchers. Which voucher should James use? Explain your answer.</a:t>
            </a:r>
            <a:endParaRPr lang="en-US"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819667" y="5013176"/>
            <a:ext cx="4516335" cy="156334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3140968"/>
            <a:ext cx="546048" cy="514544"/>
          </a:xfrm>
          <a:prstGeom prst="rect">
            <a:avLst/>
          </a:prstGeom>
        </p:spPr>
      </p:pic>
    </p:spTree>
    <p:extLst>
      <p:ext uri="{BB962C8B-B14F-4D97-AF65-F5344CB8AC3E}">
        <p14:creationId xmlns:p14="http://schemas.microsoft.com/office/powerpoint/2010/main" val="3892053266"/>
      </p:ext>
    </p:extLst>
  </p:cSld>
  <p:clrMapOvr>
    <a:masterClrMapping/>
  </p:clrMapOvr>
  <p:transition advClick="0"/>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31</a:t>
            </a:r>
            <a:endParaRPr lang="en-GB" sz="1400" b="1" dirty="0">
              <a:latin typeface="Calibri" panose="020F0502020204030204" pitchFamily="34" charset="0"/>
            </a:endParaRPr>
          </a:p>
        </p:txBody>
      </p:sp>
      <p:sp>
        <p:nvSpPr>
          <p:cNvPr id="6" name="Rectangle 5"/>
          <p:cNvSpPr/>
          <p:nvPr/>
        </p:nvSpPr>
        <p:spPr>
          <a:xfrm>
            <a:off x="251520" y="1196752"/>
            <a:ext cx="5256584" cy="5262979"/>
          </a:xfrm>
          <a:prstGeom prst="rect">
            <a:avLst/>
          </a:prstGeom>
        </p:spPr>
        <p:txBody>
          <a:bodyPr wrap="square">
            <a:spAutoFit/>
          </a:bodyPr>
          <a:lstStyle/>
          <a:p>
            <a:pPr marL="514350" indent="-514350">
              <a:buClr>
                <a:srgbClr val="C00000"/>
              </a:buClr>
              <a:buFont typeface="+mj-lt"/>
              <a:buAutoNum type="arabicPeriod" startAt="11"/>
              <a:tabLst>
                <a:tab pos="1771650" algn="l"/>
                <a:tab pos="3086100" algn="l"/>
              </a:tabLst>
            </a:pPr>
            <a:r>
              <a:rPr lang="en-US" sz="2260" dirty="0" smtClean="0">
                <a:latin typeface="Arial" panose="020B0604020202020204" pitchFamily="34" charset="0"/>
                <a:cs typeface="Arial" panose="020B0604020202020204" pitchFamily="34" charset="0"/>
              </a:rPr>
              <a:t>On </a:t>
            </a:r>
            <a:r>
              <a:rPr lang="en-US" sz="2260" dirty="0">
                <a:latin typeface="Arial" panose="020B0604020202020204" pitchFamily="34" charset="0"/>
                <a:cs typeface="Arial" panose="020B0604020202020204" pitchFamily="34" charset="0"/>
              </a:rPr>
              <a:t>Saturday a shoe shop sells 90 pairs of children's </a:t>
            </a:r>
            <a:r>
              <a:rPr lang="en-US" sz="2260" dirty="0" smtClean="0">
                <a:latin typeface="Arial" panose="020B0604020202020204" pitchFamily="34" charset="0"/>
                <a:cs typeface="Arial" panose="020B0604020202020204" pitchFamily="34" charset="0"/>
              </a:rPr>
              <a:t>shoes.</a:t>
            </a:r>
            <a:br>
              <a:rPr lang="en-US" sz="2260" dirty="0" smtClean="0">
                <a:latin typeface="Arial" panose="020B0604020202020204" pitchFamily="34" charset="0"/>
                <a:cs typeface="Arial" panose="020B0604020202020204" pitchFamily="34" charset="0"/>
              </a:rPr>
            </a:br>
            <a:r>
              <a:rPr lang="en-US" sz="2260" dirty="0" smtClean="0">
                <a:latin typeface="Arial" panose="020B0604020202020204" pitchFamily="34" charset="0"/>
                <a:cs typeface="Arial" panose="020B0604020202020204" pitchFamily="34" charset="0"/>
              </a:rPr>
              <a:t>30</a:t>
            </a:r>
            <a:r>
              <a:rPr lang="en-US" sz="2260" dirty="0">
                <a:latin typeface="Arial" panose="020B0604020202020204" pitchFamily="34" charset="0"/>
                <a:cs typeface="Arial" panose="020B0604020202020204" pitchFamily="34" charset="0"/>
              </a:rPr>
              <a:t>% of the children's shoes sold are boys' shoes. How many pairs of children's shoes are not boys' shoes?</a:t>
            </a:r>
          </a:p>
          <a:p>
            <a:pPr marL="514350" indent="-514350">
              <a:buClr>
                <a:srgbClr val="C00000"/>
              </a:buClr>
              <a:buFont typeface="+mj-lt"/>
              <a:buAutoNum type="arabicPeriod" startAt="11"/>
              <a:tabLst>
                <a:tab pos="1771650" algn="l"/>
                <a:tab pos="3086100" algn="l"/>
              </a:tabLst>
            </a:pPr>
            <a:r>
              <a:rPr lang="en-US" sz="2260" b="1" dirty="0" smtClean="0">
                <a:solidFill>
                  <a:srgbClr val="FF0000"/>
                </a:solidFill>
                <a:latin typeface="Arial" panose="020B0604020202020204" pitchFamily="34" charset="0"/>
                <a:cs typeface="Arial" panose="020B0604020202020204" pitchFamily="34" charset="0"/>
              </a:rPr>
              <a:t>P</a:t>
            </a:r>
            <a:r>
              <a:rPr lang="en-US" sz="2260" dirty="0" smtClean="0">
                <a:latin typeface="Arial" panose="020B0604020202020204" pitchFamily="34" charset="0"/>
                <a:cs typeface="Arial" panose="020B0604020202020204" pitchFamily="34" charset="0"/>
              </a:rPr>
              <a:t> </a:t>
            </a:r>
            <a:r>
              <a:rPr lang="en-US" sz="2260" dirty="0" err="1">
                <a:latin typeface="Arial" panose="020B0604020202020204" pitchFamily="34" charset="0"/>
                <a:cs typeface="Arial" panose="020B0604020202020204" pitchFamily="34" charset="0"/>
              </a:rPr>
              <a:t>Alima's</a:t>
            </a:r>
            <a:r>
              <a:rPr lang="en-US" sz="2260" dirty="0">
                <a:latin typeface="Arial" panose="020B0604020202020204" pitchFamily="34" charset="0"/>
                <a:cs typeface="Arial" panose="020B0604020202020204" pitchFamily="34" charset="0"/>
              </a:rPr>
              <a:t> family own a shop. They have to pay an annual business council tax of £</a:t>
            </a:r>
            <a:r>
              <a:rPr lang="en-US" sz="2260" dirty="0" smtClean="0">
                <a:latin typeface="Arial" panose="020B0604020202020204" pitchFamily="34" charset="0"/>
                <a:cs typeface="Arial" panose="020B0604020202020204" pitchFamily="34" charset="0"/>
              </a:rPr>
              <a:t>1265.60</a:t>
            </a:r>
            <a:br>
              <a:rPr lang="en-US" sz="2260" dirty="0" smtClean="0">
                <a:latin typeface="Arial" panose="020B0604020202020204" pitchFamily="34" charset="0"/>
                <a:cs typeface="Arial" panose="020B0604020202020204" pitchFamily="34" charset="0"/>
              </a:rPr>
            </a:br>
            <a:r>
              <a:rPr lang="en-US" sz="2260" dirty="0" smtClean="0">
                <a:latin typeface="Arial" panose="020B0604020202020204" pitchFamily="34" charset="0"/>
                <a:cs typeface="Arial" panose="020B0604020202020204" pitchFamily="34" charset="0"/>
              </a:rPr>
              <a:t>A </a:t>
            </a:r>
            <a:r>
              <a:rPr lang="en-US" sz="2260" dirty="0">
                <a:latin typeface="Arial" panose="020B0604020202020204" pitchFamily="34" charset="0"/>
                <a:cs typeface="Arial" panose="020B0604020202020204" pitchFamily="34" charset="0"/>
              </a:rPr>
              <a:t>10% discount is applied as they are a new </a:t>
            </a:r>
            <a:r>
              <a:rPr lang="en-US" sz="2260" dirty="0" smtClean="0">
                <a:latin typeface="Arial" panose="020B0604020202020204" pitchFamily="34" charset="0"/>
                <a:cs typeface="Arial" panose="020B0604020202020204" pitchFamily="34" charset="0"/>
              </a:rPr>
              <a:t>business.</a:t>
            </a:r>
            <a:br>
              <a:rPr lang="en-US" sz="2260" dirty="0" smtClean="0">
                <a:latin typeface="Arial" panose="020B0604020202020204" pitchFamily="34" charset="0"/>
                <a:cs typeface="Arial" panose="020B0604020202020204" pitchFamily="34" charset="0"/>
              </a:rPr>
            </a:br>
            <a:r>
              <a:rPr lang="en-US" sz="2260" dirty="0" smtClean="0">
                <a:latin typeface="Arial" panose="020B0604020202020204" pitchFamily="34" charset="0"/>
                <a:cs typeface="Arial" panose="020B0604020202020204" pitchFamily="34" charset="0"/>
              </a:rPr>
              <a:t>The </a:t>
            </a:r>
            <a:r>
              <a:rPr lang="en-US" sz="2260" dirty="0">
                <a:latin typeface="Arial" panose="020B0604020202020204" pitchFamily="34" charset="0"/>
                <a:cs typeface="Arial" panose="020B0604020202020204" pitchFamily="34" charset="0"/>
              </a:rPr>
              <a:t>council says they should pay £94.92 each month for the </a:t>
            </a:r>
            <a:r>
              <a:rPr lang="en-US" sz="2260" dirty="0" smtClean="0">
                <a:latin typeface="Arial" panose="020B0604020202020204" pitchFamily="34" charset="0"/>
                <a:cs typeface="Arial" panose="020B0604020202020204" pitchFamily="34" charset="0"/>
              </a:rPr>
              <a:t>year.</a:t>
            </a:r>
            <a:br>
              <a:rPr lang="en-US" sz="2260" dirty="0" smtClean="0">
                <a:latin typeface="Arial" panose="020B0604020202020204" pitchFamily="34" charset="0"/>
                <a:cs typeface="Arial" panose="020B0604020202020204" pitchFamily="34" charset="0"/>
              </a:rPr>
            </a:br>
            <a:r>
              <a:rPr lang="en-US" sz="2260" dirty="0" smtClean="0">
                <a:latin typeface="Arial" panose="020B0604020202020204" pitchFamily="34" charset="0"/>
                <a:cs typeface="Arial" panose="020B0604020202020204" pitchFamily="34" charset="0"/>
              </a:rPr>
              <a:t>Check </a:t>
            </a:r>
            <a:r>
              <a:rPr lang="en-US" sz="2260" dirty="0">
                <a:latin typeface="Arial" panose="020B0604020202020204" pitchFamily="34" charset="0"/>
                <a:cs typeface="Arial" panose="020B0604020202020204" pitchFamily="34" charset="0"/>
              </a:rPr>
              <a:t>that the council are charging correctly. Show your working.</a:t>
            </a:r>
            <a:endParaRPr lang="en-US" sz="226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3429000"/>
            <a:ext cx="546048" cy="514544"/>
          </a:xfrm>
          <a:prstGeom prst="rect">
            <a:avLst/>
          </a:prstGeom>
        </p:spPr>
      </p:pic>
    </p:spTree>
    <p:extLst>
      <p:ext uri="{BB962C8B-B14F-4D97-AF65-F5344CB8AC3E}">
        <p14:creationId xmlns:p14="http://schemas.microsoft.com/office/powerpoint/2010/main" val="2466372163"/>
      </p:ext>
    </p:extLst>
  </p:cSld>
  <p:clrMapOvr>
    <a:masterClrMapping/>
  </p:clrMapOvr>
  <p:transition advClick="0"/>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31</a:t>
            </a:r>
            <a:endParaRPr lang="en-GB" sz="1400" b="1" dirty="0">
              <a:latin typeface="Calibri" panose="020F0502020204030204" pitchFamily="34" charset="0"/>
            </a:endParaRPr>
          </a:p>
        </p:txBody>
      </p:sp>
      <p:sp>
        <p:nvSpPr>
          <p:cNvPr id="6" name="Rectangle 5"/>
          <p:cNvSpPr/>
          <p:nvPr/>
        </p:nvSpPr>
        <p:spPr>
          <a:xfrm>
            <a:off x="251520" y="1196752"/>
            <a:ext cx="5256584" cy="5193729"/>
          </a:xfrm>
          <a:prstGeom prst="rect">
            <a:avLst/>
          </a:prstGeom>
        </p:spPr>
        <p:txBody>
          <a:bodyPr wrap="square">
            <a:spAutoFit/>
          </a:bodyPr>
          <a:lstStyle/>
          <a:p>
            <a:pPr marL="571500" indent="-571500">
              <a:buClr>
                <a:srgbClr val="C00000"/>
              </a:buClr>
              <a:buFont typeface="+mj-lt"/>
              <a:buAutoNum type="arabicPeriod" startAt="13"/>
              <a:tabLst>
                <a:tab pos="1771650" algn="l"/>
                <a:tab pos="3086100" algn="l"/>
              </a:tabLst>
            </a:pPr>
            <a:r>
              <a:rPr lang="en-US" sz="2550" b="1" dirty="0">
                <a:solidFill>
                  <a:srgbClr val="FF0000"/>
                </a:solidFill>
                <a:latin typeface="Arial" panose="020B0604020202020204" pitchFamily="34" charset="0"/>
                <a:cs typeface="Arial" panose="020B0604020202020204" pitchFamily="34" charset="0"/>
              </a:rPr>
              <a:t>P</a:t>
            </a:r>
            <a:r>
              <a:rPr lang="en-US" sz="2550" dirty="0">
                <a:latin typeface="Arial" panose="020B0604020202020204" pitchFamily="34" charset="0"/>
                <a:cs typeface="Arial" panose="020B0604020202020204" pitchFamily="34" charset="0"/>
              </a:rPr>
              <a:t> Leanne sells a dining table at an auction. She pays £7.50 to put the table in the auction and 8% of the selling price as a </a:t>
            </a:r>
            <a:r>
              <a:rPr lang="en-US" sz="2550" dirty="0" smtClean="0">
                <a:latin typeface="Arial" panose="020B0604020202020204" pitchFamily="34" charset="0"/>
                <a:cs typeface="Arial" panose="020B0604020202020204" pitchFamily="34" charset="0"/>
              </a:rPr>
              <a:t>fee. </a:t>
            </a:r>
            <a:br>
              <a:rPr lang="en-US" sz="2550" dirty="0" smtClean="0">
                <a:latin typeface="Arial" panose="020B0604020202020204" pitchFamily="34" charset="0"/>
                <a:cs typeface="Arial" panose="020B0604020202020204" pitchFamily="34" charset="0"/>
              </a:rPr>
            </a:br>
            <a:r>
              <a:rPr lang="en-US" sz="2550" dirty="0" smtClean="0">
                <a:latin typeface="Arial" panose="020B0604020202020204" pitchFamily="34" charset="0"/>
                <a:cs typeface="Arial" panose="020B0604020202020204" pitchFamily="34" charset="0"/>
              </a:rPr>
              <a:t>The </a:t>
            </a:r>
            <a:r>
              <a:rPr lang="en-US" sz="2550" dirty="0">
                <a:latin typeface="Arial" panose="020B0604020202020204" pitchFamily="34" charset="0"/>
                <a:cs typeface="Arial" panose="020B0604020202020204" pitchFamily="34" charset="0"/>
              </a:rPr>
              <a:t>table sells for £</a:t>
            </a:r>
            <a:r>
              <a:rPr lang="en-US" sz="2550" dirty="0" smtClean="0">
                <a:latin typeface="Arial" panose="020B0604020202020204" pitchFamily="34" charset="0"/>
                <a:cs typeface="Arial" panose="020B0604020202020204" pitchFamily="34" charset="0"/>
              </a:rPr>
              <a:t>175.</a:t>
            </a:r>
            <a:br>
              <a:rPr lang="en-US" sz="2550" dirty="0" smtClean="0">
                <a:latin typeface="Arial" panose="020B0604020202020204" pitchFamily="34" charset="0"/>
                <a:cs typeface="Arial" panose="020B0604020202020204" pitchFamily="34" charset="0"/>
              </a:rPr>
            </a:br>
            <a:r>
              <a:rPr lang="en-US" sz="2550" dirty="0" smtClean="0">
                <a:latin typeface="Arial" panose="020B0604020202020204" pitchFamily="34" charset="0"/>
                <a:cs typeface="Arial" panose="020B0604020202020204" pitchFamily="34" charset="0"/>
              </a:rPr>
              <a:t>How </a:t>
            </a:r>
            <a:r>
              <a:rPr lang="en-US" sz="2550" dirty="0">
                <a:latin typeface="Arial" panose="020B0604020202020204" pitchFamily="34" charset="0"/>
                <a:cs typeface="Arial" panose="020B0604020202020204" pitchFamily="34" charset="0"/>
              </a:rPr>
              <a:t>much does Leanne have to pay?</a:t>
            </a:r>
          </a:p>
          <a:p>
            <a:pPr marL="571500" indent="-571500">
              <a:buClr>
                <a:srgbClr val="C00000"/>
              </a:buClr>
              <a:buFont typeface="+mj-lt"/>
              <a:buAutoNum type="arabicPeriod" startAt="13"/>
              <a:tabLst>
                <a:tab pos="2114550" algn="l"/>
              </a:tabLst>
            </a:pPr>
            <a:r>
              <a:rPr lang="en-US" sz="2550" dirty="0">
                <a:latin typeface="Arial" panose="020B0604020202020204" pitchFamily="34" charset="0"/>
                <a:cs typeface="Arial" panose="020B0604020202020204" pitchFamily="34" charset="0"/>
              </a:rPr>
              <a:t>Write as a </a:t>
            </a:r>
            <a:r>
              <a:rPr lang="en-US" sz="2550" dirty="0" smtClean="0">
                <a:latin typeface="Arial" panose="020B0604020202020204" pitchFamily="34" charset="0"/>
                <a:cs typeface="Arial" panose="020B0604020202020204" pitchFamily="34" charset="0"/>
              </a:rPr>
              <a:t>decimal</a:t>
            </a:r>
            <a:br>
              <a:rPr lang="en-US" sz="2550" dirty="0" smtClean="0">
                <a:latin typeface="Arial" panose="020B0604020202020204" pitchFamily="34" charset="0"/>
                <a:cs typeface="Arial" panose="020B0604020202020204" pitchFamily="34" charset="0"/>
              </a:rPr>
            </a:br>
            <a:r>
              <a:rPr lang="en-US" sz="2550" b="1" dirty="0" smtClean="0">
                <a:solidFill>
                  <a:srgbClr val="C00000"/>
                </a:solidFill>
                <a:latin typeface="Arial" panose="020B0604020202020204" pitchFamily="34" charset="0"/>
                <a:cs typeface="Arial" panose="020B0604020202020204" pitchFamily="34" charset="0"/>
              </a:rPr>
              <a:t>a</a:t>
            </a:r>
            <a:r>
              <a:rPr lang="en-US" sz="2550" dirty="0" smtClean="0">
                <a:latin typeface="Arial" panose="020B0604020202020204" pitchFamily="34" charset="0"/>
                <a:cs typeface="Arial" panose="020B0604020202020204" pitchFamily="34" charset="0"/>
              </a:rPr>
              <a:t>  160</a:t>
            </a:r>
            <a:r>
              <a:rPr lang="en-US" sz="2550" dirty="0">
                <a:latin typeface="Arial" panose="020B0604020202020204" pitchFamily="34" charset="0"/>
                <a:cs typeface="Arial" panose="020B0604020202020204" pitchFamily="34" charset="0"/>
              </a:rPr>
              <a:t>% </a:t>
            </a:r>
            <a:r>
              <a:rPr lang="en-US" sz="2550" dirty="0" smtClean="0">
                <a:latin typeface="Arial" panose="020B0604020202020204" pitchFamily="34" charset="0"/>
                <a:cs typeface="Arial" panose="020B0604020202020204" pitchFamily="34" charset="0"/>
              </a:rPr>
              <a:t>	</a:t>
            </a:r>
            <a:r>
              <a:rPr lang="en-US" sz="2550" b="1" dirty="0" smtClean="0">
                <a:solidFill>
                  <a:srgbClr val="C00000"/>
                </a:solidFill>
                <a:latin typeface="Arial" panose="020B0604020202020204" pitchFamily="34" charset="0"/>
                <a:cs typeface="Arial" panose="020B0604020202020204" pitchFamily="34" charset="0"/>
              </a:rPr>
              <a:t>b</a:t>
            </a:r>
            <a:r>
              <a:rPr lang="en-US" sz="2550" dirty="0" smtClean="0">
                <a:latin typeface="Arial" panose="020B0604020202020204" pitchFamily="34" charset="0"/>
                <a:cs typeface="Arial" panose="020B0604020202020204" pitchFamily="34" charset="0"/>
              </a:rPr>
              <a:t> </a:t>
            </a:r>
            <a:r>
              <a:rPr lang="en-US" sz="2550" dirty="0">
                <a:latin typeface="Arial" panose="020B0604020202020204" pitchFamily="34" charset="0"/>
                <a:cs typeface="Arial" panose="020B0604020202020204" pitchFamily="34" charset="0"/>
              </a:rPr>
              <a:t>115% </a:t>
            </a:r>
            <a:r>
              <a:rPr lang="en-US" sz="2550" dirty="0" smtClean="0">
                <a:latin typeface="Arial" panose="020B0604020202020204" pitchFamily="34" charset="0"/>
                <a:cs typeface="Arial" panose="020B0604020202020204" pitchFamily="34" charset="0"/>
              </a:rPr>
              <a:t>	</a:t>
            </a:r>
            <a:r>
              <a:rPr lang="en-US" sz="2550" b="1" dirty="0" smtClean="0">
                <a:solidFill>
                  <a:srgbClr val="C00000"/>
                </a:solidFill>
                <a:latin typeface="Arial" panose="020B0604020202020204" pitchFamily="34" charset="0"/>
                <a:cs typeface="Arial" panose="020B0604020202020204" pitchFamily="34" charset="0"/>
              </a:rPr>
              <a:t>c</a:t>
            </a:r>
            <a:r>
              <a:rPr lang="en-US" sz="2550" dirty="0" smtClean="0">
                <a:latin typeface="Arial" panose="020B0604020202020204" pitchFamily="34" charset="0"/>
                <a:cs typeface="Arial" panose="020B0604020202020204" pitchFamily="34" charset="0"/>
              </a:rPr>
              <a:t> </a:t>
            </a:r>
            <a:r>
              <a:rPr lang="en-US" sz="2550" dirty="0">
                <a:latin typeface="Arial" panose="020B0604020202020204" pitchFamily="34" charset="0"/>
                <a:cs typeface="Arial" panose="020B0604020202020204" pitchFamily="34" charset="0"/>
              </a:rPr>
              <a:t>430%</a:t>
            </a:r>
          </a:p>
          <a:p>
            <a:pPr marL="571500" indent="-571500">
              <a:buClr>
                <a:srgbClr val="C00000"/>
              </a:buClr>
              <a:buFont typeface="+mj-lt"/>
              <a:buAutoNum type="arabicPeriod" startAt="13"/>
              <a:tabLst>
                <a:tab pos="1771650" algn="l"/>
                <a:tab pos="3086100" algn="l"/>
              </a:tabLst>
            </a:pPr>
            <a:r>
              <a:rPr lang="en-US" sz="2550" dirty="0">
                <a:latin typeface="Arial" panose="020B0604020202020204" pitchFamily="34" charset="0"/>
                <a:cs typeface="Arial" panose="020B0604020202020204" pitchFamily="34" charset="0"/>
              </a:rPr>
              <a:t>Petrol costs </a:t>
            </a:r>
            <a:r>
              <a:rPr lang="en-US" sz="2550" dirty="0" smtClean="0">
                <a:latin typeface="Arial" panose="020B0604020202020204" pitchFamily="34" charset="0"/>
                <a:cs typeface="Arial" panose="020B0604020202020204" pitchFamily="34" charset="0"/>
              </a:rPr>
              <a:t>2½ times </a:t>
            </a:r>
            <a:r>
              <a:rPr lang="en-US" sz="2550" dirty="0">
                <a:latin typeface="Arial" panose="020B0604020202020204" pitchFamily="34" charset="0"/>
                <a:cs typeface="Arial" panose="020B0604020202020204" pitchFamily="34" charset="0"/>
              </a:rPr>
              <a:t>as much today as it did 20 years </a:t>
            </a:r>
            <a:r>
              <a:rPr lang="en-US" sz="2550" dirty="0" smtClean="0">
                <a:latin typeface="Arial" panose="020B0604020202020204" pitchFamily="34" charset="0"/>
                <a:cs typeface="Arial" panose="020B0604020202020204" pitchFamily="34" charset="0"/>
              </a:rPr>
              <a:t>ago.</a:t>
            </a:r>
            <a:br>
              <a:rPr lang="en-US" sz="2550" dirty="0" smtClean="0">
                <a:latin typeface="Arial" panose="020B0604020202020204" pitchFamily="34" charset="0"/>
                <a:cs typeface="Arial" panose="020B0604020202020204" pitchFamily="34" charset="0"/>
              </a:rPr>
            </a:br>
            <a:r>
              <a:rPr lang="en-US" sz="2550" dirty="0" smtClean="0">
                <a:latin typeface="Arial" panose="020B0604020202020204" pitchFamily="34" charset="0"/>
                <a:cs typeface="Arial" panose="020B0604020202020204" pitchFamily="34" charset="0"/>
              </a:rPr>
              <a:t>What </a:t>
            </a:r>
            <a:r>
              <a:rPr lang="en-US" sz="2550" dirty="0">
                <a:latin typeface="Arial" panose="020B0604020202020204" pitchFamily="34" charset="0"/>
                <a:cs typeface="Arial" panose="020B0604020202020204" pitchFamily="34" charset="0"/>
              </a:rPr>
              <a:t>percentage has it increased by?</a:t>
            </a:r>
            <a:endParaRPr lang="en-US" sz="255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4077072"/>
            <a:ext cx="551298" cy="540797"/>
          </a:xfrm>
          <a:prstGeom prst="rect">
            <a:avLst/>
          </a:prstGeom>
        </p:spPr>
      </p:pic>
    </p:spTree>
    <p:extLst>
      <p:ext uri="{BB962C8B-B14F-4D97-AF65-F5344CB8AC3E}">
        <p14:creationId xmlns:p14="http://schemas.microsoft.com/office/powerpoint/2010/main" val="3483851794"/>
      </p:ext>
    </p:extLst>
  </p:cSld>
  <p:clrMapOvr>
    <a:masterClrMapping/>
  </p:clrMapOvr>
  <p:transition advClick="0"/>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31</a:t>
            </a:r>
            <a:endParaRPr lang="en-GB" sz="1400" b="1" dirty="0">
              <a:latin typeface="Calibri" panose="020F0502020204030204" pitchFamily="34" charset="0"/>
            </a:endParaRPr>
          </a:p>
        </p:txBody>
      </p:sp>
      <p:sp>
        <p:nvSpPr>
          <p:cNvPr id="6" name="Rectangle 5"/>
          <p:cNvSpPr/>
          <p:nvPr/>
        </p:nvSpPr>
        <p:spPr>
          <a:xfrm>
            <a:off x="251520" y="1196752"/>
            <a:ext cx="5256584" cy="5401479"/>
          </a:xfrm>
          <a:prstGeom prst="rect">
            <a:avLst/>
          </a:prstGeom>
        </p:spPr>
        <p:txBody>
          <a:bodyPr wrap="square">
            <a:spAutoFit/>
          </a:bodyPr>
          <a:lstStyle/>
          <a:p>
            <a:pPr marL="514350" indent="-514350">
              <a:buClr>
                <a:srgbClr val="C00000"/>
              </a:buClr>
              <a:buFont typeface="+mj-lt"/>
              <a:buAutoNum type="arabicPeriod" startAt="16"/>
              <a:tabLst>
                <a:tab pos="1771650" algn="l"/>
                <a:tab pos="3086100" algn="l"/>
              </a:tabLst>
            </a:pPr>
            <a:r>
              <a:rPr lang="en-US" sz="2300" dirty="0" smtClean="0">
                <a:latin typeface="Arial" panose="020B0604020202020204" pitchFamily="34" charset="0"/>
                <a:cs typeface="Arial" panose="020B0604020202020204" pitchFamily="34" charset="0"/>
              </a:rPr>
              <a:t>Work out</a:t>
            </a:r>
            <a:br>
              <a:rPr lang="en-US" sz="2300" dirty="0" smtClean="0">
                <a:latin typeface="Arial" panose="020B0604020202020204" pitchFamily="34" charset="0"/>
                <a:cs typeface="Arial" panose="020B0604020202020204" pitchFamily="34" charset="0"/>
              </a:rPr>
            </a:br>
            <a:r>
              <a:rPr lang="en-US" sz="2300" b="1"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120% of £60 </a:t>
            </a:r>
            <a:br>
              <a:rPr lang="en-US" sz="2300" dirty="0" smtClean="0">
                <a:latin typeface="Arial" panose="020B0604020202020204" pitchFamily="34" charset="0"/>
                <a:cs typeface="Arial" panose="020B0604020202020204" pitchFamily="34" charset="0"/>
              </a:rPr>
            </a:br>
            <a:r>
              <a:rPr lang="en-US" sz="2300" b="1" dirty="0" smtClean="0">
                <a:solidFill>
                  <a:srgbClr val="C00000"/>
                </a:solidFill>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175% of 300 m </a:t>
            </a:r>
            <a:br>
              <a:rPr lang="en-US" sz="2300" dirty="0" smtClean="0">
                <a:latin typeface="Arial" panose="020B0604020202020204" pitchFamily="34" charset="0"/>
                <a:cs typeface="Arial" panose="020B0604020202020204" pitchFamily="34" charset="0"/>
              </a:rPr>
            </a:br>
            <a:r>
              <a:rPr lang="en-US" sz="2300" b="1" dirty="0" smtClean="0">
                <a:solidFill>
                  <a:srgbClr val="C00000"/>
                </a:solidFill>
                <a:latin typeface="Arial" panose="020B0604020202020204" pitchFamily="34" charset="0"/>
                <a:cs typeface="Arial" panose="020B0604020202020204" pitchFamily="34" charset="0"/>
              </a:rPr>
              <a:t>c</a:t>
            </a:r>
            <a:r>
              <a:rPr lang="en-US" sz="2300" dirty="0" smtClean="0">
                <a:latin typeface="Arial" panose="020B0604020202020204" pitchFamily="34" charset="0"/>
                <a:cs typeface="Arial" panose="020B0604020202020204" pitchFamily="34" charset="0"/>
              </a:rPr>
              <a:t>  350% of 400 kg</a:t>
            </a:r>
          </a:p>
          <a:p>
            <a:pPr marL="514350" indent="-514350">
              <a:buClr>
                <a:srgbClr val="C00000"/>
              </a:buClr>
              <a:buFont typeface="+mj-lt"/>
              <a:buAutoNum type="arabicPeriod" startAt="16"/>
              <a:tabLst>
                <a:tab pos="1771650" algn="l"/>
                <a:tab pos="3086100" algn="l"/>
              </a:tabLst>
            </a:pPr>
            <a:r>
              <a:rPr lang="en-US" sz="2300" dirty="0" smtClean="0">
                <a:latin typeface="Arial" panose="020B0604020202020204" pitchFamily="34" charset="0"/>
                <a:cs typeface="Arial" panose="020B0604020202020204" pitchFamily="34" charset="0"/>
              </a:rPr>
              <a:t>An </a:t>
            </a:r>
            <a:r>
              <a:rPr lang="en-US" sz="2300" dirty="0">
                <a:latin typeface="Arial" panose="020B0604020202020204" pitchFamily="34" charset="0"/>
                <a:cs typeface="Arial" panose="020B0604020202020204" pitchFamily="34" charset="0"/>
              </a:rPr>
              <a:t>antiques dealer buys a grandfather clock for £6000. He sells it </a:t>
            </a:r>
            <a:r>
              <a:rPr lang="en-US" sz="2300" dirty="0" smtClean="0">
                <a:latin typeface="Arial" panose="020B0604020202020204" pitchFamily="34" charset="0"/>
                <a:cs typeface="Arial" panose="020B0604020202020204" pitchFamily="34" charset="0"/>
              </a:rPr>
              <a:t>at </a:t>
            </a:r>
            <a:r>
              <a:rPr lang="en-US" sz="2300" dirty="0">
                <a:latin typeface="Arial" panose="020B0604020202020204" pitchFamily="34" charset="0"/>
                <a:cs typeface="Arial" panose="020B0604020202020204" pitchFamily="34" charset="0"/>
              </a:rPr>
              <a:t>140% of this </a:t>
            </a:r>
            <a:r>
              <a:rPr lang="en-US" sz="2300" dirty="0" smtClean="0">
                <a:latin typeface="Arial" panose="020B0604020202020204" pitchFamily="34" charset="0"/>
                <a:cs typeface="Arial" panose="020B0604020202020204" pitchFamily="34" charset="0"/>
              </a:rPr>
              <a:t>cost.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much did the antiques dealer sell the clock for?</a:t>
            </a:r>
          </a:p>
          <a:p>
            <a:pPr marL="514350" indent="-514350">
              <a:buClr>
                <a:srgbClr val="C00000"/>
              </a:buClr>
              <a:buFont typeface="+mj-lt"/>
              <a:buAutoNum type="arabicPeriod" startAt="16"/>
              <a:tabLst>
                <a:tab pos="1771650" algn="l"/>
                <a:tab pos="3086100" algn="l"/>
              </a:tabLst>
            </a:pPr>
            <a:r>
              <a:rPr lang="en-US" sz="2300" dirty="0">
                <a:latin typeface="Arial" panose="020B0604020202020204" pitchFamily="34" charset="0"/>
                <a:cs typeface="Arial" panose="020B0604020202020204" pitchFamily="34" charset="0"/>
              </a:rPr>
              <a:t>A greengrocer buys onions for 36p per kg and sells them at 275% of the cost </a:t>
            </a:r>
            <a:r>
              <a:rPr lang="en-US" sz="2300" dirty="0" smtClean="0">
                <a:latin typeface="Arial" panose="020B0604020202020204" pitchFamily="34" charset="0"/>
                <a:cs typeface="Arial" panose="020B0604020202020204" pitchFamily="34" charset="0"/>
              </a:rPr>
              <a:t>price.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much does the greengrocer sell 1200g of onions for? Write your answer to the nearest penny.</a:t>
            </a:r>
            <a:endParaRPr lang="en-US" sz="23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2738936"/>
            <a:ext cx="551298" cy="54604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4437112"/>
            <a:ext cx="546048" cy="514544"/>
          </a:xfrm>
          <a:prstGeom prst="rect">
            <a:avLst/>
          </a:prstGeom>
        </p:spPr>
      </p:pic>
    </p:spTree>
    <p:extLst>
      <p:ext uri="{BB962C8B-B14F-4D97-AF65-F5344CB8AC3E}">
        <p14:creationId xmlns:p14="http://schemas.microsoft.com/office/powerpoint/2010/main" val="4087134233"/>
      </p:ext>
    </p:extLst>
  </p:cSld>
  <p:clrMapOvr>
    <a:masterClrMapping/>
  </p:clrMapOvr>
  <p:transition advClick="0"/>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31</a:t>
            </a:r>
            <a:endParaRPr lang="en-GB" sz="1400" b="1" dirty="0">
              <a:latin typeface="Calibri" panose="020F0502020204030204" pitchFamily="34" charset="0"/>
            </a:endParaRPr>
          </a:p>
        </p:txBody>
      </p:sp>
      <p:sp>
        <p:nvSpPr>
          <p:cNvPr id="6" name="Rectangle 5"/>
          <p:cNvSpPr/>
          <p:nvPr/>
        </p:nvSpPr>
        <p:spPr>
          <a:xfrm>
            <a:off x="251520" y="1196752"/>
            <a:ext cx="5256584" cy="5747727"/>
          </a:xfrm>
          <a:prstGeom prst="rect">
            <a:avLst/>
          </a:prstGeom>
        </p:spPr>
        <p:txBody>
          <a:bodyPr wrap="square">
            <a:spAutoFit/>
          </a:bodyPr>
          <a:lstStyle/>
          <a:p>
            <a:pPr marL="514350" indent="-514350">
              <a:buClr>
                <a:srgbClr val="C00000"/>
              </a:buClr>
              <a:buFont typeface="+mj-lt"/>
              <a:buAutoNum type="arabicPeriod" startAt="19"/>
              <a:tabLst>
                <a:tab pos="1771650" algn="l"/>
                <a:tab pos="3086100" algn="l"/>
              </a:tabLst>
            </a:pPr>
            <a:r>
              <a:rPr lang="en-US" sz="2400" dirty="0">
                <a:latin typeface="Arial" panose="020B0604020202020204" pitchFamily="34" charset="0"/>
                <a:cs typeface="Arial" panose="020B0604020202020204" pitchFamily="34" charset="0"/>
              </a:rPr>
              <a:t>Find the simple interest </a:t>
            </a:r>
            <a:r>
              <a:rPr lang="en-US" sz="2400" dirty="0" smtClean="0">
                <a:latin typeface="Arial" panose="020B0604020202020204" pitchFamily="34" charset="0"/>
                <a:cs typeface="Arial" panose="020B0604020202020204" pitchFamily="34" charset="0"/>
              </a:rPr>
              <a:t>when:</a:t>
            </a:r>
          </a:p>
          <a:p>
            <a:pPr marL="914400" indent="-400050">
              <a:buClr>
                <a:srgbClr val="C00000"/>
              </a:buClr>
              <a:buFont typeface="+mj-lt"/>
              <a:buAutoNum type="alphaLcPeriod"/>
              <a:tabLst>
                <a:tab pos="1771650" algn="l"/>
                <a:tab pos="3086100" algn="l"/>
              </a:tabLst>
            </a:pP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4000 is invested at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3.75</a:t>
            </a:r>
            <a:r>
              <a:rPr lang="en-US" sz="2400" dirty="0">
                <a:latin typeface="Arial" panose="020B0604020202020204" pitchFamily="34" charset="0"/>
                <a:cs typeface="Arial" panose="020B0604020202020204" pitchFamily="34" charset="0"/>
              </a:rPr>
              <a:t>% per annum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p.a.) for </a:t>
            </a:r>
            <a:r>
              <a:rPr lang="en-US" sz="2400" dirty="0" smtClean="0">
                <a:latin typeface="Arial" panose="020B0604020202020204" pitchFamily="34" charset="0"/>
                <a:cs typeface="Arial" panose="020B0604020202020204" pitchFamily="34" charset="0"/>
              </a:rPr>
              <a:t>one </a:t>
            </a:r>
            <a:r>
              <a:rPr lang="en-US" sz="2400" dirty="0">
                <a:latin typeface="Arial" panose="020B0604020202020204" pitchFamily="34" charset="0"/>
                <a:cs typeface="Arial" panose="020B0604020202020204" pitchFamily="34" charset="0"/>
              </a:rPr>
              <a:t>year </a:t>
            </a:r>
            <a:endParaRPr lang="en-US" sz="2400" dirty="0" smtClean="0">
              <a:latin typeface="Arial" panose="020B0604020202020204" pitchFamily="34" charset="0"/>
              <a:cs typeface="Arial" panose="020B0604020202020204" pitchFamily="34" charset="0"/>
            </a:endParaRPr>
          </a:p>
          <a:p>
            <a:pPr marL="914400" indent="-400050">
              <a:buClr>
                <a:srgbClr val="C00000"/>
              </a:buClr>
              <a:buFont typeface="+mj-lt"/>
              <a:buAutoNum type="alphaLcPeriod"/>
              <a:tabLst>
                <a:tab pos="1771650" algn="l"/>
                <a:tab pos="3086100" algn="l"/>
              </a:tabLst>
            </a:pP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750 is invested at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2.25</a:t>
            </a:r>
            <a:r>
              <a:rPr lang="en-US" sz="2400" dirty="0">
                <a:latin typeface="Arial" panose="020B0604020202020204" pitchFamily="34" charset="0"/>
                <a:cs typeface="Arial" panose="020B0604020202020204" pitchFamily="34" charset="0"/>
              </a:rPr>
              <a:t>% p.a. for 4 years </a:t>
            </a:r>
            <a:endParaRPr lang="en-US" sz="2400" dirty="0" smtClean="0">
              <a:latin typeface="Arial" panose="020B0604020202020204" pitchFamily="34" charset="0"/>
              <a:cs typeface="Arial" panose="020B0604020202020204" pitchFamily="34" charset="0"/>
            </a:endParaRPr>
          </a:p>
          <a:p>
            <a:pPr marL="914400" indent="-400050">
              <a:buClr>
                <a:srgbClr val="C00000"/>
              </a:buClr>
              <a:buFont typeface="+mj-lt"/>
              <a:buAutoNum type="alphaLcPeriod"/>
              <a:tabLst>
                <a:tab pos="1771650" algn="l"/>
                <a:tab pos="3086100" algn="l"/>
              </a:tabLst>
            </a:pP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6000 is invested at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3.2</a:t>
            </a:r>
            <a:r>
              <a:rPr lang="en-US" sz="2400" dirty="0">
                <a:latin typeface="Arial" panose="020B0604020202020204" pitchFamily="34" charset="0"/>
                <a:cs typeface="Arial" panose="020B0604020202020204" pitchFamily="34" charset="0"/>
              </a:rPr>
              <a:t>% p.a. for 30 months.</a:t>
            </a:r>
          </a:p>
          <a:p>
            <a:pPr marL="514350" indent="-514350">
              <a:buClr>
                <a:srgbClr val="C00000"/>
              </a:buClr>
              <a:buFont typeface="+mj-lt"/>
              <a:buAutoNum type="arabicPeriod" startAt="20"/>
              <a:tabLst>
                <a:tab pos="1771650" algn="l"/>
                <a:tab pos="3086100" algn="l"/>
              </a:tabLst>
            </a:pPr>
            <a:r>
              <a:rPr lang="en-US" sz="2400" dirty="0">
                <a:latin typeface="Arial" panose="020B0604020202020204" pitchFamily="34" charset="0"/>
                <a:cs typeface="Arial" panose="020B0604020202020204" pitchFamily="34" charset="0"/>
              </a:rPr>
              <a:t>Ella's grandfather gives her £2500. She saves the money in a bank account with a simple </a:t>
            </a:r>
            <a:r>
              <a:rPr lang="en-US" sz="2400" dirty="0" smtClean="0">
                <a:latin typeface="Arial" panose="020B0604020202020204" pitchFamily="34" charset="0"/>
                <a:cs typeface="Arial" panose="020B0604020202020204" pitchFamily="34" charset="0"/>
              </a:rPr>
              <a:t>interest </a:t>
            </a:r>
            <a:r>
              <a:rPr lang="en-US" sz="2400" dirty="0">
                <a:latin typeface="Arial" panose="020B0604020202020204" pitchFamily="34" charset="0"/>
                <a:cs typeface="Arial" panose="020B0604020202020204" pitchFamily="34" charset="0"/>
              </a:rPr>
              <a:t>rate of 3.4% per </a:t>
            </a:r>
            <a:r>
              <a:rPr lang="en-US" sz="2400" dirty="0" smtClean="0">
                <a:latin typeface="Arial" panose="020B0604020202020204" pitchFamily="34" charset="0"/>
                <a:cs typeface="Arial" panose="020B0604020202020204" pitchFamily="34" charset="0"/>
              </a:rPr>
              <a:t>annum.</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much money will Ella have in the bank account after </a:t>
            </a:r>
            <a:r>
              <a:rPr lang="en-US" sz="2400" dirty="0" smtClean="0">
                <a:latin typeface="Arial" panose="020B0604020202020204" pitchFamily="34" charset="0"/>
                <a:cs typeface="Arial" panose="020B0604020202020204" pitchFamily="34" charset="0"/>
              </a:rPr>
              <a:t>3½ years</a:t>
            </a:r>
            <a:r>
              <a:rPr lang="en-US" sz="2400" dirty="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6202" r="6966"/>
          <a:stretch/>
        </p:blipFill>
        <p:spPr>
          <a:xfrm>
            <a:off x="4283969" y="1628800"/>
            <a:ext cx="1224136" cy="152149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4221088"/>
            <a:ext cx="546048" cy="514544"/>
          </a:xfrm>
          <a:prstGeom prst="rect">
            <a:avLst/>
          </a:prstGeom>
        </p:spPr>
      </p:pic>
    </p:spTree>
    <p:extLst>
      <p:ext uri="{BB962C8B-B14F-4D97-AF65-F5344CB8AC3E}">
        <p14:creationId xmlns:p14="http://schemas.microsoft.com/office/powerpoint/2010/main" val="3857892497"/>
      </p:ext>
    </p:extLst>
  </p:cSld>
  <p:clrMapOvr>
    <a:masterClrMapping/>
  </p:clrMapOvr>
  <p:transition advClick="0"/>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31</a:t>
            </a:r>
            <a:endParaRPr lang="en-GB" sz="1400" b="1" dirty="0">
              <a:latin typeface="Calibri" panose="020F0502020204030204" pitchFamily="34" charset="0"/>
            </a:endParaRPr>
          </a:p>
        </p:txBody>
      </p:sp>
      <p:sp>
        <p:nvSpPr>
          <p:cNvPr id="6" name="Rectangle 5"/>
          <p:cNvSpPr/>
          <p:nvPr/>
        </p:nvSpPr>
        <p:spPr>
          <a:xfrm>
            <a:off x="251520" y="1196752"/>
            <a:ext cx="5256584" cy="4493538"/>
          </a:xfrm>
          <a:prstGeom prst="rect">
            <a:avLst/>
          </a:prstGeom>
        </p:spPr>
        <p:txBody>
          <a:bodyPr wrap="square">
            <a:spAutoFit/>
          </a:bodyPr>
          <a:lstStyle/>
          <a:p>
            <a:pPr marL="514350" indent="-514350">
              <a:buClr>
                <a:srgbClr val="C00000"/>
              </a:buClr>
              <a:buFont typeface="+mj-lt"/>
              <a:buAutoNum type="arabicPeriod" startAt="21"/>
              <a:tabLst>
                <a:tab pos="1771650" algn="l"/>
                <a:tab pos="3086100" algn="l"/>
              </a:tabLst>
            </a:pPr>
            <a:r>
              <a:rPr lang="en-US" sz="2200" b="1" dirty="0" smtClean="0">
                <a:solidFill>
                  <a:srgbClr val="FF0000"/>
                </a:solidFill>
                <a:latin typeface="Arial" panose="020B0604020202020204" pitchFamily="34" charset="0"/>
                <a:cs typeface="Arial" panose="020B0604020202020204" pitchFamily="34" charset="0"/>
              </a:rPr>
              <a:t>P</a:t>
            </a:r>
            <a:r>
              <a:rPr lang="en-US" sz="2200" dirty="0" smtClean="0">
                <a:latin typeface="Arial" panose="020B0604020202020204" pitchFamily="34" charset="0"/>
                <a:cs typeface="Arial" panose="020B0604020202020204" pitchFamily="34" charset="0"/>
              </a:rPr>
              <a:t> The </a:t>
            </a:r>
            <a:r>
              <a:rPr lang="en-US" sz="2200" dirty="0">
                <a:latin typeface="Arial" panose="020B0604020202020204" pitchFamily="34" charset="0"/>
                <a:cs typeface="Arial" panose="020B0604020202020204" pitchFamily="34" charset="0"/>
              </a:rPr>
              <a:t>cost of living increased by 30% from 2004 to </a:t>
            </a:r>
            <a:r>
              <a:rPr lang="en-US" sz="2200" dirty="0" smtClean="0">
                <a:latin typeface="Arial" panose="020B0604020202020204" pitchFamily="34" charset="0"/>
                <a:cs typeface="Arial" panose="020B0604020202020204" pitchFamily="34" charset="0"/>
              </a:rPr>
              <a:t>2014.</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In </a:t>
            </a:r>
            <a:r>
              <a:rPr lang="en-US" sz="2200" dirty="0">
                <a:latin typeface="Arial" panose="020B0604020202020204" pitchFamily="34" charset="0"/>
                <a:cs typeface="Arial" panose="020B0604020202020204" pitchFamily="34" charset="0"/>
              </a:rPr>
              <a:t>2004, the Smith family's weekly income </a:t>
            </a:r>
            <a:r>
              <a:rPr lang="en-US" sz="2200" dirty="0" smtClean="0">
                <a:latin typeface="Arial" panose="020B0604020202020204" pitchFamily="34" charset="0"/>
                <a:cs typeface="Arial" panose="020B0604020202020204" pitchFamily="34" charset="0"/>
              </a:rPr>
              <a:t>was </a:t>
            </a:r>
            <a:r>
              <a:rPr lang="en-US" sz="2200" dirty="0">
                <a:latin typeface="Arial" panose="020B0604020202020204" pitchFamily="34" charset="0"/>
                <a:cs typeface="Arial" panose="020B0604020202020204" pitchFamily="34" charset="0"/>
              </a:rPr>
              <a:t>£420</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would you expect their weekly income to be in 2014 if it increased at the same rate as the cost of living?</a:t>
            </a:r>
          </a:p>
          <a:p>
            <a:pPr marL="514350" indent="-514350">
              <a:buClr>
                <a:srgbClr val="C00000"/>
              </a:buClr>
              <a:buFont typeface="+mj-lt"/>
              <a:buAutoNum type="arabicPeriod" startAt="21"/>
              <a:tabLst>
                <a:tab pos="1771650" algn="l"/>
                <a:tab pos="3086100" algn="l"/>
              </a:tabLst>
            </a:pPr>
            <a:r>
              <a:rPr lang="en-US" sz="2200" dirty="0" smtClean="0">
                <a:latin typeface="Arial" panose="020B0604020202020204" pitchFamily="34" charset="0"/>
                <a:cs typeface="Arial" panose="020B0604020202020204" pitchFamily="34" charset="0"/>
              </a:rPr>
              <a:t>Rashid </a:t>
            </a:r>
            <a:r>
              <a:rPr lang="en-US" sz="2200" dirty="0">
                <a:latin typeface="Arial" panose="020B0604020202020204" pitchFamily="34" charset="0"/>
                <a:cs typeface="Arial" panose="020B0604020202020204" pitchFamily="34" charset="0"/>
              </a:rPr>
              <a:t>buys a car for £</a:t>
            </a:r>
            <a:r>
              <a:rPr lang="en-US" sz="2200" dirty="0" smtClean="0">
                <a:latin typeface="Arial" panose="020B0604020202020204" pitchFamily="34" charset="0"/>
                <a:cs typeface="Arial" panose="020B0604020202020204" pitchFamily="34" charset="0"/>
              </a:rPr>
              <a:t>15900.</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value of the car depreciates by 14% each </a:t>
            </a:r>
            <a:r>
              <a:rPr lang="en-US" sz="2200" dirty="0" smtClean="0">
                <a:latin typeface="Arial" panose="020B0604020202020204" pitchFamily="34" charset="0"/>
                <a:cs typeface="Arial" panose="020B0604020202020204" pitchFamily="34" charset="0"/>
              </a:rPr>
              <a:t>year.</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outa </a:t>
            </a:r>
            <a:r>
              <a:rPr lang="en-US" sz="2200" dirty="0">
                <a:latin typeface="Arial" panose="020B0604020202020204" pitchFamily="34" charset="0"/>
                <a:cs typeface="Arial" panose="020B0604020202020204" pitchFamily="34" charset="0"/>
              </a:rPr>
              <a:t>the value of the car at the end of </a:t>
            </a: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first year he has owned it.</a:t>
            </a:r>
            <a:endParaRPr lang="en-US" sz="2200" dirty="0" smtClean="0">
              <a:latin typeface="Arial" panose="020B0604020202020204" pitchFamily="34" charset="0"/>
              <a:cs typeface="Arial" panose="020B0604020202020204" pitchFamily="34" charset="0"/>
            </a:endParaRPr>
          </a:p>
        </p:txBody>
      </p:sp>
      <p:sp>
        <p:nvSpPr>
          <p:cNvPr id="5" name="Rectangle 4"/>
          <p:cNvSpPr/>
          <p:nvPr/>
        </p:nvSpPr>
        <p:spPr>
          <a:xfrm flipH="1">
            <a:off x="277538" y="5690290"/>
            <a:ext cx="5204539" cy="83505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Q22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'Depreciates</a:t>
            </a:r>
            <a:r>
              <a:rPr lang="en-US" sz="2400" dirty="0">
                <a:solidFill>
                  <a:schemeClr val="tx1"/>
                </a:solidFill>
                <a:latin typeface="Arial" panose="020B0604020202020204" pitchFamily="34" charset="0"/>
                <a:cs typeface="Arial" panose="020B0604020202020204" pitchFamily="34" charset="0"/>
              </a:rPr>
              <a:t>' means that the value of the car decreases.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004313049"/>
      </p:ext>
    </p:extLst>
  </p:cSld>
  <p:clrMapOvr>
    <a:masterClrMapping/>
  </p:clrMapOvr>
  <p:transition advClick="0"/>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4.7 – Calculating Percentages 1</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31</a:t>
            </a:r>
            <a:endParaRPr lang="en-GB" sz="1400" b="1" dirty="0">
              <a:latin typeface="Calibri" panose="020F0502020204030204" pitchFamily="34" charset="0"/>
            </a:endParaRPr>
          </a:p>
        </p:txBody>
      </p:sp>
      <p:grpSp>
        <p:nvGrpSpPr>
          <p:cNvPr id="8" name="Group 7"/>
          <p:cNvGrpSpPr/>
          <p:nvPr/>
        </p:nvGrpSpPr>
        <p:grpSpPr>
          <a:xfrm>
            <a:off x="243512" y="1196752"/>
            <a:ext cx="5264592" cy="5040560"/>
            <a:chOff x="3483872" y="1089031"/>
            <a:chExt cx="5264592" cy="5040560"/>
          </a:xfrm>
        </p:grpSpPr>
        <p:sp>
          <p:nvSpPr>
            <p:cNvPr id="9" name="Round Diagonal Corner Rectangle 8"/>
            <p:cNvSpPr/>
            <p:nvPr/>
          </p:nvSpPr>
          <p:spPr>
            <a:xfrm>
              <a:off x="3491880" y="1089031"/>
              <a:ext cx="5256584" cy="5040560"/>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23 – Exam-Style Questions</a:t>
              </a:r>
              <a:endParaRPr lang="en-US" sz="2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3563888" y="1666250"/>
                  <a:ext cx="5176568" cy="4261551"/>
                </a:xfrm>
                <a:prstGeom prst="rect">
                  <a:avLst/>
                </a:prstGeom>
              </p:spPr>
              <p:txBody>
                <a:bodyPr wrap="square">
                  <a:spAutoFit/>
                </a:bodyPr>
                <a:lstStyle/>
                <a:p>
                  <a:pPr>
                    <a:spcAft>
                      <a:spcPts val="600"/>
                    </a:spcAft>
                    <a:tabLst>
                      <a:tab pos="4972050" algn="r"/>
                    </a:tabLst>
                  </a:pPr>
                  <a:r>
                    <a:rPr lang="en-US" sz="3100" dirty="0" smtClean="0"/>
                    <a:t>Alice earns an income of £1340 each month. She spends 45% of her income on rent.</a:t>
                  </a:r>
                </a:p>
                <a:p>
                  <a:pPr>
                    <a:spcAft>
                      <a:spcPts val="600"/>
                    </a:spcAft>
                    <a:tabLst>
                      <a:tab pos="4972050" algn="r"/>
                    </a:tabLst>
                  </a:pPr>
                  <a:r>
                    <a:rPr lang="en-US" sz="3100" dirty="0"/>
                    <a:t>She spends </a:t>
                  </a:r>
                  <a14:m>
                    <m:oMath xmlns:m="http://schemas.openxmlformats.org/officeDocument/2006/math">
                      <m:f>
                        <m:fPr>
                          <m:ctrlPr>
                            <a:rPr lang="en-US" sz="3100" i="1">
                              <a:latin typeface="Cambria Math" panose="02040503050406030204" pitchFamily="18" charset="0"/>
                              <a:cs typeface="Arial" panose="020B0604020202020204" pitchFamily="34" charset="0"/>
                            </a:rPr>
                          </m:ctrlPr>
                        </m:fPr>
                        <m:num>
                          <m:r>
                            <a:rPr lang="en-US" sz="3100" b="0" i="0" smtClean="0">
                              <a:latin typeface="Cambria Math" panose="02040503050406030204" pitchFamily="18" charset="0"/>
                              <a:cs typeface="Arial" panose="020B0604020202020204" pitchFamily="34" charset="0"/>
                            </a:rPr>
                            <m:t>1</m:t>
                          </m:r>
                        </m:num>
                        <m:den>
                          <m:r>
                            <a:rPr lang="en-US" sz="3100" b="0" i="0" smtClean="0">
                              <a:latin typeface="Cambria Math" panose="02040503050406030204" pitchFamily="18" charset="0"/>
                              <a:cs typeface="Arial" panose="020B0604020202020204" pitchFamily="34" charset="0"/>
                            </a:rPr>
                            <m:t>3</m:t>
                          </m:r>
                        </m:den>
                      </m:f>
                    </m:oMath>
                  </a14:m>
                  <a:r>
                    <a:rPr lang="en-US" sz="3100" dirty="0"/>
                    <a:t> of her income on food and bills.</a:t>
                  </a:r>
                </a:p>
                <a:p>
                  <a:pPr>
                    <a:spcAft>
                      <a:spcPts val="600"/>
                    </a:spcAft>
                    <a:tabLst>
                      <a:tab pos="4972050" algn="r"/>
                    </a:tabLst>
                  </a:pPr>
                  <a:r>
                    <a:rPr lang="en-US" sz="3100" dirty="0"/>
                    <a:t>Work out how much she has left each month. </a:t>
                  </a:r>
                  <a:r>
                    <a:rPr lang="en-US" sz="3100" dirty="0" smtClean="0"/>
                    <a:t>	</a:t>
                  </a:r>
                  <a:r>
                    <a:rPr lang="en-US" sz="3100" b="1" dirty="0" smtClean="0"/>
                    <a:t>(</a:t>
                  </a:r>
                  <a:r>
                    <a:rPr lang="en-US" sz="3100" b="1" dirty="0"/>
                    <a:t>2 marks</a:t>
                  </a:r>
                  <a:r>
                    <a:rPr lang="en-US" sz="3100" b="1" dirty="0" smtClean="0"/>
                    <a:t>)</a:t>
                  </a:r>
                  <a:endParaRPr lang="en-US" sz="3100" b="1" dirty="0"/>
                </a:p>
              </p:txBody>
            </p:sp>
          </mc:Choice>
          <mc:Fallback xmlns="">
            <p:sp>
              <p:nvSpPr>
                <p:cNvPr id="11" name="Rectangle 10"/>
                <p:cNvSpPr>
                  <a:spLocks noRot="1" noChangeAspect="1" noMove="1" noResize="1" noEditPoints="1" noAdjustHandles="1" noChangeArrowheads="1" noChangeShapeType="1" noTextEdit="1"/>
                </p:cNvSpPr>
                <p:nvPr/>
              </p:nvSpPr>
              <p:spPr>
                <a:xfrm>
                  <a:off x="3563888" y="1666250"/>
                  <a:ext cx="5176568" cy="4261551"/>
                </a:xfrm>
                <a:prstGeom prst="rect">
                  <a:avLst/>
                </a:prstGeom>
                <a:blipFill rotWithShape="0">
                  <a:blip r:embed="rId4"/>
                  <a:stretch>
                    <a:fillRect l="-2827" t="-1717" r="-4476" b="-3720"/>
                  </a:stretch>
                </a:blipFill>
              </p:spPr>
              <p:txBody>
                <a:bodyPr/>
                <a:lstStyle/>
                <a:p>
                  <a:r>
                    <a:rPr lang="en-US">
                      <a:noFill/>
                    </a:rPr>
                    <a:t> </a:t>
                  </a:r>
                </a:p>
              </p:txBody>
            </p:sp>
          </mc:Fallback>
        </mc:AlternateContent>
      </p:gr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3645504271"/>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Place Value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6" name="Rectangle 5"/>
          <p:cNvSpPr/>
          <p:nvPr/>
        </p:nvSpPr>
        <p:spPr>
          <a:xfrm>
            <a:off x="179512" y="1124744"/>
            <a:ext cx="24482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1.3 – Place Value</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19" y="1700808"/>
            <a:ext cx="5281999" cy="345638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690320"/>
            <a:ext cx="546048" cy="514544"/>
          </a:xfrm>
          <a:prstGeom prst="rect">
            <a:avLst/>
          </a:prstGeom>
        </p:spPr>
      </p:pic>
    </p:spTree>
    <p:extLst>
      <p:ext uri="{BB962C8B-B14F-4D97-AF65-F5344CB8AC3E}">
        <p14:creationId xmlns:p14="http://schemas.microsoft.com/office/powerpoint/2010/main" val="915856328"/>
      </p:ext>
    </p:extLst>
  </p:cSld>
  <p:clrMapOvr>
    <a:masterClrMapping/>
  </p:clrMapOvr>
  <p:transition advClick="0"/>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4.8 – Calculating Percentages 2</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31</a:t>
            </a:r>
            <a:endParaRPr lang="en-GB" sz="1400" b="1" dirty="0">
              <a:latin typeface="Calibri" panose="020F0502020204030204" pitchFamily="34" charset="0"/>
            </a:endParaRPr>
          </a:p>
        </p:txBody>
      </p:sp>
      <p:sp>
        <p:nvSpPr>
          <p:cNvPr id="6" name="Rectangle 5"/>
          <p:cNvSpPr/>
          <p:nvPr/>
        </p:nvSpPr>
        <p:spPr>
          <a:xfrm>
            <a:off x="251520" y="1196752"/>
            <a:ext cx="5256584" cy="5293757"/>
          </a:xfrm>
          <a:prstGeom prst="rect">
            <a:avLst/>
          </a:prstGeom>
        </p:spPr>
        <p:txBody>
          <a:bodyPr wrap="square">
            <a:spAutoFit/>
          </a:bodyPr>
          <a:lstStyle/>
          <a:p>
            <a:pPr marL="457200" indent="-457200">
              <a:buClr>
                <a:srgbClr val="C00000"/>
              </a:buClr>
              <a:buFont typeface="+mj-lt"/>
              <a:buAutoNum type="arabicPeriod"/>
              <a:tabLst>
                <a:tab pos="1771650" algn="l"/>
                <a:tab pos="3086100" algn="l"/>
              </a:tabLst>
            </a:pPr>
            <a:r>
              <a:rPr lang="en-US" sz="2600" dirty="0" smtClean="0">
                <a:latin typeface="Arial" panose="020B0604020202020204" pitchFamily="34" charset="0"/>
                <a:cs typeface="Arial" panose="020B0604020202020204" pitchFamily="34" charset="0"/>
              </a:rPr>
              <a:t>Increase:</a:t>
            </a:r>
          </a:p>
          <a:p>
            <a:pPr marL="857250" indent="-400050">
              <a:buClr>
                <a:srgbClr val="C00000"/>
              </a:buClr>
              <a:buFont typeface="+mj-lt"/>
              <a:buAutoNum type="alphaLcPeriod"/>
              <a:tabLst>
                <a:tab pos="1771650" algn="l"/>
                <a:tab pos="3086100" algn="l"/>
              </a:tabLst>
            </a:pPr>
            <a:r>
              <a:rPr lang="en-US" sz="2600" dirty="0" smtClean="0">
                <a:latin typeface="Arial" panose="020B0604020202020204" pitchFamily="34" charset="0"/>
                <a:cs typeface="Arial" panose="020B0604020202020204" pitchFamily="34" charset="0"/>
              </a:rPr>
              <a:t>45 by 40</a:t>
            </a:r>
            <a:r>
              <a:rPr lang="en-US" sz="2600" dirty="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1771650" algn="l"/>
                <a:tab pos="3086100" algn="l"/>
              </a:tabLst>
            </a:pPr>
            <a:r>
              <a:rPr lang="en-US" sz="2600" dirty="0" smtClean="0">
                <a:latin typeface="Arial" panose="020B0604020202020204" pitchFamily="34" charset="0"/>
                <a:cs typeface="Arial" panose="020B0604020202020204" pitchFamily="34" charset="0"/>
              </a:rPr>
              <a:t>300 </a:t>
            </a:r>
            <a:r>
              <a:rPr lang="en-US" sz="2600" dirty="0">
                <a:latin typeface="Arial" panose="020B0604020202020204" pitchFamily="34" charset="0"/>
                <a:cs typeface="Arial" panose="020B0604020202020204" pitchFamily="34" charset="0"/>
              </a:rPr>
              <a:t>by 67% </a:t>
            </a:r>
            <a:endParaRPr lang="en-US" sz="26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1771650" algn="l"/>
                <a:tab pos="3086100" algn="l"/>
              </a:tabLst>
            </a:pPr>
            <a:r>
              <a:rPr lang="en-US" sz="2600" dirty="0" smtClean="0">
                <a:latin typeface="Arial" panose="020B0604020202020204" pitchFamily="34" charset="0"/>
                <a:cs typeface="Arial" panose="020B0604020202020204" pitchFamily="34" charset="0"/>
              </a:rPr>
              <a:t>4000 </a:t>
            </a:r>
            <a:r>
              <a:rPr lang="en-US" sz="2600" dirty="0">
                <a:latin typeface="Arial" panose="020B0604020202020204" pitchFamily="34" charset="0"/>
                <a:cs typeface="Arial" panose="020B0604020202020204" pitchFamily="34" charset="0"/>
              </a:rPr>
              <a:t>by 0.3%</a:t>
            </a:r>
          </a:p>
          <a:p>
            <a:pPr marL="457200" indent="-457200">
              <a:buClr>
                <a:srgbClr val="C00000"/>
              </a:buClr>
              <a:buFont typeface="+mj-lt"/>
              <a:buAutoNum type="arabicPeriod" startAt="2"/>
              <a:tabLst>
                <a:tab pos="1771650" algn="l"/>
                <a:tab pos="3086100" algn="l"/>
              </a:tabLst>
            </a:pPr>
            <a:r>
              <a:rPr lang="en-US" sz="2600" dirty="0">
                <a:latin typeface="Arial" panose="020B0604020202020204" pitchFamily="34" charset="0"/>
                <a:cs typeface="Arial" panose="020B0604020202020204" pitchFamily="34" charset="0"/>
              </a:rPr>
              <a:t>Danny works part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time </a:t>
            </a:r>
            <a:r>
              <a:rPr lang="en-US" sz="2600" dirty="0">
                <a:latin typeface="Arial" panose="020B0604020202020204" pitchFamily="34" charset="0"/>
                <a:cs typeface="Arial" panose="020B0604020202020204" pitchFamily="34" charset="0"/>
              </a:rPr>
              <a:t>for £54 per week. His employer agrees to raise his weekly wage by 4%. What is Danny's new weekly wage</a:t>
            </a:r>
            <a:r>
              <a:rPr lang="en-US" sz="26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2"/>
              <a:tabLst>
                <a:tab pos="1771650" algn="l"/>
                <a:tab pos="3086100" algn="l"/>
              </a:tabLst>
            </a:pPr>
            <a:r>
              <a:rPr lang="en-US" sz="2600" dirty="0" smtClean="0">
                <a:latin typeface="Arial" panose="020B0604020202020204" pitchFamily="34" charset="0"/>
                <a:cs typeface="Arial" panose="020B0604020202020204" pitchFamily="34" charset="0"/>
              </a:rPr>
              <a:t>Decrease:</a:t>
            </a:r>
          </a:p>
          <a:p>
            <a:pPr marL="914400" indent="-457200">
              <a:buClr>
                <a:srgbClr val="C00000"/>
              </a:buClr>
              <a:buFont typeface="+mj-lt"/>
              <a:buAutoNum type="alphaLcPeriod"/>
              <a:tabLst>
                <a:tab pos="1771650" algn="l"/>
                <a:tab pos="3086100" algn="l"/>
              </a:tabLst>
            </a:pPr>
            <a:r>
              <a:rPr lang="en-US" sz="2600" dirty="0" smtClean="0">
                <a:latin typeface="Arial" panose="020B0604020202020204" pitchFamily="34" charset="0"/>
                <a:cs typeface="Arial" panose="020B0604020202020204" pitchFamily="34" charset="0"/>
              </a:rPr>
              <a:t>65 </a:t>
            </a:r>
            <a:r>
              <a:rPr lang="en-US" sz="2600" dirty="0">
                <a:latin typeface="Arial" panose="020B0604020202020204" pitchFamily="34" charset="0"/>
                <a:cs typeface="Arial" panose="020B0604020202020204" pitchFamily="34" charset="0"/>
              </a:rPr>
              <a:t>by 20% </a:t>
            </a:r>
            <a:endParaRPr lang="en-US" sz="26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1771650" algn="l"/>
                <a:tab pos="3086100" algn="l"/>
              </a:tabLst>
            </a:pPr>
            <a:r>
              <a:rPr lang="en-US" sz="2600" dirty="0" smtClean="0">
                <a:latin typeface="Arial" panose="020B0604020202020204" pitchFamily="34" charset="0"/>
                <a:cs typeface="Arial" panose="020B0604020202020204" pitchFamily="34" charset="0"/>
              </a:rPr>
              <a:t>800 </a:t>
            </a:r>
            <a:r>
              <a:rPr lang="en-US" sz="2600" dirty="0">
                <a:latin typeface="Arial" panose="020B0604020202020204" pitchFamily="34" charset="0"/>
                <a:cs typeface="Arial" panose="020B0604020202020204" pitchFamily="34" charset="0"/>
              </a:rPr>
              <a:t>by 35% </a:t>
            </a:r>
            <a:endParaRPr lang="en-US" sz="26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1771650" algn="l"/>
                <a:tab pos="3086100" algn="l"/>
              </a:tabLst>
            </a:pPr>
            <a:r>
              <a:rPr lang="en-US" sz="2600" dirty="0" smtClean="0">
                <a:latin typeface="Arial" panose="020B0604020202020204" pitchFamily="34" charset="0"/>
                <a:cs typeface="Arial" panose="020B0604020202020204" pitchFamily="34" charset="0"/>
              </a:rPr>
              <a:t>3000 </a:t>
            </a:r>
            <a:r>
              <a:rPr lang="en-US" sz="2600" dirty="0">
                <a:latin typeface="Arial" panose="020B0604020202020204" pitchFamily="34" charset="0"/>
                <a:cs typeface="Arial" panose="020B0604020202020204" pitchFamily="34" charset="0"/>
              </a:rPr>
              <a:t>by 0.7%</a:t>
            </a:r>
            <a:endParaRPr lang="en-US" sz="26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3980076" y="1268760"/>
            <a:ext cx="1528028" cy="1670999"/>
          </a:xfrm>
          <a:prstGeom prst="rect">
            <a:avLst/>
          </a:prstGeom>
        </p:spPr>
      </p:pic>
      <p:pic>
        <p:nvPicPr>
          <p:cNvPr id="3" name="Picture 2"/>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3980076" y="4952775"/>
            <a:ext cx="1523836" cy="164457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4827168"/>
            <a:ext cx="551298" cy="54604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95406" y="2914456"/>
            <a:ext cx="546048" cy="51454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7166" y="1268760"/>
            <a:ext cx="551298" cy="546048"/>
          </a:xfrm>
          <a:prstGeom prst="rect">
            <a:avLst/>
          </a:prstGeom>
        </p:spPr>
      </p:pic>
    </p:spTree>
    <p:extLst>
      <p:ext uri="{BB962C8B-B14F-4D97-AF65-F5344CB8AC3E}">
        <p14:creationId xmlns:p14="http://schemas.microsoft.com/office/powerpoint/2010/main" val="2142397447"/>
      </p:ext>
    </p:extLst>
  </p:cSld>
  <p:clrMapOvr>
    <a:masterClrMapping/>
  </p:clrMapOvr>
  <p:transition advClick="0"/>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4.8 – Calculating Percentages 2</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31</a:t>
            </a:r>
            <a:endParaRPr lang="en-GB" sz="1400" b="1" dirty="0">
              <a:latin typeface="Calibri" panose="020F0502020204030204" pitchFamily="34" charset="0"/>
            </a:endParaRPr>
          </a:p>
        </p:txBody>
      </p:sp>
      <p:sp>
        <p:nvSpPr>
          <p:cNvPr id="6" name="Rectangle 5"/>
          <p:cNvSpPr/>
          <p:nvPr/>
        </p:nvSpPr>
        <p:spPr>
          <a:xfrm>
            <a:off x="251520" y="1196752"/>
            <a:ext cx="5256584" cy="5361468"/>
          </a:xfrm>
          <a:prstGeom prst="rect">
            <a:avLst/>
          </a:prstGeom>
        </p:spPr>
        <p:txBody>
          <a:bodyPr wrap="square">
            <a:spAutoFit/>
          </a:bodyPr>
          <a:lstStyle/>
          <a:p>
            <a:pPr marL="400050" indent="-400050">
              <a:buClr>
                <a:srgbClr val="C00000"/>
              </a:buClr>
              <a:buFont typeface="+mj-lt"/>
              <a:buAutoNum type="arabicPeriod" startAt="4"/>
              <a:tabLst>
                <a:tab pos="1771650" algn="l"/>
                <a:tab pos="3086100" algn="l"/>
              </a:tabLst>
            </a:pPr>
            <a:r>
              <a:rPr lang="en-US" sz="2140" b="1" dirty="0">
                <a:solidFill>
                  <a:srgbClr val="FF0000"/>
                </a:solidFill>
                <a:latin typeface="Arial" panose="020B0604020202020204" pitchFamily="34" charset="0"/>
                <a:cs typeface="Arial" panose="020B0604020202020204" pitchFamily="34" charset="0"/>
              </a:rPr>
              <a:t>P</a:t>
            </a:r>
            <a:r>
              <a:rPr lang="en-US" sz="2140" dirty="0">
                <a:latin typeface="Arial" panose="020B0604020202020204" pitchFamily="34" charset="0"/>
                <a:cs typeface="Arial" panose="020B0604020202020204" pitchFamily="34" charset="0"/>
              </a:rPr>
              <a:t> A sofa company reduces its prices by 35</a:t>
            </a:r>
            <a:r>
              <a:rPr lang="en-US" sz="2140" dirty="0" smtClean="0">
                <a:latin typeface="Arial" panose="020B0604020202020204" pitchFamily="34" charset="0"/>
                <a:cs typeface="Arial" panose="020B0604020202020204" pitchFamily="34" charset="0"/>
              </a:rPr>
              <a:t>%. A </a:t>
            </a:r>
            <a:r>
              <a:rPr lang="en-US" sz="2140" dirty="0">
                <a:latin typeface="Arial" panose="020B0604020202020204" pitchFamily="34" charset="0"/>
                <a:cs typeface="Arial" panose="020B0604020202020204" pitchFamily="34" charset="0"/>
              </a:rPr>
              <a:t>sofa was £</a:t>
            </a:r>
            <a:r>
              <a:rPr lang="en-US" sz="2140" dirty="0" smtClean="0">
                <a:latin typeface="Arial" panose="020B0604020202020204" pitchFamily="34" charset="0"/>
                <a:cs typeface="Arial" panose="020B0604020202020204" pitchFamily="34" charset="0"/>
              </a:rPr>
              <a:t>600.</a:t>
            </a:r>
            <a:br>
              <a:rPr lang="en-US" sz="2140" dirty="0" smtClean="0">
                <a:latin typeface="Arial" panose="020B0604020202020204" pitchFamily="34" charset="0"/>
                <a:cs typeface="Arial" panose="020B0604020202020204" pitchFamily="34" charset="0"/>
              </a:rPr>
            </a:br>
            <a:r>
              <a:rPr lang="en-US" sz="2140" dirty="0" smtClean="0">
                <a:latin typeface="Arial" panose="020B0604020202020204" pitchFamily="34" charset="0"/>
                <a:cs typeface="Arial" panose="020B0604020202020204" pitchFamily="34" charset="0"/>
              </a:rPr>
              <a:t>What </a:t>
            </a:r>
            <a:r>
              <a:rPr lang="en-US" sz="2140" dirty="0">
                <a:latin typeface="Arial" panose="020B0604020202020204" pitchFamily="34" charset="0"/>
                <a:cs typeface="Arial" panose="020B0604020202020204" pitchFamily="34" charset="0"/>
              </a:rPr>
              <a:t>is the new price of the sofa?</a:t>
            </a:r>
          </a:p>
          <a:p>
            <a:pPr marL="400050" indent="-400050">
              <a:buClr>
                <a:srgbClr val="C00000"/>
              </a:buClr>
              <a:buFont typeface="+mj-lt"/>
              <a:buAutoNum type="arabicPeriod" startAt="4"/>
              <a:tabLst>
                <a:tab pos="1771650" algn="l"/>
                <a:tab pos="3086100" algn="l"/>
              </a:tabLst>
            </a:pPr>
            <a:r>
              <a:rPr lang="en-US" sz="2140" b="1" dirty="0" smtClean="0">
                <a:solidFill>
                  <a:srgbClr val="FF0000"/>
                </a:solidFill>
                <a:latin typeface="Arial" panose="020B0604020202020204" pitchFamily="34" charset="0"/>
                <a:cs typeface="Arial" panose="020B0604020202020204" pitchFamily="34" charset="0"/>
              </a:rPr>
              <a:t>P</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Mia wants to improve her 1500 m running time by 5</a:t>
            </a:r>
            <a:r>
              <a:rPr lang="en-US" sz="2140" dirty="0" smtClean="0">
                <a:latin typeface="Arial" panose="020B0604020202020204" pitchFamily="34" charset="0"/>
                <a:cs typeface="Arial" panose="020B0604020202020204" pitchFamily="34" charset="0"/>
              </a:rPr>
              <a:t>%.</a:t>
            </a:r>
            <a:br>
              <a:rPr lang="en-US" sz="2140" dirty="0" smtClean="0">
                <a:latin typeface="Arial" panose="020B0604020202020204" pitchFamily="34" charset="0"/>
                <a:cs typeface="Arial" panose="020B0604020202020204" pitchFamily="34" charset="0"/>
              </a:rPr>
            </a:br>
            <a:r>
              <a:rPr lang="en-US" sz="2140" dirty="0" smtClean="0">
                <a:latin typeface="Arial" panose="020B0604020202020204" pitchFamily="34" charset="0"/>
                <a:cs typeface="Arial" panose="020B0604020202020204" pitchFamily="34" charset="0"/>
              </a:rPr>
              <a:t>Her </a:t>
            </a:r>
            <a:r>
              <a:rPr lang="en-US" sz="2140" dirty="0">
                <a:latin typeface="Arial" panose="020B0604020202020204" pitchFamily="34" charset="0"/>
                <a:cs typeface="Arial" panose="020B0604020202020204" pitchFamily="34" charset="0"/>
              </a:rPr>
              <a:t>current time is 6 </a:t>
            </a:r>
            <a:r>
              <a:rPr lang="en-US" sz="2140" dirty="0" smtClean="0">
                <a:latin typeface="Arial" panose="020B0604020202020204" pitchFamily="34" charset="0"/>
                <a:cs typeface="Arial" panose="020B0604020202020204" pitchFamily="34" charset="0"/>
              </a:rPr>
              <a:t>minutes.</a:t>
            </a:r>
            <a:br>
              <a:rPr lang="en-US" sz="2140" dirty="0" smtClean="0">
                <a:latin typeface="Arial" panose="020B0604020202020204" pitchFamily="34" charset="0"/>
                <a:cs typeface="Arial" panose="020B0604020202020204" pitchFamily="34" charset="0"/>
              </a:rPr>
            </a:br>
            <a:r>
              <a:rPr lang="en-US" sz="2140" dirty="0" smtClean="0">
                <a:latin typeface="Arial" panose="020B0604020202020204" pitchFamily="34" charset="0"/>
                <a:cs typeface="Arial" panose="020B0604020202020204" pitchFamily="34" charset="0"/>
              </a:rPr>
              <a:t>What </a:t>
            </a:r>
            <a:r>
              <a:rPr lang="en-US" sz="2140" dirty="0">
                <a:latin typeface="Arial" panose="020B0604020202020204" pitchFamily="34" charset="0"/>
                <a:cs typeface="Arial" panose="020B0604020202020204" pitchFamily="34" charset="0"/>
              </a:rPr>
              <a:t>is her new target time?</a:t>
            </a:r>
          </a:p>
          <a:p>
            <a:pPr marL="400050" indent="-400050">
              <a:buClr>
                <a:srgbClr val="C00000"/>
              </a:buClr>
              <a:buFont typeface="+mj-lt"/>
              <a:buAutoNum type="arabicPeriod" startAt="4"/>
              <a:tabLst>
                <a:tab pos="1771650" algn="l"/>
                <a:tab pos="3086100" algn="l"/>
              </a:tabLst>
            </a:pPr>
            <a:r>
              <a:rPr lang="en-US" sz="2140" dirty="0" smtClean="0">
                <a:latin typeface="Arial" panose="020B0604020202020204" pitchFamily="34" charset="0"/>
                <a:cs typeface="Arial" panose="020B0604020202020204" pitchFamily="34" charset="0"/>
              </a:rPr>
              <a:t>The </a:t>
            </a:r>
            <a:r>
              <a:rPr lang="en-US" sz="2140" dirty="0">
                <a:latin typeface="Arial" panose="020B0604020202020204" pitchFamily="34" charset="0"/>
                <a:cs typeface="Arial" panose="020B0604020202020204" pitchFamily="34" charset="0"/>
              </a:rPr>
              <a:t>cost of sending a parcel is increasing by 20%. A 2 kg parcel costs £12 to send, </a:t>
            </a:r>
            <a:endParaRPr lang="en-US" sz="214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1771650" algn="l"/>
                <a:tab pos="3086100" algn="l"/>
              </a:tabLst>
            </a:pPr>
            <a:r>
              <a:rPr lang="en-US" sz="2140" dirty="0" smtClean="0">
                <a:latin typeface="Arial" panose="020B0604020202020204" pitchFamily="34" charset="0"/>
                <a:cs typeface="Arial" panose="020B0604020202020204" pitchFamily="34" charset="0"/>
              </a:rPr>
              <a:t>Work </a:t>
            </a:r>
            <a:r>
              <a:rPr lang="en-US" sz="2140" dirty="0">
                <a:latin typeface="Arial" panose="020B0604020202020204" pitchFamily="34" charset="0"/>
                <a:cs typeface="Arial" panose="020B0604020202020204" pitchFamily="34" charset="0"/>
              </a:rPr>
              <a:t>out 20% of £12. </a:t>
            </a:r>
            <a:endParaRPr lang="en-US" sz="214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1771650" algn="l"/>
                <a:tab pos="3086100" algn="l"/>
              </a:tabLst>
            </a:pPr>
            <a:r>
              <a:rPr lang="en-US" sz="2140" dirty="0" smtClean="0">
                <a:latin typeface="Arial" panose="020B0604020202020204" pitchFamily="34" charset="0"/>
                <a:cs typeface="Arial" panose="020B0604020202020204" pitchFamily="34" charset="0"/>
              </a:rPr>
              <a:t>Work </a:t>
            </a:r>
            <a:r>
              <a:rPr lang="en-US" sz="2140" dirty="0">
                <a:latin typeface="Arial" panose="020B0604020202020204" pitchFamily="34" charset="0"/>
                <a:cs typeface="Arial" panose="020B0604020202020204" pitchFamily="34" charset="0"/>
              </a:rPr>
              <a:t>out the new price to send the parcel, </a:t>
            </a:r>
            <a:endParaRPr lang="en-US" sz="214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1771650" algn="l"/>
                <a:tab pos="3086100" algn="l"/>
              </a:tabLst>
            </a:pPr>
            <a:r>
              <a:rPr lang="en-US" sz="2140" dirty="0" smtClean="0">
                <a:latin typeface="Arial" panose="020B0604020202020204" pitchFamily="34" charset="0"/>
                <a:cs typeface="Arial" panose="020B0604020202020204" pitchFamily="34" charset="0"/>
              </a:rPr>
              <a:t>Work </a:t>
            </a:r>
            <a:r>
              <a:rPr lang="en-US" sz="2140" dirty="0">
                <a:latin typeface="Arial" panose="020B0604020202020204" pitchFamily="34" charset="0"/>
                <a:cs typeface="Arial" panose="020B0604020202020204" pitchFamily="34" charset="0"/>
              </a:rPr>
              <a:t>out 120% of £12. </a:t>
            </a:r>
            <a:endParaRPr lang="en-US" sz="214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1771650" algn="l"/>
                <a:tab pos="3086100" algn="l"/>
              </a:tabLst>
            </a:pPr>
            <a:r>
              <a:rPr lang="en-US" sz="2140" dirty="0" smtClean="0">
                <a:latin typeface="Arial" panose="020B0604020202020204" pitchFamily="34" charset="0"/>
                <a:cs typeface="Arial" panose="020B0604020202020204" pitchFamily="34" charset="0"/>
              </a:rPr>
              <a:t>What </a:t>
            </a:r>
            <a:r>
              <a:rPr lang="en-US" sz="2140" dirty="0">
                <a:latin typeface="Arial" panose="020B0604020202020204" pitchFamily="34" charset="0"/>
                <a:cs typeface="Arial" panose="020B0604020202020204" pitchFamily="34" charset="0"/>
              </a:rPr>
              <a:t>do you notice about your answers to parts </a:t>
            </a:r>
            <a:r>
              <a:rPr lang="en-US" sz="2140" b="1" dirty="0">
                <a:latin typeface="Arial" panose="020B0604020202020204" pitchFamily="34" charset="0"/>
                <a:cs typeface="Arial" panose="020B0604020202020204" pitchFamily="34" charset="0"/>
              </a:rPr>
              <a:t>b</a:t>
            </a:r>
            <a:r>
              <a:rPr lang="en-US" sz="2140" dirty="0">
                <a:latin typeface="Arial" panose="020B0604020202020204" pitchFamily="34" charset="0"/>
                <a:cs typeface="Arial" panose="020B0604020202020204" pitchFamily="34" charset="0"/>
              </a:rPr>
              <a:t> and </a:t>
            </a:r>
            <a:r>
              <a:rPr lang="en-US" sz="2140" b="1" dirty="0">
                <a:latin typeface="Arial" panose="020B0604020202020204" pitchFamily="34" charset="0"/>
                <a:cs typeface="Arial" panose="020B0604020202020204" pitchFamily="34" charset="0"/>
              </a:rPr>
              <a:t>c</a:t>
            </a:r>
            <a:r>
              <a:rPr lang="en-US" sz="2140" dirty="0">
                <a:latin typeface="Arial" panose="020B0604020202020204" pitchFamily="34" charset="0"/>
                <a:cs typeface="Arial" panose="020B0604020202020204" pitchFamily="34" charset="0"/>
              </a:rPr>
              <a:t>? Explain.</a:t>
            </a:r>
            <a:endParaRPr lang="en-US" sz="214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359700104"/>
      </p:ext>
    </p:extLst>
  </p:cSld>
  <p:clrMapOvr>
    <a:masterClrMapping/>
  </p:clrMapOvr>
  <p:transition advClick="0"/>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4.8 – Calculating Percentages 2</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32</a:t>
            </a:r>
            <a:endParaRPr lang="en-GB" sz="1400" b="1" dirty="0">
              <a:latin typeface="Calibri" panose="020F0502020204030204" pitchFamily="34" charset="0"/>
            </a:endParaRPr>
          </a:p>
        </p:txBody>
      </p:sp>
      <p:sp>
        <p:nvSpPr>
          <p:cNvPr id="6" name="Rectangle 5"/>
          <p:cNvSpPr/>
          <p:nvPr/>
        </p:nvSpPr>
        <p:spPr>
          <a:xfrm>
            <a:off x="251520" y="1196752"/>
            <a:ext cx="5256584" cy="5353773"/>
          </a:xfrm>
          <a:prstGeom prst="rect">
            <a:avLst/>
          </a:prstGeom>
        </p:spPr>
        <p:txBody>
          <a:bodyPr wrap="square">
            <a:spAutoFit/>
          </a:bodyPr>
          <a:lstStyle/>
          <a:p>
            <a:pPr marL="457200" indent="-457200">
              <a:buClr>
                <a:srgbClr val="C00000"/>
              </a:buClr>
              <a:buFont typeface="+mj-lt"/>
              <a:buAutoNum type="arabicPeriod" startAt="7"/>
              <a:tabLst>
                <a:tab pos="1771650" algn="l"/>
                <a:tab pos="3086100" algn="l"/>
              </a:tabLst>
            </a:pPr>
            <a:r>
              <a:rPr lang="en-US" sz="2640" dirty="0" smtClean="0">
                <a:latin typeface="Arial" panose="020B0604020202020204" pitchFamily="34" charset="0"/>
                <a:cs typeface="Arial" panose="020B0604020202020204" pitchFamily="34" charset="0"/>
              </a:rPr>
              <a:t>Write </a:t>
            </a:r>
            <a:r>
              <a:rPr lang="en-US" sz="2640" dirty="0">
                <a:latin typeface="Arial" panose="020B0604020202020204" pitchFamily="34" charset="0"/>
                <a:cs typeface="Arial" panose="020B0604020202020204" pitchFamily="34" charset="0"/>
              </a:rPr>
              <a:t>the decimal multiplier you can use to work out an increase of </a:t>
            </a:r>
            <a:br>
              <a:rPr lang="en-US" sz="2640" dirty="0">
                <a:latin typeface="Arial" panose="020B0604020202020204" pitchFamily="34" charset="0"/>
                <a:cs typeface="Arial" panose="020B0604020202020204" pitchFamily="34" charset="0"/>
              </a:rPr>
            </a:br>
            <a:r>
              <a:rPr lang="en-US" sz="2640" b="1" dirty="0" smtClean="0">
                <a:solidFill>
                  <a:srgbClr val="C00000"/>
                </a:solidFill>
                <a:latin typeface="Arial" panose="020B0604020202020204" pitchFamily="34" charset="0"/>
                <a:cs typeface="Arial" panose="020B0604020202020204" pitchFamily="34" charset="0"/>
              </a:rPr>
              <a:t>a</a:t>
            </a:r>
            <a:r>
              <a:rPr lang="en-US" sz="2640" dirty="0" smtClean="0">
                <a:latin typeface="Arial" panose="020B0604020202020204" pitchFamily="34" charset="0"/>
                <a:cs typeface="Arial" panose="020B0604020202020204" pitchFamily="34" charset="0"/>
              </a:rPr>
              <a:t>  30</a:t>
            </a:r>
            <a:r>
              <a:rPr lang="en-US" sz="2640" dirty="0">
                <a:latin typeface="Arial" panose="020B0604020202020204" pitchFamily="34" charset="0"/>
                <a:cs typeface="Arial" panose="020B0604020202020204" pitchFamily="34" charset="0"/>
              </a:rPr>
              <a:t>% </a:t>
            </a:r>
            <a:r>
              <a:rPr lang="en-US" sz="2640" dirty="0" smtClean="0">
                <a:latin typeface="Arial" panose="020B0604020202020204" pitchFamily="34" charset="0"/>
                <a:cs typeface="Arial" panose="020B0604020202020204" pitchFamily="34" charset="0"/>
              </a:rPr>
              <a:t>	</a:t>
            </a:r>
            <a:r>
              <a:rPr lang="en-US" sz="2640" b="1" dirty="0" smtClean="0">
                <a:solidFill>
                  <a:srgbClr val="C00000"/>
                </a:solidFill>
                <a:latin typeface="Arial" panose="020B0604020202020204" pitchFamily="34" charset="0"/>
                <a:cs typeface="Arial" panose="020B0604020202020204" pitchFamily="34" charset="0"/>
              </a:rPr>
              <a:t>b</a:t>
            </a:r>
            <a:r>
              <a:rPr lang="en-US" sz="2640" dirty="0" smtClean="0">
                <a:latin typeface="Arial" panose="020B0604020202020204" pitchFamily="34" charset="0"/>
                <a:cs typeface="Arial" panose="020B0604020202020204" pitchFamily="34" charset="0"/>
              </a:rPr>
              <a:t>  64</a:t>
            </a:r>
            <a:r>
              <a:rPr lang="en-US" sz="2640" dirty="0">
                <a:latin typeface="Arial" panose="020B0604020202020204" pitchFamily="34" charset="0"/>
                <a:cs typeface="Arial" panose="020B0604020202020204" pitchFamily="34" charset="0"/>
              </a:rPr>
              <a:t>% </a:t>
            </a:r>
            <a:r>
              <a:rPr lang="en-US" sz="2640" dirty="0" smtClean="0">
                <a:latin typeface="Arial" panose="020B0604020202020204" pitchFamily="34" charset="0"/>
                <a:cs typeface="Arial" panose="020B0604020202020204" pitchFamily="34" charset="0"/>
              </a:rPr>
              <a:t>	</a:t>
            </a:r>
            <a:r>
              <a:rPr lang="en-US" sz="2640" b="1" dirty="0" smtClean="0">
                <a:solidFill>
                  <a:srgbClr val="C00000"/>
                </a:solidFill>
                <a:latin typeface="Arial" panose="020B0604020202020204" pitchFamily="34" charset="0"/>
                <a:cs typeface="Arial" panose="020B0604020202020204" pitchFamily="34" charset="0"/>
              </a:rPr>
              <a:t>c</a:t>
            </a:r>
            <a:r>
              <a:rPr lang="en-US" sz="2640" dirty="0" smtClean="0">
                <a:latin typeface="Arial" panose="020B0604020202020204" pitchFamily="34" charset="0"/>
                <a:cs typeface="Arial" panose="020B0604020202020204" pitchFamily="34" charset="0"/>
              </a:rPr>
              <a:t>  2.5</a:t>
            </a:r>
            <a:r>
              <a:rPr lang="en-US" sz="2640" dirty="0">
                <a:latin typeface="Arial" panose="020B0604020202020204" pitchFamily="34" charset="0"/>
                <a:cs typeface="Arial" panose="020B0604020202020204" pitchFamily="34" charset="0"/>
              </a:rPr>
              <a:t>%</a:t>
            </a:r>
          </a:p>
          <a:p>
            <a:pPr marL="400050" indent="-400050">
              <a:buClr>
                <a:srgbClr val="C00000"/>
              </a:buClr>
              <a:buFont typeface="+mj-lt"/>
              <a:buAutoNum type="arabicPeriod" startAt="7"/>
              <a:tabLst>
                <a:tab pos="1771650" algn="l"/>
                <a:tab pos="3086100" algn="l"/>
              </a:tabLst>
            </a:pPr>
            <a:r>
              <a:rPr lang="en-US" sz="2640" dirty="0" smtClean="0">
                <a:latin typeface="Arial" panose="020B0604020202020204" pitchFamily="34" charset="0"/>
                <a:cs typeface="Arial" panose="020B0604020202020204" pitchFamily="34" charset="0"/>
              </a:rPr>
              <a:t>Increase:</a:t>
            </a:r>
          </a:p>
          <a:p>
            <a:pPr marL="914400" indent="-457200">
              <a:buClr>
                <a:srgbClr val="C00000"/>
              </a:buClr>
              <a:buFont typeface="+mj-lt"/>
              <a:buAutoNum type="alphaLcPeriod"/>
              <a:tabLst>
                <a:tab pos="1771650" algn="l"/>
                <a:tab pos="3086100" algn="l"/>
              </a:tabLst>
            </a:pPr>
            <a:r>
              <a:rPr lang="en-US" sz="2640" dirty="0" smtClean="0">
                <a:latin typeface="Arial" panose="020B0604020202020204" pitchFamily="34" charset="0"/>
                <a:cs typeface="Arial" panose="020B0604020202020204" pitchFamily="34" charset="0"/>
              </a:rPr>
              <a:t>160 </a:t>
            </a:r>
            <a:r>
              <a:rPr lang="en-US" sz="2640" dirty="0">
                <a:latin typeface="Arial" panose="020B0604020202020204" pitchFamily="34" charset="0"/>
                <a:cs typeface="Arial" panose="020B0604020202020204" pitchFamily="34" charset="0"/>
              </a:rPr>
              <a:t>by 150% </a:t>
            </a:r>
            <a:endParaRPr lang="en-US" sz="264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1771650" algn="l"/>
                <a:tab pos="3086100" algn="l"/>
              </a:tabLst>
            </a:pPr>
            <a:r>
              <a:rPr lang="en-US" sz="2640" dirty="0" smtClean="0">
                <a:latin typeface="Arial" panose="020B0604020202020204" pitchFamily="34" charset="0"/>
                <a:cs typeface="Arial" panose="020B0604020202020204" pitchFamily="34" charset="0"/>
              </a:rPr>
              <a:t>600 </a:t>
            </a:r>
            <a:r>
              <a:rPr lang="en-US" sz="2640" dirty="0">
                <a:latin typeface="Arial" panose="020B0604020202020204" pitchFamily="34" charset="0"/>
                <a:cs typeface="Arial" panose="020B0604020202020204" pitchFamily="34" charset="0"/>
              </a:rPr>
              <a:t>by 300% </a:t>
            </a:r>
            <a:endParaRPr lang="en-US" sz="264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1771650" algn="l"/>
                <a:tab pos="3086100" algn="l"/>
              </a:tabLst>
            </a:pPr>
            <a:r>
              <a:rPr lang="en-US" sz="2640" dirty="0" smtClean="0">
                <a:latin typeface="Arial" panose="020B0604020202020204" pitchFamily="34" charset="0"/>
                <a:cs typeface="Arial" panose="020B0604020202020204" pitchFamily="34" charset="0"/>
              </a:rPr>
              <a:t>4000 </a:t>
            </a:r>
            <a:r>
              <a:rPr lang="en-US" sz="2640" dirty="0">
                <a:latin typeface="Arial" panose="020B0604020202020204" pitchFamily="34" charset="0"/>
                <a:cs typeface="Arial" panose="020B0604020202020204" pitchFamily="34" charset="0"/>
              </a:rPr>
              <a:t>by 7.5</a:t>
            </a:r>
            <a:r>
              <a:rPr lang="en-US" sz="264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9"/>
              <a:tabLst>
                <a:tab pos="1771650" algn="l"/>
                <a:tab pos="3086100" algn="l"/>
              </a:tabLst>
            </a:pPr>
            <a:r>
              <a:rPr lang="en-US" sz="2640" dirty="0">
                <a:latin typeface="Arial" panose="020B0604020202020204" pitchFamily="34" charset="0"/>
                <a:cs typeface="Arial" panose="020B0604020202020204" pitchFamily="34" charset="0"/>
              </a:rPr>
              <a:t>Write the decimal multiplier you can use to work out a decrease </a:t>
            </a:r>
            <a:r>
              <a:rPr lang="en-US" sz="2640" dirty="0" smtClean="0">
                <a:latin typeface="Arial" panose="020B0604020202020204" pitchFamily="34" charset="0"/>
                <a:cs typeface="Arial" panose="020B0604020202020204" pitchFamily="34" charset="0"/>
              </a:rPr>
              <a:t>of:</a:t>
            </a:r>
          </a:p>
          <a:p>
            <a:pPr marL="914400" indent="-457200">
              <a:buClr>
                <a:srgbClr val="C00000"/>
              </a:buClr>
              <a:buFont typeface="+mj-lt"/>
              <a:buAutoNum type="alphaLcPeriod"/>
              <a:tabLst>
                <a:tab pos="2114550" algn="l"/>
                <a:tab pos="2514600" algn="l"/>
              </a:tabLst>
            </a:pPr>
            <a:r>
              <a:rPr lang="en-US" sz="2640" dirty="0" smtClean="0">
                <a:latin typeface="Arial" panose="020B0604020202020204" pitchFamily="34" charset="0"/>
                <a:cs typeface="Arial" panose="020B0604020202020204" pitchFamily="34" charset="0"/>
              </a:rPr>
              <a:t>30</a:t>
            </a:r>
            <a:r>
              <a:rPr lang="en-US" sz="2640" dirty="0">
                <a:latin typeface="Arial" panose="020B0604020202020204" pitchFamily="34" charset="0"/>
                <a:cs typeface="Arial" panose="020B0604020202020204" pitchFamily="34" charset="0"/>
              </a:rPr>
              <a:t>% </a:t>
            </a:r>
            <a:r>
              <a:rPr lang="en-US" sz="2640" dirty="0" smtClean="0">
                <a:latin typeface="Arial" panose="020B0604020202020204" pitchFamily="34" charset="0"/>
                <a:cs typeface="Arial" panose="020B0604020202020204" pitchFamily="34" charset="0"/>
              </a:rPr>
              <a:t>	</a:t>
            </a:r>
            <a:r>
              <a:rPr lang="en-US" sz="2640" dirty="0" smtClean="0">
                <a:solidFill>
                  <a:srgbClr val="C00000"/>
                </a:solidFill>
                <a:latin typeface="Arial" panose="020B0604020202020204" pitchFamily="34" charset="0"/>
                <a:cs typeface="Arial" panose="020B0604020202020204" pitchFamily="34" charset="0"/>
              </a:rPr>
              <a:t>b</a:t>
            </a:r>
            <a:r>
              <a:rPr lang="en-US" sz="2640" dirty="0" smtClean="0">
                <a:latin typeface="Arial" panose="020B0604020202020204" pitchFamily="34" charset="0"/>
                <a:cs typeface="Arial" panose="020B0604020202020204" pitchFamily="34" charset="0"/>
              </a:rPr>
              <a:t> 	45%</a:t>
            </a:r>
          </a:p>
          <a:p>
            <a:pPr marL="914400" indent="-457200">
              <a:buClr>
                <a:srgbClr val="C00000"/>
              </a:buClr>
              <a:buFont typeface="+mj-lt"/>
              <a:buAutoNum type="alphaLcPeriod" startAt="3"/>
              <a:tabLst>
                <a:tab pos="2114550" algn="l"/>
                <a:tab pos="2514600" algn="l"/>
              </a:tabLst>
            </a:pPr>
            <a:r>
              <a:rPr lang="en-US" sz="2640" dirty="0" smtClean="0">
                <a:latin typeface="Arial" panose="020B0604020202020204" pitchFamily="34" charset="0"/>
                <a:cs typeface="Arial" panose="020B0604020202020204" pitchFamily="34" charset="0"/>
              </a:rPr>
              <a:t>4</a:t>
            </a:r>
            <a:r>
              <a:rPr lang="en-US" sz="2640" dirty="0">
                <a:latin typeface="Arial" panose="020B0604020202020204" pitchFamily="34" charset="0"/>
                <a:cs typeface="Arial" panose="020B0604020202020204" pitchFamily="34" charset="0"/>
              </a:rPr>
              <a:t>% </a:t>
            </a:r>
            <a:r>
              <a:rPr lang="en-US" sz="2640" dirty="0" smtClean="0">
                <a:latin typeface="Arial" panose="020B0604020202020204" pitchFamily="34" charset="0"/>
                <a:cs typeface="Arial" panose="020B0604020202020204" pitchFamily="34" charset="0"/>
              </a:rPr>
              <a:t>	</a:t>
            </a:r>
            <a:r>
              <a:rPr lang="en-US" sz="2640" dirty="0" smtClean="0">
                <a:solidFill>
                  <a:srgbClr val="C00000"/>
                </a:solidFill>
                <a:latin typeface="Arial" panose="020B0604020202020204" pitchFamily="34" charset="0"/>
                <a:cs typeface="Arial" panose="020B0604020202020204" pitchFamily="34" charset="0"/>
              </a:rPr>
              <a:t>d</a:t>
            </a:r>
            <a:r>
              <a:rPr lang="en-US" sz="2640" dirty="0" smtClean="0">
                <a:latin typeface="Arial" panose="020B0604020202020204" pitchFamily="34" charset="0"/>
                <a:cs typeface="Arial" panose="020B0604020202020204" pitchFamily="34" charset="0"/>
              </a:rPr>
              <a:t> 	7.5</a:t>
            </a:r>
            <a:r>
              <a:rPr lang="en-US" sz="2640" dirty="0">
                <a:latin typeface="Arial" panose="020B0604020202020204" pitchFamily="34" charset="0"/>
                <a:cs typeface="Arial" panose="020B0604020202020204" pitchFamily="34" charset="0"/>
              </a:rPr>
              <a:t>%</a:t>
            </a:r>
            <a:endParaRPr lang="en-US" sz="264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928420370"/>
      </p:ext>
    </p:extLst>
  </p:cSld>
  <p:clrMapOvr>
    <a:masterClrMapping/>
  </p:clrMapOvr>
  <p:transition advClick="0"/>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4.8 – Calculating Percentages 2</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32</a:t>
            </a:r>
            <a:endParaRPr lang="en-GB" sz="1400" b="1" dirty="0">
              <a:latin typeface="Calibri" panose="020F0502020204030204" pitchFamily="34" charset="0"/>
            </a:endParaRPr>
          </a:p>
        </p:txBody>
      </p:sp>
      <p:sp>
        <p:nvSpPr>
          <p:cNvPr id="6" name="Rectangle 5"/>
          <p:cNvSpPr/>
          <p:nvPr/>
        </p:nvSpPr>
        <p:spPr>
          <a:xfrm>
            <a:off x="251520" y="1238675"/>
            <a:ext cx="5256584" cy="5509200"/>
          </a:xfrm>
          <a:prstGeom prst="rect">
            <a:avLst/>
          </a:prstGeom>
        </p:spPr>
        <p:txBody>
          <a:bodyPr wrap="square">
            <a:spAutoFit/>
          </a:bodyPr>
          <a:lstStyle/>
          <a:p>
            <a:pPr marL="685800" indent="-685800">
              <a:buClr>
                <a:srgbClr val="C00000"/>
              </a:buClr>
              <a:buFont typeface="+mj-lt"/>
              <a:buAutoNum type="arabicPeriod" startAt="10"/>
              <a:tabLst>
                <a:tab pos="1771650" algn="l"/>
                <a:tab pos="3086100" algn="l"/>
              </a:tabLst>
            </a:pPr>
            <a:r>
              <a:rPr lang="en-US" sz="3100" dirty="0">
                <a:latin typeface="Arial" panose="020B0604020202020204" pitchFamily="34" charset="0"/>
                <a:cs typeface="Arial" panose="020B0604020202020204" pitchFamily="34" charset="0"/>
              </a:rPr>
              <a:t>Decrease </a:t>
            </a:r>
            <a:endParaRPr lang="en-US" sz="3100" dirty="0" smtClean="0">
              <a:latin typeface="Arial" panose="020B0604020202020204" pitchFamily="34" charset="0"/>
              <a:cs typeface="Arial" panose="020B0604020202020204" pitchFamily="34" charset="0"/>
            </a:endParaRPr>
          </a:p>
          <a:p>
            <a:pPr marL="1143000" indent="-457200">
              <a:buClr>
                <a:srgbClr val="C00000"/>
              </a:buClr>
              <a:buFont typeface="+mj-lt"/>
              <a:buAutoNum type="alphaLcPeriod"/>
              <a:tabLst>
                <a:tab pos="1771650" algn="l"/>
                <a:tab pos="3086100" algn="l"/>
              </a:tabLst>
            </a:pPr>
            <a:r>
              <a:rPr lang="en-US" sz="3100" dirty="0" smtClean="0">
                <a:latin typeface="Arial" panose="020B0604020202020204" pitchFamily="34" charset="0"/>
                <a:cs typeface="Arial" panose="020B0604020202020204" pitchFamily="34" charset="0"/>
              </a:rPr>
              <a:t>400 </a:t>
            </a:r>
            <a:r>
              <a:rPr lang="en-US" sz="3100" dirty="0">
                <a:latin typeface="Arial" panose="020B0604020202020204" pitchFamily="34" charset="0"/>
                <a:cs typeface="Arial" panose="020B0604020202020204" pitchFamily="34" charset="0"/>
              </a:rPr>
              <a:t>by 30% </a:t>
            </a:r>
            <a:endParaRPr lang="en-US" sz="3100" dirty="0" smtClean="0">
              <a:latin typeface="Arial" panose="020B0604020202020204" pitchFamily="34" charset="0"/>
              <a:cs typeface="Arial" panose="020B0604020202020204" pitchFamily="34" charset="0"/>
            </a:endParaRPr>
          </a:p>
          <a:p>
            <a:pPr marL="1143000" indent="-457200">
              <a:buClr>
                <a:srgbClr val="C00000"/>
              </a:buClr>
              <a:buFont typeface="+mj-lt"/>
              <a:buAutoNum type="alphaLcPeriod"/>
              <a:tabLst>
                <a:tab pos="1771650" algn="l"/>
                <a:tab pos="3086100" algn="l"/>
              </a:tabLst>
            </a:pPr>
            <a:r>
              <a:rPr lang="en-US" sz="3100" dirty="0" smtClean="0">
                <a:latin typeface="Arial" panose="020B0604020202020204" pitchFamily="34" charset="0"/>
                <a:cs typeface="Arial" panose="020B0604020202020204" pitchFamily="34" charset="0"/>
              </a:rPr>
              <a:t>700 </a:t>
            </a:r>
            <a:r>
              <a:rPr lang="en-US" sz="3100" dirty="0">
                <a:latin typeface="Arial" panose="020B0604020202020204" pitchFamily="34" charset="0"/>
                <a:cs typeface="Arial" panose="020B0604020202020204" pitchFamily="34" charset="0"/>
              </a:rPr>
              <a:t>by 65% </a:t>
            </a:r>
            <a:endParaRPr lang="en-US" sz="3100" dirty="0" smtClean="0">
              <a:latin typeface="Arial" panose="020B0604020202020204" pitchFamily="34" charset="0"/>
              <a:cs typeface="Arial" panose="020B0604020202020204" pitchFamily="34" charset="0"/>
            </a:endParaRPr>
          </a:p>
          <a:p>
            <a:pPr marL="1143000" indent="-457200">
              <a:buClr>
                <a:srgbClr val="C00000"/>
              </a:buClr>
              <a:buFont typeface="+mj-lt"/>
              <a:buAutoNum type="alphaLcPeriod"/>
              <a:tabLst>
                <a:tab pos="1771650" algn="l"/>
                <a:tab pos="3086100" algn="l"/>
              </a:tabLst>
            </a:pPr>
            <a:r>
              <a:rPr lang="en-US" sz="3100" dirty="0" smtClean="0">
                <a:latin typeface="Arial" panose="020B0604020202020204" pitchFamily="34" charset="0"/>
                <a:cs typeface="Arial" panose="020B0604020202020204" pitchFamily="34" charset="0"/>
              </a:rPr>
              <a:t>160 </a:t>
            </a:r>
            <a:r>
              <a:rPr lang="en-US" sz="3100" dirty="0">
                <a:latin typeface="Arial" panose="020B0604020202020204" pitchFamily="34" charset="0"/>
                <a:cs typeface="Arial" panose="020B0604020202020204" pitchFamily="34" charset="0"/>
              </a:rPr>
              <a:t>by 15%</a:t>
            </a:r>
          </a:p>
          <a:p>
            <a:pPr marL="1143000" indent="-457200">
              <a:buClr>
                <a:srgbClr val="C00000"/>
              </a:buClr>
              <a:buFont typeface="+mj-lt"/>
              <a:buAutoNum type="alphaLcPeriod"/>
              <a:tabLst>
                <a:tab pos="1771650" algn="l"/>
                <a:tab pos="3086100" algn="l"/>
              </a:tabLst>
            </a:pPr>
            <a:r>
              <a:rPr lang="en-US" sz="3100" dirty="0" smtClean="0">
                <a:latin typeface="Arial" panose="020B0604020202020204" pitchFamily="34" charset="0"/>
                <a:cs typeface="Arial" panose="020B0604020202020204" pitchFamily="34" charset="0"/>
              </a:rPr>
              <a:t>4000 </a:t>
            </a:r>
            <a:r>
              <a:rPr lang="en-US" sz="3100" dirty="0">
                <a:latin typeface="Arial" panose="020B0604020202020204" pitchFamily="34" charset="0"/>
                <a:cs typeface="Arial" panose="020B0604020202020204" pitchFamily="34" charset="0"/>
              </a:rPr>
              <a:t>by 7.5%</a:t>
            </a:r>
          </a:p>
          <a:p>
            <a:pPr marL="685800" indent="-685800">
              <a:buClr>
                <a:srgbClr val="C00000"/>
              </a:buClr>
              <a:buFont typeface="+mj-lt"/>
              <a:buAutoNum type="arabicPeriod" startAt="11"/>
              <a:tabLst>
                <a:tab pos="1771650" algn="l"/>
                <a:tab pos="3086100" algn="l"/>
              </a:tabLst>
            </a:pPr>
            <a:r>
              <a:rPr lang="en-US" sz="3100" b="1" dirty="0" smtClean="0">
                <a:solidFill>
                  <a:srgbClr val="FF0000"/>
                </a:solidFill>
                <a:latin typeface="Arial" panose="020B0604020202020204" pitchFamily="34" charset="0"/>
                <a:cs typeface="Arial" panose="020B0604020202020204" pitchFamily="34" charset="0"/>
              </a:rPr>
              <a:t>P</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A 5% discount is deducted from the cost of a meal as a special </a:t>
            </a:r>
            <a:r>
              <a:rPr lang="en-US" sz="3100" dirty="0" smtClean="0">
                <a:latin typeface="Arial" panose="020B0604020202020204" pitchFamily="34" charset="0"/>
                <a:cs typeface="Arial" panose="020B0604020202020204" pitchFamily="34" charset="0"/>
              </a:rPr>
              <a:t>offer. </a:t>
            </a:r>
            <a:br>
              <a:rPr lang="en-US" sz="31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A </a:t>
            </a:r>
            <a:r>
              <a:rPr lang="en-US" sz="3100" dirty="0">
                <a:latin typeface="Arial" panose="020B0604020202020204" pitchFamily="34" charset="0"/>
                <a:cs typeface="Arial" panose="020B0604020202020204" pitchFamily="34" charset="0"/>
              </a:rPr>
              <a:t>meal cost £65. What is the total charge?</a:t>
            </a:r>
            <a:endParaRPr lang="en-US" sz="31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976343146"/>
      </p:ext>
    </p:extLst>
  </p:cSld>
  <p:clrMapOvr>
    <a:masterClrMapping/>
  </p:clrMapOvr>
  <p:transition advClick="0"/>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4.8 – Calculating Percentages 2</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32</a:t>
            </a:r>
            <a:endParaRPr lang="en-GB" sz="1400" b="1" dirty="0">
              <a:latin typeface="Calibri" panose="020F0502020204030204" pitchFamily="34" charset="0"/>
            </a:endParaRPr>
          </a:p>
        </p:txBody>
      </p:sp>
      <p:grpSp>
        <p:nvGrpSpPr>
          <p:cNvPr id="5" name="Group 4"/>
          <p:cNvGrpSpPr/>
          <p:nvPr/>
        </p:nvGrpSpPr>
        <p:grpSpPr>
          <a:xfrm>
            <a:off x="243512" y="1268760"/>
            <a:ext cx="5264592" cy="5486255"/>
            <a:chOff x="3483872" y="1089031"/>
            <a:chExt cx="5264592" cy="5486255"/>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12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5176568" cy="4909036"/>
            </a:xfrm>
            <a:prstGeom prst="rect">
              <a:avLst/>
            </a:prstGeom>
          </p:spPr>
          <p:txBody>
            <a:bodyPr wrap="square">
              <a:spAutoFit/>
            </a:bodyPr>
            <a:lstStyle/>
            <a:p>
              <a:pPr>
                <a:spcAft>
                  <a:spcPts val="600"/>
                </a:spcAft>
                <a:tabLst>
                  <a:tab pos="4972050" algn="r"/>
                </a:tabLst>
              </a:pPr>
              <a:r>
                <a:rPr lang="en-US" sz="2700" dirty="0"/>
                <a:t>Gemma is buying shampoo for her hair salon. She finds out the cost at two suppliers</a:t>
              </a:r>
              <a:r>
                <a:rPr lang="en-US" sz="2700" dirty="0" smtClean="0"/>
                <a:t>.</a:t>
              </a:r>
              <a:r>
                <a:rPr lang="en-US" sz="2700" b="1" dirty="0"/>
                <a:t/>
              </a:r>
              <a:br>
                <a:rPr lang="en-US" sz="2700" b="1" dirty="0"/>
              </a:br>
              <a:r>
                <a:rPr lang="en-US" sz="2700" dirty="0"/>
                <a:t>Gemma needs 60 bottles of shampoo.</a:t>
              </a:r>
            </a:p>
            <a:p>
              <a:pPr>
                <a:spcAft>
                  <a:spcPts val="600"/>
                </a:spcAft>
                <a:tabLst>
                  <a:tab pos="4972050" algn="r"/>
                </a:tabLst>
              </a:pPr>
              <a:r>
                <a:rPr lang="en-US" sz="2700" dirty="0"/>
                <a:t>She wants to buy it all from the same supplier, at the cheapest possible total price. Which of the two suppliers should Gemma buy the shampoo from? </a:t>
              </a:r>
              <a:r>
                <a:rPr lang="en-US" sz="2700" dirty="0" smtClean="0"/>
                <a:t>	</a:t>
              </a:r>
              <a:br>
                <a:rPr lang="en-US" sz="2700" dirty="0" smtClean="0"/>
              </a:br>
              <a:r>
                <a:rPr lang="en-US" sz="2700" dirty="0" smtClean="0"/>
                <a:t>	</a:t>
              </a:r>
              <a:r>
                <a:rPr lang="en-US" sz="2700" b="1" dirty="0" smtClean="0"/>
                <a:t>(</a:t>
              </a:r>
              <a:r>
                <a:rPr lang="en-US" sz="2700" b="1" dirty="0"/>
                <a:t>6 marks)</a:t>
              </a:r>
            </a:p>
          </p:txBody>
        </p:sp>
      </p:gr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5724128" y="1340768"/>
            <a:ext cx="3024336" cy="1580903"/>
          </a:xfrm>
          <a:prstGeom prst="rect">
            <a:avLst/>
          </a:prstGeom>
        </p:spPr>
      </p:pic>
      <p:pic>
        <p:nvPicPr>
          <p:cNvPr id="3" name="Picture 2"/>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5724128" y="2996952"/>
            <a:ext cx="2995740" cy="1565955"/>
          </a:xfrm>
          <a:prstGeom prst="rect">
            <a:avLst/>
          </a:prstGeom>
        </p:spPr>
      </p:pic>
      <p:sp>
        <p:nvSpPr>
          <p:cNvPr id="11" name="Rectangle 10"/>
          <p:cNvSpPr/>
          <p:nvPr/>
        </p:nvSpPr>
        <p:spPr>
          <a:xfrm flipH="1">
            <a:off x="5724127" y="4636972"/>
            <a:ext cx="2962216" cy="1844272"/>
          </a:xfrm>
          <a:prstGeom prst="rect">
            <a:avLst/>
          </a:prstGeom>
          <a:solidFill>
            <a:srgbClr val="F9CBF6"/>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Arial" panose="020B0604020202020204" pitchFamily="34" charset="0"/>
                <a:cs typeface="Arial" panose="020B0604020202020204" pitchFamily="34" charset="0"/>
              </a:rPr>
              <a:t>Exam </a:t>
            </a:r>
            <a:r>
              <a:rPr lang="en-US" b="1" dirty="0">
                <a:solidFill>
                  <a:srgbClr val="C00000"/>
                </a:solidFill>
                <a:latin typeface="Arial" panose="020B0604020202020204" pitchFamily="34" charset="0"/>
                <a:cs typeface="Arial" panose="020B0604020202020204" pitchFamily="34" charset="0"/>
              </a:rPr>
              <a:t>hint</a:t>
            </a:r>
          </a:p>
          <a:p>
            <a:r>
              <a:rPr lang="en-US" dirty="0">
                <a:solidFill>
                  <a:schemeClr val="tx1"/>
                </a:solidFill>
                <a:latin typeface="Arial" panose="020B0604020202020204" pitchFamily="34" charset="0"/>
                <a:cs typeface="Arial" panose="020B0604020202020204" pitchFamily="34" charset="0"/>
              </a:rPr>
              <a:t>Make sure you make a statement at the end that includes the cost of the shampoo and which shop Gemma should buy it from.</a:t>
            </a: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607823402"/>
      </p:ext>
    </p:extLst>
  </p:cSld>
  <p:clrMapOvr>
    <a:masterClrMapping/>
  </p:clrMapOvr>
  <p:transition advClick="0"/>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4.8 – Calculating Percentages 2</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32</a:t>
            </a:r>
            <a:endParaRPr lang="en-GB" sz="1400" b="1" dirty="0">
              <a:latin typeface="Calibri" panose="020F0502020204030204" pitchFamily="34" charset="0"/>
            </a:endParaRPr>
          </a:p>
        </p:txBody>
      </p:sp>
      <p:sp>
        <p:nvSpPr>
          <p:cNvPr id="6" name="Rectangle 5"/>
          <p:cNvSpPr/>
          <p:nvPr/>
        </p:nvSpPr>
        <p:spPr>
          <a:xfrm>
            <a:off x="251520" y="1238675"/>
            <a:ext cx="5256584" cy="4293483"/>
          </a:xfrm>
          <a:prstGeom prst="rect">
            <a:avLst/>
          </a:prstGeom>
        </p:spPr>
        <p:txBody>
          <a:bodyPr wrap="square">
            <a:spAutoFit/>
          </a:bodyPr>
          <a:lstStyle/>
          <a:p>
            <a:pPr marL="514350" indent="-514350">
              <a:buClr>
                <a:srgbClr val="C00000"/>
              </a:buClr>
              <a:buFont typeface="+mj-lt"/>
              <a:buAutoNum type="arabicPeriod" startAt="13"/>
              <a:tabLst>
                <a:tab pos="1771650" algn="l"/>
                <a:tab pos="308610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Amit is self-employed. Last year, he earned £</a:t>
            </a:r>
            <a:r>
              <a:rPr lang="en-US" sz="2100" dirty="0" smtClean="0">
                <a:latin typeface="Arial" panose="020B0604020202020204" pitchFamily="34" charset="0"/>
                <a:cs typeface="Arial" panose="020B0604020202020204" pitchFamily="34" charset="0"/>
              </a:rPr>
              <a:t>28640.</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He </a:t>
            </a:r>
            <a:r>
              <a:rPr lang="en-US" sz="2100" dirty="0">
                <a:latin typeface="Arial" panose="020B0604020202020204" pitchFamily="34" charset="0"/>
                <a:cs typeface="Arial" panose="020B0604020202020204" pitchFamily="34" charset="0"/>
              </a:rPr>
              <a:t>does not pay income tax on the first £10000 he </a:t>
            </a:r>
            <a:r>
              <a:rPr lang="en-US" sz="2100" dirty="0" smtClean="0">
                <a:latin typeface="Arial" panose="020B0604020202020204" pitchFamily="34" charset="0"/>
                <a:cs typeface="Arial" panose="020B0604020202020204" pitchFamily="34" charset="0"/>
              </a:rPr>
              <a:t>earned.</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He </a:t>
            </a:r>
            <a:r>
              <a:rPr lang="en-US" sz="2100" dirty="0">
                <a:latin typeface="Arial" panose="020B0604020202020204" pitchFamily="34" charset="0"/>
                <a:cs typeface="Arial" panose="020B0604020202020204" pitchFamily="34" charset="0"/>
              </a:rPr>
              <a:t>pays tax of 20% for each pound he earned above £</a:t>
            </a:r>
            <a:r>
              <a:rPr lang="en-US" sz="2100" dirty="0" smtClean="0">
                <a:latin typeface="Arial" panose="020B0604020202020204" pitchFamily="34" charset="0"/>
                <a:cs typeface="Arial" panose="020B0604020202020204" pitchFamily="34" charset="0"/>
              </a:rPr>
              <a:t>10000.</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much tax must he pay</a:t>
            </a:r>
            <a:r>
              <a:rPr lang="en-US" sz="21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13"/>
              <a:tabLst>
                <a:tab pos="1771650" algn="l"/>
                <a:tab pos="3086100" algn="l"/>
              </a:tabLst>
            </a:pPr>
            <a:r>
              <a:rPr lang="en-US" sz="2100" b="1" dirty="0">
                <a:solidFill>
                  <a:srgbClr val="FF0000"/>
                </a:solidFill>
                <a:latin typeface="Arial" panose="020B0604020202020204" pitchFamily="34" charset="0"/>
                <a:cs typeface="Arial" panose="020B0604020202020204" pitchFamily="34" charset="0"/>
              </a:rPr>
              <a:t>P</a:t>
            </a:r>
            <a:r>
              <a:rPr lang="en-US" sz="2100" dirty="0">
                <a:latin typeface="Arial" panose="020B0604020202020204" pitchFamily="34" charset="0"/>
                <a:cs typeface="Arial" panose="020B0604020202020204" pitchFamily="34" charset="0"/>
              </a:rPr>
              <a:t> Sergei gets two quotes for roof repairs.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b="1" dirty="0" smtClean="0">
                <a:latin typeface="Arial" panose="020B0604020202020204" pitchFamily="34" charset="0"/>
                <a:cs typeface="Arial" panose="020B0604020202020204" pitchFamily="34" charset="0"/>
              </a:rPr>
              <a:t>Quote </a:t>
            </a:r>
            <a:r>
              <a:rPr lang="en-US" sz="2100" b="1" dirty="0">
                <a:latin typeface="Arial" panose="020B0604020202020204" pitchFamily="34" charset="0"/>
                <a:cs typeface="Arial" panose="020B0604020202020204" pitchFamily="34" charset="0"/>
              </a:rPr>
              <a:t>1</a:t>
            </a:r>
            <a:r>
              <a:rPr lang="en-US" sz="2100" dirty="0">
                <a:latin typeface="Arial" panose="020B0604020202020204" pitchFamily="34" charset="0"/>
                <a:cs typeface="Arial" panose="020B0604020202020204" pitchFamily="34" charset="0"/>
              </a:rPr>
              <a:t>: £780 including VAT </a:t>
            </a:r>
            <a:r>
              <a:rPr lang="en-US" sz="2100" b="1" dirty="0">
                <a:latin typeface="Arial" panose="020B0604020202020204" pitchFamily="34" charset="0"/>
                <a:cs typeface="Arial" panose="020B0604020202020204" pitchFamily="34" charset="0"/>
              </a:rPr>
              <a:t>Quote 2</a:t>
            </a:r>
            <a:r>
              <a:rPr lang="en-US" sz="2100" dirty="0">
                <a:latin typeface="Arial" panose="020B0604020202020204" pitchFamily="34" charset="0"/>
                <a:cs typeface="Arial" panose="020B0604020202020204" pitchFamily="34" charset="0"/>
              </a:rPr>
              <a:t>: £675 </a:t>
            </a:r>
            <a:r>
              <a:rPr lang="en-US" sz="2100" dirty="0" smtClean="0">
                <a:latin typeface="Arial" panose="020B0604020202020204" pitchFamily="34" charset="0"/>
                <a:cs typeface="Arial" panose="020B0604020202020204" pitchFamily="34" charset="0"/>
              </a:rPr>
              <a:t>excluding </a:t>
            </a:r>
            <a:r>
              <a:rPr lang="en-US" sz="2100" dirty="0">
                <a:latin typeface="Arial" panose="020B0604020202020204" pitchFamily="34" charset="0"/>
                <a:cs typeface="Arial" panose="020B0604020202020204" pitchFamily="34" charset="0"/>
              </a:rPr>
              <a:t>VAT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Which </a:t>
            </a:r>
            <a:r>
              <a:rPr lang="en-US" sz="2100" dirty="0">
                <a:latin typeface="Arial" panose="020B0604020202020204" pitchFamily="34" charset="0"/>
                <a:cs typeface="Arial" panose="020B0604020202020204" pitchFamily="34" charset="0"/>
              </a:rPr>
              <a:t>is the more expensive quote? Show your working.</a:t>
            </a:r>
            <a:endParaRPr lang="en-US" sz="2100" dirty="0" smtClean="0">
              <a:latin typeface="Arial" panose="020B0604020202020204" pitchFamily="34" charset="0"/>
              <a:cs typeface="Arial" panose="020B0604020202020204" pitchFamily="34" charset="0"/>
            </a:endParaRPr>
          </a:p>
        </p:txBody>
      </p:sp>
      <p:sp>
        <p:nvSpPr>
          <p:cNvPr id="5" name="Rectangle 4"/>
          <p:cNvSpPr/>
          <p:nvPr/>
        </p:nvSpPr>
        <p:spPr>
          <a:xfrm flipH="1">
            <a:off x="251518" y="5532158"/>
            <a:ext cx="5204539" cy="106519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smtClean="0">
                <a:solidFill>
                  <a:srgbClr val="C00000"/>
                </a:solidFill>
                <a:latin typeface="Arial" panose="020B0604020202020204" pitchFamily="34" charset="0"/>
                <a:cs typeface="Arial" panose="020B0604020202020204" pitchFamily="34" charset="0"/>
              </a:rPr>
              <a:t>Q14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 VAT is charged at a rate of 20%. It is added to the bill in addition to the cost of the work.</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734029449"/>
      </p:ext>
    </p:extLst>
  </p:cSld>
  <p:clrMapOvr>
    <a:masterClrMapping/>
  </p:clrMapOvr>
  <p:transition advClick="0"/>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4.8 – Calculating Percentages 2</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32</a:t>
            </a:r>
            <a:endParaRPr lang="en-GB" sz="1400" b="1" dirty="0">
              <a:latin typeface="Calibri" panose="020F0502020204030204" pitchFamily="34" charset="0"/>
            </a:endParaRPr>
          </a:p>
        </p:txBody>
      </p:sp>
      <p:sp>
        <p:nvSpPr>
          <p:cNvPr id="6" name="Rectangle 5"/>
          <p:cNvSpPr/>
          <p:nvPr/>
        </p:nvSpPr>
        <p:spPr>
          <a:xfrm>
            <a:off x="251520" y="1238675"/>
            <a:ext cx="5256584" cy="5262979"/>
          </a:xfrm>
          <a:prstGeom prst="rect">
            <a:avLst/>
          </a:prstGeom>
        </p:spPr>
        <p:txBody>
          <a:bodyPr wrap="square">
            <a:spAutoFit/>
          </a:bodyPr>
          <a:lstStyle/>
          <a:p>
            <a:pPr marL="571500" indent="-571500">
              <a:buClr>
                <a:srgbClr val="C00000"/>
              </a:buClr>
              <a:buFont typeface="+mj-lt"/>
              <a:buAutoNum type="arabicPeriod" startAt="15"/>
              <a:tabLst>
                <a:tab pos="1771650" algn="l"/>
                <a:tab pos="3086100" algn="l"/>
              </a:tabLst>
            </a:pPr>
            <a:r>
              <a:rPr lang="en-US" sz="2400" b="1" dirty="0" smtClean="0">
                <a:solidFill>
                  <a:srgbClr val="FF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Aisha </a:t>
            </a:r>
            <a:r>
              <a:rPr lang="en-US" sz="2400" dirty="0">
                <a:latin typeface="Arial" panose="020B0604020202020204" pitchFamily="34" charset="0"/>
                <a:cs typeface="Arial" panose="020B0604020202020204" pitchFamily="34" charset="0"/>
              </a:rPr>
              <a:t>buys 3 tickets for a </a:t>
            </a:r>
            <a:r>
              <a:rPr lang="en-US" sz="2400" dirty="0" smtClean="0">
                <a:latin typeface="Arial" panose="020B0604020202020204" pitchFamily="34" charset="0"/>
                <a:cs typeface="Arial" panose="020B0604020202020204" pitchFamily="34" charset="0"/>
              </a:rPr>
              <a:t>concert.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cost of one ticket is £68 plus </a:t>
            </a:r>
            <a:r>
              <a:rPr lang="en-US" sz="2400" dirty="0" smtClean="0">
                <a:latin typeface="Arial" panose="020B0604020202020204" pitchFamily="34" charset="0"/>
                <a:cs typeface="Arial" panose="020B0604020202020204" pitchFamily="34" charset="0"/>
              </a:rPr>
              <a:t>VAT.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VAT </a:t>
            </a:r>
            <a:r>
              <a:rPr lang="en-US" sz="2400" dirty="0">
                <a:latin typeface="Arial" panose="020B0604020202020204" pitchFamily="34" charset="0"/>
                <a:cs typeface="Arial" panose="020B0604020202020204" pitchFamily="34" charset="0"/>
              </a:rPr>
              <a:t>is 20%. Work out the total cost of the tickets.</a:t>
            </a:r>
          </a:p>
          <a:p>
            <a:pPr marL="571500" indent="-571500">
              <a:buClr>
                <a:srgbClr val="C00000"/>
              </a:buClr>
              <a:buFont typeface="+mj-lt"/>
              <a:buAutoNum type="arabicPeriod" startAt="15"/>
              <a:tabLst>
                <a:tab pos="1771650" algn="l"/>
                <a:tab pos="3086100" algn="l"/>
              </a:tabLst>
            </a:pPr>
            <a:r>
              <a:rPr lang="en-US" sz="2400" b="1" dirty="0" smtClean="0">
                <a:solidFill>
                  <a:srgbClr val="FF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Alex is planning a </a:t>
            </a:r>
            <a:r>
              <a:rPr lang="en-US" sz="2400" dirty="0" smtClean="0">
                <a:latin typeface="Arial" panose="020B0604020202020204" pitchFamily="34" charset="0"/>
                <a:cs typeface="Arial" panose="020B0604020202020204" pitchFamily="34" charset="0"/>
              </a:rPr>
              <a:t>raffle.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Each </a:t>
            </a:r>
            <a:r>
              <a:rPr lang="en-US" sz="2400" dirty="0">
                <a:latin typeface="Arial" panose="020B0604020202020204" pitchFamily="34" charset="0"/>
                <a:cs typeface="Arial" panose="020B0604020202020204" pitchFamily="34" charset="0"/>
              </a:rPr>
              <a:t>winner will get a gift voucher costing £30 plus VAT at 20</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Alex </a:t>
            </a:r>
            <a:r>
              <a:rPr lang="en-US" sz="2400" dirty="0">
                <a:latin typeface="Arial" panose="020B0604020202020204" pitchFamily="34" charset="0"/>
                <a:cs typeface="Arial" panose="020B0604020202020204" pitchFamily="34" charset="0"/>
              </a:rPr>
              <a:t>has up to £200 to spend on </a:t>
            </a:r>
            <a:r>
              <a:rPr lang="en-US" sz="2400" dirty="0" smtClean="0">
                <a:latin typeface="Arial" panose="020B0604020202020204" pitchFamily="34" charset="0"/>
                <a:cs typeface="Arial" panose="020B0604020202020204" pitchFamily="34" charset="0"/>
              </a:rPr>
              <a:t>prizes.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gift voucher prizes will there be?</a:t>
            </a:r>
            <a:endParaRPr lang="en-US" sz="24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642687476"/>
      </p:ext>
    </p:extLst>
  </p:cSld>
  <p:clrMapOvr>
    <a:masterClrMapping/>
  </p:clrMapOvr>
  <p:transition advClick="0"/>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4.8 – Calculating Percentages 2</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32</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238675"/>
                <a:ext cx="5256584" cy="5648726"/>
              </a:xfrm>
              <a:prstGeom prst="rect">
                <a:avLst/>
              </a:prstGeom>
            </p:spPr>
            <p:txBody>
              <a:bodyPr wrap="square">
                <a:spAutoFit/>
              </a:bodyPr>
              <a:lstStyle/>
              <a:p>
                <a:pPr marL="457200" indent="-457200">
                  <a:buClr>
                    <a:srgbClr val="C00000"/>
                  </a:buClr>
                  <a:buFont typeface="+mj-lt"/>
                  <a:buAutoNum type="arabicPeriod" startAt="17"/>
                  <a:tabLst>
                    <a:tab pos="1771650" algn="l"/>
                    <a:tab pos="3086100" algn="l"/>
                  </a:tabLst>
                </a:pPr>
                <a:r>
                  <a:rPr lang="en-US" sz="2150" b="1" dirty="0" smtClean="0">
                    <a:solidFill>
                      <a:srgbClr val="FF0000"/>
                    </a:solidFill>
                    <a:latin typeface="Arial" panose="020B0604020202020204" pitchFamily="34" charset="0"/>
                    <a:cs typeface="Arial" panose="020B0604020202020204" pitchFamily="34" charset="0"/>
                  </a:rPr>
                  <a:t>P</a:t>
                </a:r>
                <a:r>
                  <a:rPr lang="en-US" sz="2150" dirty="0">
                    <a:latin typeface="Arial" panose="020B0604020202020204" pitchFamily="34" charset="0"/>
                    <a:cs typeface="Arial" panose="020B0604020202020204" pitchFamily="34" charset="0"/>
                  </a:rPr>
                  <a:t> </a:t>
                </a:r>
                <a:r>
                  <a:rPr lang="en-US" sz="2150" dirty="0" smtClean="0">
                    <a:latin typeface="Arial" panose="020B0604020202020204" pitchFamily="34" charset="0"/>
                    <a:cs typeface="Arial" panose="020B0604020202020204" pitchFamily="34" charset="0"/>
                  </a:rPr>
                  <a:t>A </a:t>
                </a:r>
                <a:r>
                  <a:rPr lang="en-US" sz="2150" dirty="0">
                    <a:latin typeface="Arial" panose="020B0604020202020204" pitchFamily="34" charset="0"/>
                    <a:cs typeface="Arial" panose="020B0604020202020204" pitchFamily="34" charset="0"/>
                  </a:rPr>
                  <a:t>family of 2 adults and 3 children are going on </a:t>
                </a:r>
                <a:r>
                  <a:rPr lang="en-US" sz="2150" dirty="0" smtClean="0">
                    <a:latin typeface="Arial" panose="020B0604020202020204" pitchFamily="34" charset="0"/>
                    <a:cs typeface="Arial" panose="020B0604020202020204" pitchFamily="34" charset="0"/>
                  </a:rPr>
                  <a:t>holiday.</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The </a:t>
                </a:r>
                <a:r>
                  <a:rPr lang="en-US" sz="2150" dirty="0">
                    <a:latin typeface="Arial" panose="020B0604020202020204" pitchFamily="34" charset="0"/>
                    <a:cs typeface="Arial" panose="020B0604020202020204" pitchFamily="34" charset="0"/>
                  </a:rPr>
                  <a:t>adult price for the holiday is £</a:t>
                </a:r>
                <a:r>
                  <a:rPr lang="en-US" sz="2150" dirty="0" smtClean="0">
                    <a:latin typeface="Arial" panose="020B0604020202020204" pitchFamily="34" charset="0"/>
                    <a:cs typeface="Arial" panose="020B0604020202020204" pitchFamily="34" charset="0"/>
                  </a:rPr>
                  <a:t>480.</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The </a:t>
                </a:r>
                <a:r>
                  <a:rPr lang="en-US" sz="2150" dirty="0">
                    <a:latin typeface="Arial" panose="020B0604020202020204" pitchFamily="34" charset="0"/>
                    <a:cs typeface="Arial" panose="020B0604020202020204" pitchFamily="34" charset="0"/>
                  </a:rPr>
                  <a:t>company is offering a discount of </a:t>
                </a:r>
                <a14:m>
                  <m:oMath xmlns:m="http://schemas.openxmlformats.org/officeDocument/2006/math">
                    <m:f>
                      <m:fPr>
                        <m:ctrlPr>
                          <a:rPr lang="en-US" sz="2150" i="1">
                            <a:latin typeface="Cambria Math" panose="02040503050406030204" pitchFamily="18" charset="0"/>
                            <a:cs typeface="Arial" panose="020B0604020202020204" pitchFamily="34" charset="0"/>
                          </a:rPr>
                        </m:ctrlPr>
                      </m:fPr>
                      <m:num>
                        <m:r>
                          <a:rPr lang="en-US" sz="2150" b="0" i="0" smtClean="0">
                            <a:latin typeface="Cambria Math" panose="02040503050406030204" pitchFamily="18" charset="0"/>
                            <a:cs typeface="Arial" panose="020B0604020202020204" pitchFamily="34" charset="0"/>
                          </a:rPr>
                          <m:t>1</m:t>
                        </m:r>
                      </m:num>
                      <m:den>
                        <m:r>
                          <a:rPr lang="en-US" sz="2150">
                            <a:latin typeface="Cambria Math" panose="02040503050406030204" pitchFamily="18" charset="0"/>
                            <a:cs typeface="Arial" panose="020B0604020202020204" pitchFamily="34" charset="0"/>
                          </a:rPr>
                          <m:t>4</m:t>
                        </m:r>
                      </m:den>
                    </m:f>
                  </m:oMath>
                </a14:m>
                <a:r>
                  <a:rPr lang="en-US" sz="2150" dirty="0">
                    <a:latin typeface="Arial" panose="020B0604020202020204" pitchFamily="34" charset="0"/>
                    <a:cs typeface="Arial" panose="020B0604020202020204" pitchFamily="34" charset="0"/>
                  </a:rPr>
                  <a:t> off adult prices, and a child costs 35% of the original adult </a:t>
                </a:r>
                <a:r>
                  <a:rPr lang="en-US" sz="2150" dirty="0" smtClean="0">
                    <a:latin typeface="Arial" panose="020B0604020202020204" pitchFamily="34" charset="0"/>
                    <a:cs typeface="Arial" panose="020B0604020202020204" pitchFamily="34" charset="0"/>
                  </a:rPr>
                  <a:t>price.</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Work </a:t>
                </a:r>
                <a:r>
                  <a:rPr lang="en-US" sz="2150" dirty="0">
                    <a:latin typeface="Arial" panose="020B0604020202020204" pitchFamily="34" charset="0"/>
                    <a:cs typeface="Arial" panose="020B0604020202020204" pitchFamily="34" charset="0"/>
                  </a:rPr>
                  <a:t>out the total cost of the holiday.</a:t>
                </a:r>
              </a:p>
              <a:p>
                <a:pPr marL="457200" indent="-457200">
                  <a:buClr>
                    <a:srgbClr val="C00000"/>
                  </a:buClr>
                  <a:buFont typeface="+mj-lt"/>
                  <a:buAutoNum type="arabicPeriod" startAt="17"/>
                  <a:tabLst>
                    <a:tab pos="1771650" algn="l"/>
                    <a:tab pos="3086100" algn="l"/>
                  </a:tabLst>
                </a:pPr>
                <a:r>
                  <a:rPr lang="en-US" sz="2150" b="1" dirty="0" smtClean="0">
                    <a:solidFill>
                      <a:srgbClr val="FF0000"/>
                    </a:solidFill>
                    <a:latin typeface="Arial" panose="020B0604020202020204" pitchFamily="34" charset="0"/>
                    <a:cs typeface="Arial" panose="020B0604020202020204" pitchFamily="34" charset="0"/>
                  </a:rPr>
                  <a:t>R</a:t>
                </a:r>
                <a:r>
                  <a:rPr lang="en-US" sz="2150" dirty="0" smtClean="0">
                    <a:latin typeface="Arial" panose="020B0604020202020204" pitchFamily="34" charset="0"/>
                    <a:cs typeface="Arial" panose="020B0604020202020204" pitchFamily="34" charset="0"/>
                  </a:rPr>
                  <a:t> </a:t>
                </a:r>
                <a:r>
                  <a:rPr lang="en-US" sz="2150" dirty="0">
                    <a:latin typeface="Arial" panose="020B0604020202020204" pitchFamily="34" charset="0"/>
                    <a:cs typeface="Arial" panose="020B0604020202020204" pitchFamily="34" charset="0"/>
                  </a:rPr>
                  <a:t>A sports centre manager predicts that there will be a 30% increase in membership </a:t>
                </a:r>
                <a:r>
                  <a:rPr lang="en-US" sz="2150" dirty="0" smtClean="0">
                    <a:latin typeface="Arial" panose="020B0604020202020204" pitchFamily="34" charset="0"/>
                    <a:cs typeface="Arial" panose="020B0604020202020204" pitchFamily="34" charset="0"/>
                  </a:rPr>
                  <a:t>during January.</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There </a:t>
                </a:r>
                <a:r>
                  <a:rPr lang="en-US" sz="2150" dirty="0">
                    <a:latin typeface="Arial" panose="020B0604020202020204" pitchFamily="34" charset="0"/>
                    <a:cs typeface="Arial" panose="020B0604020202020204" pitchFamily="34" charset="0"/>
                  </a:rPr>
                  <a:t>are currently 650 members of the leisure </a:t>
                </a:r>
                <a:r>
                  <a:rPr lang="en-US" sz="2150" dirty="0" smtClean="0">
                    <a:latin typeface="Arial" panose="020B0604020202020204" pitchFamily="34" charset="0"/>
                    <a:cs typeface="Arial" panose="020B0604020202020204" pitchFamily="34" charset="0"/>
                  </a:rPr>
                  <a:t>centre.</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How </a:t>
                </a:r>
                <a:r>
                  <a:rPr lang="en-US" sz="2150" dirty="0">
                    <a:latin typeface="Arial" panose="020B0604020202020204" pitchFamily="34" charset="0"/>
                    <a:cs typeface="Arial" panose="020B0604020202020204" pitchFamily="34" charset="0"/>
                  </a:rPr>
                  <a:t>many members does the manager predict there will be by the end of January?</a:t>
                </a:r>
                <a:endParaRPr lang="en-US" sz="2150" dirty="0" smtClean="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1520" y="1238675"/>
                <a:ext cx="5256584" cy="5648726"/>
              </a:xfrm>
              <a:prstGeom prst="rect">
                <a:avLst/>
              </a:prstGeom>
              <a:blipFill rotWithShape="0">
                <a:blip r:embed="rId4"/>
                <a:stretch>
                  <a:fillRect l="-1275" t="-539" r="-1506"/>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865208948"/>
      </p:ext>
    </p:extLst>
  </p:cSld>
  <p:clrMapOvr>
    <a:masterClrMapping/>
  </p:clrMapOvr>
  <p:transition advClick="0"/>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4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32</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238675"/>
                <a:ext cx="5256584" cy="5534785"/>
              </a:xfrm>
              <a:prstGeom prst="rect">
                <a:avLst/>
              </a:prstGeom>
            </p:spPr>
            <p:txBody>
              <a:bodyPr wrap="square">
                <a:spAutoFit/>
              </a:bodyPr>
              <a:lstStyle/>
              <a:p>
                <a:pPr>
                  <a:buClr>
                    <a:srgbClr val="C00000"/>
                  </a:buClr>
                  <a:tabLst>
                    <a:tab pos="1771650" algn="l"/>
                    <a:tab pos="3086100" algn="l"/>
                  </a:tabLst>
                </a:pPr>
                <a:r>
                  <a:rPr lang="en-US" sz="2100" b="1" dirty="0" smtClean="0">
                    <a:latin typeface="Arial" panose="020B0604020202020204" pitchFamily="34" charset="0"/>
                    <a:cs typeface="Arial" panose="020B0604020202020204" pitchFamily="34" charset="0"/>
                  </a:rPr>
                  <a:t>Solve </a:t>
                </a:r>
                <a:r>
                  <a:rPr lang="en-US" sz="2100" b="1" dirty="0">
                    <a:latin typeface="Arial" panose="020B0604020202020204" pitchFamily="34" charset="0"/>
                    <a:cs typeface="Arial" panose="020B0604020202020204" pitchFamily="34" charset="0"/>
                  </a:rPr>
                  <a:t>problems using these </a:t>
                </a:r>
                <a:r>
                  <a:rPr lang="en-US" sz="2100" b="1" dirty="0" smtClean="0">
                    <a:latin typeface="Arial" panose="020B0604020202020204" pitchFamily="34" charset="0"/>
                    <a:cs typeface="Arial" panose="020B0604020202020204" pitchFamily="34" charset="0"/>
                  </a:rPr>
                  <a:t/>
                </a:r>
                <a:br>
                  <a:rPr lang="en-US" sz="2100" b="1" dirty="0" smtClean="0">
                    <a:latin typeface="Arial" panose="020B0604020202020204" pitchFamily="34" charset="0"/>
                    <a:cs typeface="Arial" panose="020B0604020202020204" pitchFamily="34" charset="0"/>
                  </a:rPr>
                </a:br>
                <a:r>
                  <a:rPr lang="en-US" sz="2100" b="1" dirty="0" smtClean="0">
                    <a:latin typeface="Arial" panose="020B0604020202020204" pitchFamily="34" charset="0"/>
                    <a:cs typeface="Arial" panose="020B0604020202020204" pitchFamily="34" charset="0"/>
                  </a:rPr>
                  <a:t>strategies </a:t>
                </a:r>
                <a:r>
                  <a:rPr lang="en-US" sz="2100" b="1" dirty="0">
                    <a:latin typeface="Arial" panose="020B0604020202020204" pitchFamily="34" charset="0"/>
                    <a:cs typeface="Arial" panose="020B0604020202020204" pitchFamily="34" charset="0"/>
                  </a:rPr>
                  <a:t>where appropriate:</a:t>
                </a:r>
              </a:p>
              <a:p>
                <a:pPr marL="342900" indent="-342900">
                  <a:buClr>
                    <a:srgbClr val="C00000"/>
                  </a:buClr>
                  <a:buFont typeface="Wingdings" panose="05000000000000000000" pitchFamily="2" charset="2"/>
                  <a:buChar char="§"/>
                  <a:tabLst>
                    <a:tab pos="1771650" algn="l"/>
                    <a:tab pos="308610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pictures</a:t>
                </a:r>
              </a:p>
              <a:p>
                <a:pPr marL="342900" indent="-342900">
                  <a:buClr>
                    <a:srgbClr val="C00000"/>
                  </a:buClr>
                  <a:buFont typeface="Wingdings" panose="05000000000000000000" pitchFamily="2" charset="2"/>
                  <a:buChar char="§"/>
                  <a:tabLst>
                    <a:tab pos="1771650" algn="l"/>
                    <a:tab pos="308610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smaller numbers</a:t>
                </a:r>
              </a:p>
              <a:p>
                <a:pPr marL="342900" indent="-342900">
                  <a:buClr>
                    <a:srgbClr val="C00000"/>
                  </a:buClr>
                  <a:buFont typeface="Wingdings" panose="05000000000000000000" pitchFamily="2" charset="2"/>
                  <a:buChar char="§"/>
                  <a:tabLst>
                    <a:tab pos="1771650" algn="l"/>
                    <a:tab pos="3086100" algn="l"/>
                  </a:tabLst>
                </a:pPr>
                <a:r>
                  <a:rPr lang="en-US" sz="2100" b="1" dirty="0" smtClean="0">
                    <a:latin typeface="Arial" panose="020B0604020202020204" pitchFamily="34" charset="0"/>
                    <a:cs typeface="Arial" panose="020B0604020202020204" pitchFamily="34" charset="0"/>
                  </a:rPr>
                  <a:t>Use </a:t>
                </a:r>
                <a:r>
                  <a:rPr lang="en-US" sz="2100" b="1" dirty="0">
                    <a:latin typeface="Arial" panose="020B0604020202020204" pitchFamily="34" charset="0"/>
                    <a:cs typeface="Arial" panose="020B0604020202020204" pitchFamily="34" charset="0"/>
                  </a:rPr>
                  <a:t>bar models</a:t>
                </a:r>
                <a:r>
                  <a:rPr lang="en-US" sz="2100" b="1" dirty="0" smtClean="0">
                    <a:latin typeface="Arial" panose="020B0604020202020204" pitchFamily="34" charset="0"/>
                    <a:cs typeface="Arial" panose="020B0604020202020204" pitchFamily="34" charset="0"/>
                  </a:rPr>
                  <a:t>.</a:t>
                </a:r>
              </a:p>
              <a:p>
                <a:pPr marL="400050" indent="-400050">
                  <a:buClr>
                    <a:srgbClr val="C00000"/>
                  </a:buClr>
                  <a:buFont typeface="+mj-lt"/>
                  <a:buAutoNum type="arabicPeriod"/>
                  <a:tabLst>
                    <a:tab pos="1771650" algn="l"/>
                    <a:tab pos="308610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Show that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b="0" i="0" smtClean="0">
                            <a:latin typeface="Cambria Math" panose="02040503050406030204" pitchFamily="18" charset="0"/>
                            <a:cs typeface="Arial" panose="020B0604020202020204" pitchFamily="34" charset="0"/>
                          </a:rPr>
                          <m:t>3</m:t>
                        </m:r>
                      </m:num>
                      <m:den>
                        <m:r>
                          <a:rPr lang="en-US" sz="2100" b="0" i="0" smtClean="0">
                            <a:latin typeface="Cambria Math" panose="02040503050406030204" pitchFamily="18" charset="0"/>
                            <a:cs typeface="Arial" panose="020B0604020202020204" pitchFamily="34" charset="0"/>
                          </a:rPr>
                          <m:t>5</m:t>
                        </m:r>
                      </m:den>
                    </m:f>
                  </m:oMath>
                </a14:m>
                <a:r>
                  <a:rPr lang="en-US" sz="2100" dirty="0">
                    <a:latin typeface="Arial" panose="020B0604020202020204" pitchFamily="34" charset="0"/>
                    <a:cs typeface="Arial" panose="020B0604020202020204" pitchFamily="34" charset="0"/>
                  </a:rPr>
                  <a:t> &lt; 70</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400050" indent="-400050">
                  <a:buClr>
                    <a:srgbClr val="C00000"/>
                  </a:buClr>
                  <a:buFont typeface="+mj-lt"/>
                  <a:buAutoNum type="arabicPeriod"/>
                  <a:tabLst>
                    <a:tab pos="1771650" algn="l"/>
                    <a:tab pos="3086100" algn="l"/>
                  </a:tabLst>
                </a:pPr>
                <a:r>
                  <a:rPr lang="en-US" sz="2100" dirty="0">
                    <a:latin typeface="Arial" panose="020B0604020202020204" pitchFamily="34" charset="0"/>
                    <a:cs typeface="Arial" panose="020B0604020202020204" pitchFamily="34" charset="0"/>
                  </a:rPr>
                  <a:t>Sarah, </a:t>
                </a:r>
                <a:r>
                  <a:rPr lang="en-US" sz="2100" dirty="0" err="1">
                    <a:latin typeface="Arial" panose="020B0604020202020204" pitchFamily="34" charset="0"/>
                    <a:cs typeface="Arial" panose="020B0604020202020204" pitchFamily="34" charset="0"/>
                  </a:rPr>
                  <a:t>Abz</a:t>
                </a:r>
                <a:r>
                  <a:rPr lang="en-US" sz="2100" dirty="0">
                    <a:latin typeface="Arial" panose="020B0604020202020204" pitchFamily="34" charset="0"/>
                    <a:cs typeface="Arial" panose="020B0604020202020204" pitchFamily="34" charset="0"/>
                  </a:rPr>
                  <a:t> and Nadine share a flat. The </a:t>
                </a:r>
                <a:r>
                  <a:rPr lang="en-US" sz="2100" dirty="0" smtClean="0">
                    <a:latin typeface="Arial" panose="020B0604020202020204" pitchFamily="34" charset="0"/>
                    <a:cs typeface="Arial" panose="020B0604020202020204" pitchFamily="34" charset="0"/>
                  </a:rPr>
                  <a:t>rent is </a:t>
                </a:r>
                <a:r>
                  <a:rPr lang="en-US" sz="2100" dirty="0">
                    <a:latin typeface="Arial" panose="020B0604020202020204" pitchFamily="34" charset="0"/>
                    <a:cs typeface="Arial" panose="020B0604020202020204" pitchFamily="34" charset="0"/>
                  </a:rPr>
                  <a:t>£720 a month. Sarah gets the largest </a:t>
                </a:r>
                <a:r>
                  <a:rPr lang="en-US" sz="2100" dirty="0" smtClean="0">
                    <a:latin typeface="Arial" panose="020B0604020202020204" pitchFamily="34" charset="0"/>
                    <a:cs typeface="Arial" panose="020B0604020202020204" pitchFamily="34" charset="0"/>
                  </a:rPr>
                  <a:t>room.</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She </a:t>
                </a:r>
                <a:r>
                  <a:rPr lang="en-US" sz="2100" dirty="0">
                    <a:latin typeface="Arial" panose="020B0604020202020204" pitchFamily="34" charset="0"/>
                    <a:cs typeface="Arial" panose="020B0604020202020204" pitchFamily="34" charset="0"/>
                  </a:rPr>
                  <a:t>pays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a:latin typeface="Cambria Math" panose="02040503050406030204" pitchFamily="18" charset="0"/>
                            <a:cs typeface="Arial" panose="020B0604020202020204" pitchFamily="34" charset="0"/>
                          </a:rPr>
                          <m:t>3</m:t>
                        </m:r>
                      </m:num>
                      <m:den>
                        <m:r>
                          <a:rPr lang="en-US" sz="2100" b="0" i="0" smtClean="0">
                            <a:latin typeface="Cambria Math" panose="02040503050406030204" pitchFamily="18" charset="0"/>
                            <a:cs typeface="Arial" panose="020B0604020202020204" pitchFamily="34" charset="0"/>
                          </a:rPr>
                          <m:t>8</m:t>
                        </m:r>
                      </m:den>
                    </m:f>
                  </m:oMath>
                </a14:m>
                <a:r>
                  <a:rPr lang="en-US" sz="2100" dirty="0">
                    <a:latin typeface="Arial" panose="020B0604020202020204" pitchFamily="34" charset="0"/>
                    <a:cs typeface="Arial" panose="020B0604020202020204" pitchFamily="34" charset="0"/>
                  </a:rPr>
                  <a:t> of the rent. </a:t>
                </a:r>
                <a:r>
                  <a:rPr lang="en-US" sz="2100" dirty="0" err="1">
                    <a:latin typeface="Arial" panose="020B0604020202020204" pitchFamily="34" charset="0"/>
                    <a:cs typeface="Arial" panose="020B0604020202020204" pitchFamily="34" charset="0"/>
                  </a:rPr>
                  <a:t>Abz</a:t>
                </a:r>
                <a:r>
                  <a:rPr lang="en-US" sz="2100" dirty="0">
                    <a:latin typeface="Arial" panose="020B0604020202020204" pitchFamily="34" charset="0"/>
                    <a:cs typeface="Arial" panose="020B0604020202020204" pitchFamily="34" charset="0"/>
                  </a:rPr>
                  <a:t> pays 60% of </a:t>
                </a:r>
                <a:r>
                  <a:rPr lang="en-US" sz="2100" dirty="0" smtClean="0">
                    <a:latin typeface="Arial" panose="020B0604020202020204" pitchFamily="34" charset="0"/>
                    <a:cs typeface="Arial" panose="020B0604020202020204" pitchFamily="34" charset="0"/>
                  </a:rPr>
                  <a:t>the rest </a:t>
                </a:r>
                <a:r>
                  <a:rPr lang="en-US" sz="2100" dirty="0">
                    <a:latin typeface="Arial" panose="020B0604020202020204" pitchFamily="34" charset="0"/>
                    <a:cs typeface="Arial" panose="020B0604020202020204" pitchFamily="34" charset="0"/>
                  </a:rPr>
                  <a:t>of the rent and Nadine 40</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how much </a:t>
                </a:r>
                <a:r>
                  <a:rPr lang="en-US" sz="2100" dirty="0" err="1">
                    <a:latin typeface="Arial" panose="020B0604020202020204" pitchFamily="34" charset="0"/>
                    <a:cs typeface="Arial" panose="020B0604020202020204" pitchFamily="34" charset="0"/>
                  </a:rPr>
                  <a:t>Abz</a:t>
                </a:r>
                <a:r>
                  <a:rPr lang="en-US" sz="2100" dirty="0">
                    <a:latin typeface="Arial" panose="020B0604020202020204" pitchFamily="34" charset="0"/>
                    <a:cs typeface="Arial" panose="020B0604020202020204" pitchFamily="34" charset="0"/>
                  </a:rPr>
                  <a:t> and Nadine each pay.</a:t>
                </a:r>
                <a:endParaRPr lang="en-US" sz="2100" dirty="0" smtClean="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1520" y="1238675"/>
                <a:ext cx="5256584" cy="5534785"/>
              </a:xfrm>
              <a:prstGeom prst="rect">
                <a:avLst/>
              </a:prstGeom>
              <a:blipFill rotWithShape="0">
                <a:blip r:embed="rId4"/>
                <a:stretch>
                  <a:fillRect l="-1390" t="-661" b="-1211"/>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4917" t="3680" r="9836" b="4981"/>
          <a:stretch/>
        </p:blipFill>
        <p:spPr>
          <a:xfrm>
            <a:off x="4211960" y="1268760"/>
            <a:ext cx="1276722" cy="1473141"/>
          </a:xfrm>
          <a:prstGeom prst="rect">
            <a:avLst/>
          </a:prstGeom>
        </p:spPr>
      </p:pic>
      <p:sp>
        <p:nvSpPr>
          <p:cNvPr id="7" name="Rectangle 6"/>
          <p:cNvSpPr/>
          <p:nvPr/>
        </p:nvSpPr>
        <p:spPr>
          <a:xfrm flipH="1">
            <a:off x="277538" y="3429000"/>
            <a:ext cx="5204539" cy="79208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smtClean="0">
                <a:solidFill>
                  <a:srgbClr val="C00000"/>
                </a:solidFill>
                <a:latin typeface="Arial" panose="020B0604020202020204" pitchFamily="34" charset="0"/>
                <a:cs typeface="Arial" panose="020B0604020202020204" pitchFamily="34" charset="0"/>
              </a:rPr>
              <a:t>Q1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 Use a bar model. Divide the bar into 10% sections.</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00657" y="2924944"/>
            <a:ext cx="540797" cy="55129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84905" y="4365104"/>
            <a:ext cx="551298" cy="540797"/>
          </a:xfrm>
          <a:prstGeom prst="rect">
            <a:avLst/>
          </a:prstGeom>
        </p:spPr>
      </p:pic>
    </p:spTree>
    <p:extLst>
      <p:ext uri="{BB962C8B-B14F-4D97-AF65-F5344CB8AC3E}">
        <p14:creationId xmlns:p14="http://schemas.microsoft.com/office/powerpoint/2010/main" val="989364579"/>
      </p:ext>
    </p:extLst>
  </p:cSld>
  <p:clrMapOvr>
    <a:masterClrMapping/>
  </p:clrMapOvr>
  <p:transition advClick="0"/>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4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a:t>
            </a:r>
            <a:endParaRPr lang="en-GB" sz="1400" b="1" dirty="0">
              <a:latin typeface="Calibri" panose="020F0502020204030204" pitchFamily="34" charset="0"/>
            </a:endParaRPr>
          </a:p>
        </p:txBody>
      </p:sp>
      <p:sp>
        <p:nvSpPr>
          <p:cNvPr id="6" name="Rectangle 5"/>
          <p:cNvSpPr/>
          <p:nvPr/>
        </p:nvSpPr>
        <p:spPr>
          <a:xfrm>
            <a:off x="251520" y="1238675"/>
            <a:ext cx="5256584" cy="5336846"/>
          </a:xfrm>
          <a:prstGeom prst="rect">
            <a:avLst/>
          </a:prstGeom>
        </p:spPr>
        <p:txBody>
          <a:bodyPr wrap="square">
            <a:spAutoFit/>
          </a:bodyPr>
          <a:lstStyle/>
          <a:p>
            <a:pPr marL="342900" indent="-342900">
              <a:buClr>
                <a:srgbClr val="C00000"/>
              </a:buClr>
              <a:buFont typeface="+mj-lt"/>
              <a:buAutoNum type="arabicPeriod" startAt="3"/>
              <a:tabLst>
                <a:tab pos="1771650" algn="l"/>
                <a:tab pos="3086100" algn="l"/>
              </a:tabLst>
            </a:pPr>
            <a:r>
              <a:rPr lang="en-US" sz="2130" b="1" dirty="0" smtClean="0">
                <a:solidFill>
                  <a:srgbClr val="FF0000"/>
                </a:solidFill>
                <a:latin typeface="Arial" panose="020B0604020202020204" pitchFamily="34" charset="0"/>
                <a:cs typeface="Arial" panose="020B0604020202020204" pitchFamily="34" charset="0"/>
              </a:rPr>
              <a:t>R</a:t>
            </a:r>
            <a:r>
              <a:rPr lang="en-US" sz="2130" dirty="0">
                <a:latin typeface="Arial" panose="020B0604020202020204" pitchFamily="34" charset="0"/>
                <a:cs typeface="Arial" panose="020B0604020202020204" pitchFamily="34" charset="0"/>
              </a:rPr>
              <a:t> </a:t>
            </a:r>
            <a:r>
              <a:rPr lang="en-US" sz="2130" dirty="0" smtClean="0">
                <a:latin typeface="Arial" panose="020B0604020202020204" pitchFamily="34" charset="0"/>
                <a:cs typeface="Arial" panose="020B0604020202020204" pitchFamily="34" charset="0"/>
              </a:rPr>
              <a:t>Michael </a:t>
            </a:r>
            <a:r>
              <a:rPr lang="en-US" sz="2130" dirty="0">
                <a:latin typeface="Arial" panose="020B0604020202020204" pitchFamily="34" charset="0"/>
                <a:cs typeface="Arial" panose="020B0604020202020204" pitchFamily="34" charset="0"/>
              </a:rPr>
              <a:t>scores 19 out of 25 in a </a:t>
            </a:r>
            <a:r>
              <a:rPr lang="en-US" sz="2130" dirty="0" smtClean="0">
                <a:latin typeface="Arial" panose="020B0604020202020204" pitchFamily="34" charset="0"/>
                <a:cs typeface="Arial" panose="020B0604020202020204" pitchFamily="34" charset="0"/>
              </a:rPr>
              <a:t>science test</a:t>
            </a:r>
            <a:r>
              <a:rPr lang="en-US" sz="2130" dirty="0">
                <a:latin typeface="Arial" panose="020B0604020202020204" pitchFamily="34" charset="0"/>
                <a:cs typeface="Arial" panose="020B0604020202020204" pitchFamily="34" charset="0"/>
              </a:rPr>
              <a:t>, 78% in a history test and only </a:t>
            </a:r>
            <a:r>
              <a:rPr lang="en-US" sz="2130" dirty="0" smtClean="0">
                <a:latin typeface="Arial" panose="020B0604020202020204" pitchFamily="34" charset="0"/>
                <a:cs typeface="Arial" panose="020B0604020202020204" pitchFamily="34" charset="0"/>
              </a:rPr>
              <a:t>gets 4 </a:t>
            </a:r>
            <a:r>
              <a:rPr lang="en-US" sz="2130" dirty="0">
                <a:latin typeface="Arial" panose="020B0604020202020204" pitchFamily="34" charset="0"/>
                <a:cs typeface="Arial" panose="020B0604020202020204" pitchFamily="34" charset="0"/>
              </a:rPr>
              <a:t>wrong in a maths test out of </a:t>
            </a:r>
            <a:r>
              <a:rPr lang="en-US" sz="2130" dirty="0" smtClean="0">
                <a:latin typeface="Arial" panose="020B0604020202020204" pitchFamily="34" charset="0"/>
                <a:cs typeface="Arial" panose="020B0604020202020204" pitchFamily="34" charset="0"/>
              </a:rPr>
              <a:t>20.</a:t>
            </a:r>
            <a:br>
              <a:rPr lang="en-US" sz="2130" dirty="0" smtClean="0">
                <a:latin typeface="Arial" panose="020B0604020202020204" pitchFamily="34" charset="0"/>
                <a:cs typeface="Arial" panose="020B0604020202020204" pitchFamily="34" charset="0"/>
              </a:rPr>
            </a:br>
            <a:r>
              <a:rPr lang="en-US" sz="2130" dirty="0" smtClean="0">
                <a:latin typeface="Arial" panose="020B0604020202020204" pitchFamily="34" charset="0"/>
                <a:cs typeface="Arial" panose="020B0604020202020204" pitchFamily="34" charset="0"/>
              </a:rPr>
              <a:t>Which </a:t>
            </a:r>
            <a:r>
              <a:rPr lang="en-US" sz="2130" dirty="0">
                <a:latin typeface="Arial" panose="020B0604020202020204" pitchFamily="34" charset="0"/>
                <a:cs typeface="Arial" panose="020B0604020202020204" pitchFamily="34" charset="0"/>
              </a:rPr>
              <a:t>subject is he performing best </a:t>
            </a:r>
            <a:r>
              <a:rPr lang="en-US" sz="2130" dirty="0" smtClean="0">
                <a:latin typeface="Arial" panose="020B0604020202020204" pitchFamily="34" charset="0"/>
                <a:cs typeface="Arial" panose="020B0604020202020204" pitchFamily="34" charset="0"/>
              </a:rPr>
              <a:t>in?</a:t>
            </a:r>
            <a:br>
              <a:rPr lang="en-US" sz="2130" dirty="0" smtClean="0">
                <a:latin typeface="Arial" panose="020B0604020202020204" pitchFamily="34" charset="0"/>
                <a:cs typeface="Arial" panose="020B0604020202020204" pitchFamily="34" charset="0"/>
              </a:rPr>
            </a:br>
            <a:r>
              <a:rPr lang="en-US" sz="2130" dirty="0" smtClean="0">
                <a:latin typeface="Arial" panose="020B0604020202020204" pitchFamily="34" charset="0"/>
                <a:cs typeface="Arial" panose="020B0604020202020204" pitchFamily="34" charset="0"/>
              </a:rPr>
              <a:t>Explain </a:t>
            </a:r>
            <a:r>
              <a:rPr lang="en-US" sz="2130" dirty="0">
                <a:latin typeface="Arial" panose="020B0604020202020204" pitchFamily="34" charset="0"/>
                <a:cs typeface="Arial" panose="020B0604020202020204" pitchFamily="34" charset="0"/>
              </a:rPr>
              <a:t>your answer.</a:t>
            </a:r>
          </a:p>
          <a:p>
            <a:pPr marL="342900" indent="-342900">
              <a:buClr>
                <a:srgbClr val="C00000"/>
              </a:buClr>
              <a:buFont typeface="+mj-lt"/>
              <a:buAutoNum type="arabicPeriod" startAt="3"/>
              <a:tabLst>
                <a:tab pos="1771650" algn="l"/>
                <a:tab pos="3086100" algn="l"/>
              </a:tabLst>
            </a:pPr>
            <a:r>
              <a:rPr lang="en-US" sz="2130" b="1" dirty="0">
                <a:solidFill>
                  <a:srgbClr val="FF0000"/>
                </a:solidFill>
                <a:latin typeface="Arial" panose="020B0604020202020204" pitchFamily="34" charset="0"/>
                <a:cs typeface="Arial" panose="020B0604020202020204" pitchFamily="34" charset="0"/>
              </a:rPr>
              <a:t>R</a:t>
            </a:r>
            <a:r>
              <a:rPr lang="en-US" sz="2130" dirty="0">
                <a:latin typeface="Arial" panose="020B0604020202020204" pitchFamily="34" charset="0"/>
                <a:cs typeface="Arial" panose="020B0604020202020204" pitchFamily="34" charset="0"/>
              </a:rPr>
              <a:t> Adam is 4 years older than Sam. Charles </a:t>
            </a:r>
            <a:r>
              <a:rPr lang="en-US" sz="2130" dirty="0" smtClean="0">
                <a:latin typeface="Arial" panose="020B0604020202020204" pitchFamily="34" charset="0"/>
                <a:cs typeface="Arial" panose="020B0604020202020204" pitchFamily="34" charset="0"/>
              </a:rPr>
              <a:t>is twice </a:t>
            </a:r>
            <a:r>
              <a:rPr lang="en-US" sz="2130" dirty="0">
                <a:latin typeface="Arial" panose="020B0604020202020204" pitchFamily="34" charset="0"/>
                <a:cs typeface="Arial" panose="020B0604020202020204" pitchFamily="34" charset="0"/>
              </a:rPr>
              <a:t>as old as </a:t>
            </a:r>
            <a:r>
              <a:rPr lang="en-US" sz="2130" dirty="0" smtClean="0">
                <a:latin typeface="Arial" panose="020B0604020202020204" pitchFamily="34" charset="0"/>
                <a:cs typeface="Arial" panose="020B0604020202020204" pitchFamily="34" charset="0"/>
              </a:rPr>
              <a:t>Sam.</a:t>
            </a:r>
            <a:br>
              <a:rPr lang="en-US" sz="2130" dirty="0" smtClean="0">
                <a:latin typeface="Arial" panose="020B0604020202020204" pitchFamily="34" charset="0"/>
                <a:cs typeface="Arial" panose="020B0604020202020204" pitchFamily="34" charset="0"/>
              </a:rPr>
            </a:br>
            <a:r>
              <a:rPr lang="en-US" sz="2130" dirty="0" smtClean="0">
                <a:latin typeface="Arial" panose="020B0604020202020204" pitchFamily="34" charset="0"/>
                <a:cs typeface="Arial" panose="020B0604020202020204" pitchFamily="34" charset="0"/>
              </a:rPr>
              <a:t>Use </a:t>
            </a:r>
            <a:r>
              <a:rPr lang="en-US" sz="2130" b="1" i="1" dirty="0">
                <a:latin typeface="Arial" panose="020B0604020202020204" pitchFamily="34" charset="0"/>
                <a:cs typeface="Arial" panose="020B0604020202020204" pitchFamily="34" charset="0"/>
              </a:rPr>
              <a:t>s</a:t>
            </a:r>
            <a:r>
              <a:rPr lang="en-US" sz="2130" dirty="0">
                <a:latin typeface="Arial" panose="020B0604020202020204" pitchFamily="34" charset="0"/>
                <a:cs typeface="Arial" panose="020B0604020202020204" pitchFamily="34" charset="0"/>
              </a:rPr>
              <a:t> to represent Sam's age.</a:t>
            </a:r>
          </a:p>
          <a:p>
            <a:pPr marL="685800" indent="-342900">
              <a:buClr>
                <a:srgbClr val="C00000"/>
              </a:buClr>
              <a:buFont typeface="+mj-lt"/>
              <a:buAutoNum type="alphaLcPeriod"/>
              <a:tabLst>
                <a:tab pos="1771650" algn="l"/>
                <a:tab pos="3086100" algn="l"/>
              </a:tabLst>
            </a:pPr>
            <a:r>
              <a:rPr lang="en-US" sz="2130" dirty="0" smtClean="0">
                <a:latin typeface="Arial" panose="020B0604020202020204" pitchFamily="34" charset="0"/>
                <a:cs typeface="Arial" panose="020B0604020202020204" pitchFamily="34" charset="0"/>
              </a:rPr>
              <a:t>Write </a:t>
            </a:r>
            <a:r>
              <a:rPr lang="en-US" sz="2130" dirty="0">
                <a:latin typeface="Arial" panose="020B0604020202020204" pitchFamily="34" charset="0"/>
                <a:cs typeface="Arial" panose="020B0604020202020204" pitchFamily="34" charset="0"/>
              </a:rPr>
              <a:t>an expression for the sum of their </a:t>
            </a:r>
            <a:r>
              <a:rPr lang="en-US" sz="2130" dirty="0" smtClean="0">
                <a:latin typeface="Arial" panose="020B0604020202020204" pitchFamily="34" charset="0"/>
                <a:cs typeface="Arial" panose="020B0604020202020204" pitchFamily="34" charset="0"/>
              </a:rPr>
              <a:t>ages. The </a:t>
            </a:r>
            <a:r>
              <a:rPr lang="en-US" sz="2130" dirty="0">
                <a:latin typeface="Arial" panose="020B0604020202020204" pitchFamily="34" charset="0"/>
                <a:cs typeface="Arial" panose="020B0604020202020204" pitchFamily="34" charset="0"/>
              </a:rPr>
              <a:t>sum of their ages is 36 years,</a:t>
            </a:r>
          </a:p>
          <a:p>
            <a:pPr marL="685800" indent="-342900">
              <a:buClr>
                <a:srgbClr val="C00000"/>
              </a:buClr>
              <a:buFont typeface="+mj-lt"/>
              <a:buAutoNum type="alphaLcPeriod"/>
              <a:tabLst>
                <a:tab pos="1771650" algn="l"/>
                <a:tab pos="3086100" algn="l"/>
              </a:tabLst>
            </a:pPr>
            <a:r>
              <a:rPr lang="en-US" sz="2130" dirty="0" smtClean="0">
                <a:latin typeface="Arial" panose="020B0604020202020204" pitchFamily="34" charset="0"/>
                <a:cs typeface="Arial" panose="020B0604020202020204" pitchFamily="34" charset="0"/>
              </a:rPr>
              <a:t>Write </a:t>
            </a:r>
            <a:r>
              <a:rPr lang="en-US" sz="2130" dirty="0">
                <a:latin typeface="Arial" panose="020B0604020202020204" pitchFamily="34" charset="0"/>
                <a:cs typeface="Arial" panose="020B0604020202020204" pitchFamily="34" charset="0"/>
              </a:rPr>
              <a:t>an equation for the sum of their ages.</a:t>
            </a:r>
          </a:p>
          <a:p>
            <a:pPr marL="685800" indent="-342900">
              <a:buClr>
                <a:srgbClr val="C00000"/>
              </a:buClr>
              <a:buFont typeface="+mj-lt"/>
              <a:buAutoNum type="alphaLcPeriod"/>
              <a:tabLst>
                <a:tab pos="1771650" algn="l"/>
                <a:tab pos="3086100" algn="l"/>
              </a:tabLst>
            </a:pPr>
            <a:r>
              <a:rPr lang="en-US" sz="2130" dirty="0" smtClean="0">
                <a:latin typeface="Arial" panose="020B0604020202020204" pitchFamily="34" charset="0"/>
                <a:cs typeface="Arial" panose="020B0604020202020204" pitchFamily="34" charset="0"/>
              </a:rPr>
              <a:t>How </a:t>
            </a:r>
            <a:r>
              <a:rPr lang="en-US" sz="2130" dirty="0">
                <a:latin typeface="Arial" panose="020B0604020202020204" pitchFamily="34" charset="0"/>
                <a:cs typeface="Arial" panose="020B0604020202020204" pitchFamily="34" charset="0"/>
              </a:rPr>
              <a:t>old are Sam, Adam and Charles?</a:t>
            </a:r>
            <a:endParaRPr lang="en-US" sz="213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1093126403"/>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 – Number – Place Value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3" name="Rectangle 2"/>
          <p:cNvSpPr/>
          <p:nvPr/>
        </p:nvSpPr>
        <p:spPr>
          <a:xfrm>
            <a:off x="251520" y="1286465"/>
            <a:ext cx="5220072" cy="5170646"/>
          </a:xfrm>
          <a:prstGeom prst="rect">
            <a:avLst/>
          </a:prstGeom>
        </p:spPr>
        <p:txBody>
          <a:bodyPr wrap="square">
            <a:spAutoFit/>
          </a:bodyPr>
          <a:lstStyle/>
          <a:p>
            <a:pPr marL="742950" indent="-742950">
              <a:buFont typeface="+mj-lt"/>
              <a:buAutoNum type="arabicPeriod" startAt="13"/>
            </a:pPr>
            <a:r>
              <a:rPr lang="en-US" sz="3300" b="1" dirty="0" smtClean="0">
                <a:solidFill>
                  <a:srgbClr val="FF0000"/>
                </a:solidFill>
              </a:rPr>
              <a:t>P</a:t>
            </a:r>
            <a:r>
              <a:rPr lang="en-US" sz="3300" dirty="0" smtClean="0"/>
              <a:t> </a:t>
            </a:r>
            <a:r>
              <a:rPr lang="en-US" sz="3300" dirty="0"/>
              <a:t>One set of Christmas lights flashes </a:t>
            </a:r>
            <a:r>
              <a:rPr lang="en-US" sz="3300" dirty="0" smtClean="0"/>
              <a:t>every 15 </a:t>
            </a:r>
            <a:r>
              <a:rPr lang="en-US" sz="3300" dirty="0"/>
              <a:t>seconds. A second set flashes </a:t>
            </a:r>
            <a:r>
              <a:rPr lang="en-US" sz="3300" dirty="0" smtClean="0"/>
              <a:t>every 25 </a:t>
            </a:r>
            <a:r>
              <a:rPr lang="en-US" sz="3300" dirty="0"/>
              <a:t>seconds. They both flash together </a:t>
            </a:r>
            <a:r>
              <a:rPr lang="en-US" sz="3300" dirty="0" smtClean="0"/>
              <a:t>at 8 </a:t>
            </a:r>
            <a:r>
              <a:rPr lang="en-US" sz="3300" dirty="0"/>
              <a:t>pm </a:t>
            </a:r>
            <a:r>
              <a:rPr lang="en-US" sz="3300" dirty="0" smtClean="0"/>
              <a:t>exactly.</a:t>
            </a:r>
            <a:br>
              <a:rPr lang="en-US" sz="3300" dirty="0" smtClean="0"/>
            </a:br>
            <a:r>
              <a:rPr lang="en-US" sz="3300" dirty="0" smtClean="0"/>
              <a:t>After </a:t>
            </a:r>
            <a:r>
              <a:rPr lang="en-US" sz="3300" dirty="0"/>
              <a:t>how long will they next flash together?</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400" y="1330280"/>
            <a:ext cx="546048" cy="514544"/>
          </a:xfrm>
          <a:prstGeom prst="rect">
            <a:avLst/>
          </a:prstGeom>
        </p:spPr>
      </p:pic>
    </p:spTree>
    <p:extLst>
      <p:ext uri="{BB962C8B-B14F-4D97-AF65-F5344CB8AC3E}">
        <p14:creationId xmlns:p14="http://schemas.microsoft.com/office/powerpoint/2010/main" val="4244181354"/>
      </p:ext>
    </p:extLst>
  </p:cSld>
  <p:clrMapOvr>
    <a:masterClrMapping/>
  </p:clrMapOvr>
  <p:transition advClick="0"/>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4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a:t>
            </a:r>
            <a:endParaRPr lang="en-GB" sz="1400" b="1" dirty="0">
              <a:latin typeface="Calibri" panose="020F0502020204030204" pitchFamily="34" charset="0"/>
            </a:endParaRPr>
          </a:p>
        </p:txBody>
      </p:sp>
      <p:sp>
        <p:nvSpPr>
          <p:cNvPr id="6" name="Rectangle 5"/>
          <p:cNvSpPr/>
          <p:nvPr/>
        </p:nvSpPr>
        <p:spPr>
          <a:xfrm>
            <a:off x="251520" y="1238675"/>
            <a:ext cx="5256584" cy="4524315"/>
          </a:xfrm>
          <a:prstGeom prst="rect">
            <a:avLst/>
          </a:prstGeom>
        </p:spPr>
        <p:txBody>
          <a:bodyPr wrap="square">
            <a:spAutoFit/>
          </a:bodyPr>
          <a:lstStyle/>
          <a:p>
            <a:pPr marL="400050" indent="-400050">
              <a:buClr>
                <a:srgbClr val="C00000"/>
              </a:buClr>
              <a:buFont typeface="+mj-lt"/>
              <a:buAutoNum type="arabicPeriod" startAt="5"/>
              <a:tabLst>
                <a:tab pos="1771650" algn="l"/>
                <a:tab pos="308610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Marta </a:t>
            </a:r>
            <a:r>
              <a:rPr lang="en-US" sz="2400" dirty="0">
                <a:latin typeface="Arial" panose="020B0604020202020204" pitchFamily="34" charset="0"/>
                <a:cs typeface="Arial" panose="020B0604020202020204" pitchFamily="34" charset="0"/>
              </a:rPr>
              <a:t>earns £28225 a year. She is </a:t>
            </a:r>
            <a:r>
              <a:rPr lang="en-US" sz="2400" dirty="0" smtClean="0">
                <a:latin typeface="Arial" panose="020B0604020202020204" pitchFamily="34" charset="0"/>
                <a:cs typeface="Arial" panose="020B0604020202020204" pitchFamily="34" charset="0"/>
              </a:rPr>
              <a:t>offered four </a:t>
            </a:r>
            <a:r>
              <a:rPr lang="en-US" sz="2400" dirty="0">
                <a:latin typeface="Arial" panose="020B0604020202020204" pitchFamily="34" charset="0"/>
                <a:cs typeface="Arial" panose="020B0604020202020204" pitchFamily="34" charset="0"/>
              </a:rPr>
              <a:t>choices for a pay rise.</a:t>
            </a:r>
          </a:p>
          <a:p>
            <a:pPr marL="800100" indent="-400050">
              <a:buClr>
                <a:srgbClr val="C00000"/>
              </a:buClr>
              <a:buFont typeface="+mj-lt"/>
              <a:buAutoNum type="alphaUcPeriod"/>
              <a:tabLst>
                <a:tab pos="1771650" algn="l"/>
                <a:tab pos="3086100" algn="l"/>
              </a:tabLst>
            </a:pPr>
            <a:r>
              <a:rPr lang="en-US" sz="2400" dirty="0" smtClean="0">
                <a:latin typeface="Arial" panose="020B0604020202020204" pitchFamily="34" charset="0"/>
                <a:cs typeface="Arial" panose="020B0604020202020204" pitchFamily="34" charset="0"/>
              </a:rPr>
              <a:t>No </a:t>
            </a:r>
            <a:r>
              <a:rPr lang="en-US" sz="2400" dirty="0">
                <a:latin typeface="Arial" panose="020B0604020202020204" pitchFamily="34" charset="0"/>
                <a:cs typeface="Arial" panose="020B0604020202020204" pitchFamily="34" charset="0"/>
              </a:rPr>
              <a:t>increase in year 1, then 15% in year 2</a:t>
            </a:r>
          </a:p>
          <a:p>
            <a:pPr marL="800100" indent="-400050">
              <a:buClr>
                <a:srgbClr val="C00000"/>
              </a:buClr>
              <a:buFont typeface="+mj-lt"/>
              <a:buAutoNum type="alphaUcPeriod"/>
              <a:tabLst>
                <a:tab pos="1771650" algn="l"/>
                <a:tab pos="3086100" algn="l"/>
              </a:tabLst>
            </a:pPr>
            <a:r>
              <a:rPr lang="en-US" sz="2400" dirty="0" smtClean="0">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 in year 1 with no increase in year 2</a:t>
            </a:r>
          </a:p>
          <a:p>
            <a:pPr marL="800100" indent="-400050">
              <a:buClr>
                <a:srgbClr val="C00000"/>
              </a:buClr>
              <a:buFont typeface="+mj-lt"/>
              <a:buAutoNum type="alphaUcPeriod"/>
              <a:tabLst>
                <a:tab pos="1771650" algn="l"/>
                <a:tab pos="3086100" algn="l"/>
              </a:tabLst>
            </a:pPr>
            <a:r>
              <a:rPr lang="en-US" sz="2400" dirty="0" smtClean="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in year 1, then another 5% in year 2</a:t>
            </a:r>
          </a:p>
          <a:p>
            <a:pPr marL="800100" indent="-400050">
              <a:buClr>
                <a:srgbClr val="C00000"/>
              </a:buClr>
              <a:buFont typeface="+mj-lt"/>
              <a:buAutoNum type="alphaUcPeriod"/>
              <a:tabLst>
                <a:tab pos="1771650" algn="l"/>
                <a:tab pos="3086100" algn="l"/>
              </a:tabLst>
            </a:pPr>
            <a:r>
              <a:rPr lang="en-US" sz="2400" dirty="0" smtClean="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in year 1, then 4% in year </a:t>
            </a:r>
            <a:r>
              <a:rPr lang="en-US" sz="2400" dirty="0" smtClean="0">
                <a:latin typeface="Arial" panose="020B0604020202020204" pitchFamily="34" charset="0"/>
                <a:cs typeface="Arial" panose="020B0604020202020204" pitchFamily="34" charset="0"/>
              </a:rPr>
              <a:t>2</a:t>
            </a:r>
          </a:p>
          <a:p>
            <a:pPr marL="457200">
              <a:buClr>
                <a:srgbClr val="C00000"/>
              </a:buClr>
              <a:tabLst>
                <a:tab pos="1771650" algn="l"/>
                <a:tab pos="3086100" algn="l"/>
              </a:tabLst>
            </a:pPr>
            <a:r>
              <a:rPr lang="en-US" sz="2400" dirty="0" smtClean="0">
                <a:latin typeface="Arial" panose="020B0604020202020204" pitchFamily="34" charset="0"/>
                <a:cs typeface="Arial" panose="020B0604020202020204" pitchFamily="34" charset="0"/>
              </a:rPr>
              <a:t>Which </a:t>
            </a:r>
            <a:r>
              <a:rPr lang="en-US" sz="2400" dirty="0">
                <a:latin typeface="Arial" panose="020B0604020202020204" pitchFamily="34" charset="0"/>
                <a:cs typeface="Arial" panose="020B0604020202020204" pitchFamily="34" charset="0"/>
              </a:rPr>
              <a:t>should she choose? Explain </a:t>
            </a:r>
            <a:r>
              <a:rPr lang="en-US" sz="2400" dirty="0" smtClean="0">
                <a:latin typeface="Arial" panose="020B0604020202020204" pitchFamily="34" charset="0"/>
                <a:cs typeface="Arial" panose="020B0604020202020204" pitchFamily="34" charset="0"/>
              </a:rPr>
              <a:t>your answer</a:t>
            </a:r>
            <a:r>
              <a:rPr lang="en-US" sz="2400" dirty="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p:txBody>
      </p:sp>
      <p:sp>
        <p:nvSpPr>
          <p:cNvPr id="5" name="Rectangle 4"/>
          <p:cNvSpPr/>
          <p:nvPr/>
        </p:nvSpPr>
        <p:spPr>
          <a:xfrm flipH="1">
            <a:off x="277538" y="5733256"/>
            <a:ext cx="5204539" cy="79208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Q5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How can you use simple numbers </a:t>
            </a:r>
            <a:r>
              <a:rPr lang="en-US" sz="2400" dirty="0" smtClean="0">
                <a:solidFill>
                  <a:schemeClr val="tx1"/>
                </a:solidFill>
                <a:latin typeface="Arial" panose="020B0604020202020204" pitchFamily="34" charset="0"/>
                <a:cs typeface="Arial" panose="020B0604020202020204" pitchFamily="34" charset="0"/>
              </a:rPr>
              <a:t>to help </a:t>
            </a:r>
            <a:r>
              <a:rPr lang="en-US" sz="2400" dirty="0">
                <a:solidFill>
                  <a:schemeClr val="tx1"/>
                </a:solidFill>
                <a:latin typeface="Arial" panose="020B0604020202020204" pitchFamily="34" charset="0"/>
                <a:cs typeface="Arial" panose="020B0604020202020204" pitchFamily="34" charset="0"/>
              </a:rPr>
              <a:t>you?</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204254547"/>
      </p:ext>
    </p:extLst>
  </p:cSld>
  <p:clrMapOvr>
    <a:masterClrMapping/>
  </p:clrMapOvr>
  <p:transition advClick="0"/>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4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a:t>
            </a:r>
            <a:endParaRPr lang="en-GB" sz="1400" b="1" dirty="0">
              <a:latin typeface="Calibri" panose="020F0502020204030204" pitchFamily="34" charset="0"/>
            </a:endParaRPr>
          </a:p>
        </p:txBody>
      </p:sp>
      <p:sp>
        <p:nvSpPr>
          <p:cNvPr id="6" name="Rectangle 5"/>
          <p:cNvSpPr/>
          <p:nvPr/>
        </p:nvSpPr>
        <p:spPr>
          <a:xfrm>
            <a:off x="251520" y="1238675"/>
            <a:ext cx="5256584" cy="5152180"/>
          </a:xfrm>
          <a:prstGeom prst="rect">
            <a:avLst/>
          </a:prstGeom>
        </p:spPr>
        <p:txBody>
          <a:bodyPr wrap="square">
            <a:spAutoFit/>
          </a:bodyPr>
          <a:lstStyle/>
          <a:p>
            <a:pPr marL="457200" indent="-457200">
              <a:buClr>
                <a:srgbClr val="C00000"/>
              </a:buClr>
              <a:buFont typeface="+mj-lt"/>
              <a:buAutoNum type="arabicPeriod" startAt="6"/>
              <a:tabLst>
                <a:tab pos="1771650" algn="l"/>
                <a:tab pos="3086100" algn="l"/>
              </a:tabLst>
            </a:pPr>
            <a:r>
              <a:rPr lang="en-US" sz="2740" b="1" dirty="0" smtClean="0">
                <a:solidFill>
                  <a:srgbClr val="FF0000"/>
                </a:solidFill>
                <a:latin typeface="Arial" panose="020B0604020202020204" pitchFamily="34" charset="0"/>
                <a:cs typeface="Arial" panose="020B0604020202020204" pitchFamily="34" charset="0"/>
              </a:rPr>
              <a:t>R</a:t>
            </a:r>
            <a:r>
              <a:rPr lang="en-US" sz="2740" dirty="0">
                <a:latin typeface="Arial" panose="020B0604020202020204" pitchFamily="34" charset="0"/>
                <a:cs typeface="Arial" panose="020B0604020202020204" pitchFamily="34" charset="0"/>
              </a:rPr>
              <a:t> </a:t>
            </a:r>
            <a:r>
              <a:rPr lang="en-US" sz="2740" dirty="0" smtClean="0">
                <a:latin typeface="Arial" panose="020B0604020202020204" pitchFamily="34" charset="0"/>
                <a:cs typeface="Arial" panose="020B0604020202020204" pitchFamily="34" charset="0"/>
              </a:rPr>
              <a:t>Henry </a:t>
            </a:r>
            <a:r>
              <a:rPr lang="en-US" sz="2740" dirty="0">
                <a:latin typeface="Arial" panose="020B0604020202020204" pitchFamily="34" charset="0"/>
                <a:cs typeface="Arial" panose="020B0604020202020204" pitchFamily="34" charset="0"/>
              </a:rPr>
              <a:t>says, 'I have 25 g of salt in 2000 g </a:t>
            </a:r>
            <a:r>
              <a:rPr lang="en-US" sz="2740" dirty="0" smtClean="0">
                <a:latin typeface="Arial" panose="020B0604020202020204" pitchFamily="34" charset="0"/>
                <a:cs typeface="Arial" panose="020B0604020202020204" pitchFamily="34" charset="0"/>
              </a:rPr>
              <a:t>of this </a:t>
            </a:r>
            <a:r>
              <a:rPr lang="en-US" sz="2740" dirty="0">
                <a:latin typeface="Arial" panose="020B0604020202020204" pitchFamily="34" charset="0"/>
                <a:cs typeface="Arial" panose="020B0604020202020204" pitchFamily="34" charset="0"/>
              </a:rPr>
              <a:t>salt solution.'</a:t>
            </a:r>
          </a:p>
          <a:p>
            <a:pPr marL="914400" indent="-457200">
              <a:buClr>
                <a:srgbClr val="C00000"/>
              </a:buClr>
              <a:buFont typeface="+mj-lt"/>
              <a:buAutoNum type="alphaLcPeriod"/>
              <a:tabLst>
                <a:tab pos="1771650" algn="l"/>
                <a:tab pos="3086100" algn="l"/>
              </a:tabLst>
            </a:pPr>
            <a:r>
              <a:rPr lang="en-US" sz="2740" dirty="0" smtClean="0">
                <a:latin typeface="Arial" panose="020B0604020202020204" pitchFamily="34" charset="0"/>
                <a:cs typeface="Arial" panose="020B0604020202020204" pitchFamily="34" charset="0"/>
              </a:rPr>
              <a:t>What </a:t>
            </a:r>
            <a:r>
              <a:rPr lang="en-US" sz="2740" dirty="0">
                <a:latin typeface="Arial" panose="020B0604020202020204" pitchFamily="34" charset="0"/>
                <a:cs typeface="Arial" panose="020B0604020202020204" pitchFamily="34" charset="0"/>
              </a:rPr>
              <a:t>is the percentage of salt in his </a:t>
            </a:r>
            <a:r>
              <a:rPr lang="en-US" sz="2740" dirty="0" smtClean="0">
                <a:latin typeface="Arial" panose="020B0604020202020204" pitchFamily="34" charset="0"/>
                <a:cs typeface="Arial" panose="020B0604020202020204" pitchFamily="34" charset="0"/>
              </a:rPr>
              <a:t>salt solution</a:t>
            </a:r>
            <a:r>
              <a:rPr lang="en-US" sz="2740" dirty="0">
                <a:latin typeface="Arial" panose="020B0604020202020204" pitchFamily="34" charset="0"/>
                <a:cs typeface="Arial" panose="020B0604020202020204" pitchFamily="34" charset="0"/>
              </a:rPr>
              <a:t>?</a:t>
            </a:r>
          </a:p>
          <a:p>
            <a:pPr marL="457200">
              <a:buClr>
                <a:srgbClr val="C00000"/>
              </a:buClr>
              <a:tabLst>
                <a:tab pos="1771650" algn="l"/>
                <a:tab pos="3086100" algn="l"/>
              </a:tabLst>
            </a:pPr>
            <a:r>
              <a:rPr lang="en-US" sz="2740" dirty="0" smtClean="0">
                <a:latin typeface="Arial" panose="020B0604020202020204" pitchFamily="34" charset="0"/>
                <a:cs typeface="Arial" panose="020B0604020202020204" pitchFamily="34" charset="0"/>
              </a:rPr>
              <a:t>He </a:t>
            </a:r>
            <a:r>
              <a:rPr lang="en-US" sz="2740" dirty="0">
                <a:latin typeface="Arial" panose="020B0604020202020204" pitchFamily="34" charset="0"/>
                <a:cs typeface="Arial" panose="020B0604020202020204" pitchFamily="34" charset="0"/>
              </a:rPr>
              <a:t>wanted the solution to have a </a:t>
            </a:r>
            <a:r>
              <a:rPr lang="en-US" sz="2740" dirty="0" smtClean="0">
                <a:latin typeface="Arial" panose="020B0604020202020204" pitchFamily="34" charset="0"/>
                <a:cs typeface="Arial" panose="020B0604020202020204" pitchFamily="34" charset="0"/>
              </a:rPr>
              <a:t>0.5% concentration</a:t>
            </a:r>
            <a:r>
              <a:rPr lang="en-US" sz="2740" dirty="0">
                <a:latin typeface="Arial" panose="020B0604020202020204" pitchFamily="34" charset="0"/>
                <a:cs typeface="Arial" panose="020B0604020202020204" pitchFamily="34" charset="0"/>
              </a:rPr>
              <a:t>.</a:t>
            </a:r>
          </a:p>
          <a:p>
            <a:pPr marL="914400" indent="-457200">
              <a:buClr>
                <a:srgbClr val="C00000"/>
              </a:buClr>
              <a:buFont typeface="+mj-lt"/>
              <a:buAutoNum type="alphaLcPeriod" startAt="2"/>
              <a:tabLst>
                <a:tab pos="1771650" algn="l"/>
                <a:tab pos="3086100" algn="l"/>
              </a:tabLst>
            </a:pPr>
            <a:r>
              <a:rPr lang="en-US" sz="2740" dirty="0" smtClean="0">
                <a:latin typeface="Arial" panose="020B0604020202020204" pitchFamily="34" charset="0"/>
                <a:cs typeface="Arial" panose="020B0604020202020204" pitchFamily="34" charset="0"/>
              </a:rPr>
              <a:t>Does </a:t>
            </a:r>
            <a:r>
              <a:rPr lang="en-US" sz="2740" dirty="0">
                <a:latin typeface="Arial" panose="020B0604020202020204" pitchFamily="34" charset="0"/>
                <a:cs typeface="Arial" panose="020B0604020202020204" pitchFamily="34" charset="0"/>
              </a:rPr>
              <a:t>he have too much or too little salt </a:t>
            </a:r>
            <a:r>
              <a:rPr lang="en-US" sz="2740" dirty="0" smtClean="0">
                <a:latin typeface="Arial" panose="020B0604020202020204" pitchFamily="34" charset="0"/>
                <a:cs typeface="Arial" panose="020B0604020202020204" pitchFamily="34" charset="0"/>
              </a:rPr>
              <a:t>in the </a:t>
            </a:r>
            <a:r>
              <a:rPr lang="en-US" sz="2740" dirty="0">
                <a:latin typeface="Arial" panose="020B0604020202020204" pitchFamily="34" charset="0"/>
                <a:cs typeface="Arial" panose="020B0604020202020204" pitchFamily="34" charset="0"/>
              </a:rPr>
              <a:t>solution? Explain.</a:t>
            </a:r>
          </a:p>
          <a:p>
            <a:pPr marL="914400" indent="-457200">
              <a:buClr>
                <a:srgbClr val="C00000"/>
              </a:buClr>
              <a:buFont typeface="+mj-lt"/>
              <a:buAutoNum type="alphaLcPeriod" startAt="2"/>
              <a:tabLst>
                <a:tab pos="1771650" algn="l"/>
                <a:tab pos="3086100" algn="l"/>
              </a:tabLst>
            </a:pPr>
            <a:r>
              <a:rPr lang="en-US" sz="2740" dirty="0" smtClean="0">
                <a:latin typeface="Arial" panose="020B0604020202020204" pitchFamily="34" charset="0"/>
                <a:cs typeface="Arial" panose="020B0604020202020204" pitchFamily="34" charset="0"/>
              </a:rPr>
              <a:t>How </a:t>
            </a:r>
            <a:r>
              <a:rPr lang="en-US" sz="2740" dirty="0">
                <a:latin typeface="Arial" panose="020B0604020202020204" pitchFamily="34" charset="0"/>
                <a:cs typeface="Arial" panose="020B0604020202020204" pitchFamily="34" charset="0"/>
              </a:rPr>
              <a:t>much salt should have been in </a:t>
            </a:r>
            <a:r>
              <a:rPr lang="en-US" sz="2740" dirty="0" smtClean="0">
                <a:latin typeface="Arial" panose="020B0604020202020204" pitchFamily="34" charset="0"/>
                <a:cs typeface="Arial" panose="020B0604020202020204" pitchFamily="34" charset="0"/>
              </a:rPr>
              <a:t>the solution</a:t>
            </a:r>
            <a:r>
              <a:rPr lang="en-US" sz="2740" dirty="0">
                <a:latin typeface="Arial" panose="020B0604020202020204" pitchFamily="34" charset="0"/>
                <a:cs typeface="Arial" panose="020B0604020202020204" pitchFamily="34" charset="0"/>
              </a:rPr>
              <a:t>?</a:t>
            </a:r>
            <a:endParaRPr lang="en-US" sz="274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748459916"/>
      </p:ext>
    </p:extLst>
  </p:cSld>
  <p:clrMapOvr>
    <a:masterClrMapping/>
  </p:clrMapOvr>
  <p:transition advClick="0"/>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4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a:t>
            </a:r>
            <a:endParaRPr lang="en-GB" sz="1400" b="1" dirty="0">
              <a:latin typeface="Calibri" panose="020F0502020204030204" pitchFamily="34" charset="0"/>
            </a:endParaRPr>
          </a:p>
        </p:txBody>
      </p:sp>
      <p:grpSp>
        <p:nvGrpSpPr>
          <p:cNvPr id="5" name="Group 4"/>
          <p:cNvGrpSpPr/>
          <p:nvPr/>
        </p:nvGrpSpPr>
        <p:grpSpPr>
          <a:xfrm>
            <a:off x="243512" y="1196752"/>
            <a:ext cx="5264592" cy="5132312"/>
            <a:chOff x="3483872" y="1089031"/>
            <a:chExt cx="5264592" cy="5132312"/>
          </a:xfrm>
        </p:grpSpPr>
        <p:sp>
          <p:nvSpPr>
            <p:cNvPr id="7" name="Round Diagonal Corner Rectangle 6"/>
            <p:cNvSpPr/>
            <p:nvPr/>
          </p:nvSpPr>
          <p:spPr>
            <a:xfrm>
              <a:off x="3491880" y="1089031"/>
              <a:ext cx="5256584" cy="513231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7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5176568" cy="4555093"/>
            </a:xfrm>
            <a:prstGeom prst="rect">
              <a:avLst/>
            </a:prstGeom>
          </p:spPr>
          <p:txBody>
            <a:bodyPr wrap="square">
              <a:spAutoFit/>
            </a:bodyPr>
            <a:lstStyle/>
            <a:p>
              <a:pPr>
                <a:spcAft>
                  <a:spcPts val="600"/>
                </a:spcAft>
                <a:tabLst>
                  <a:tab pos="4972050" algn="r"/>
                </a:tabLst>
              </a:pPr>
              <a:r>
                <a:rPr lang="en-US" sz="2800" dirty="0"/>
                <a:t>Liam borrows £12350 to buy a </a:t>
              </a:r>
              <a:r>
                <a:rPr lang="en-US" sz="2800" dirty="0" smtClean="0"/>
                <a:t>car. He pays </a:t>
              </a:r>
              <a:r>
                <a:rPr lang="en-US" sz="2800" dirty="0"/>
                <a:t>the money back with simple </a:t>
              </a:r>
              <a:r>
                <a:rPr lang="en-US" sz="2800" dirty="0" smtClean="0"/>
                <a:t>interest at </a:t>
              </a:r>
              <a:r>
                <a:rPr lang="en-US" sz="2800" dirty="0"/>
                <a:t>a rate of 14% over the next 5 years,</a:t>
              </a:r>
            </a:p>
            <a:p>
              <a:pPr marL="457200" indent="-457200">
                <a:spcAft>
                  <a:spcPts val="600"/>
                </a:spcAft>
                <a:buClr>
                  <a:srgbClr val="C00000"/>
                </a:buClr>
                <a:buFont typeface="+mj-lt"/>
                <a:buAutoNum type="alphaLcPeriod"/>
                <a:tabLst>
                  <a:tab pos="4972050" algn="r"/>
                </a:tabLst>
              </a:pPr>
              <a:r>
                <a:rPr lang="en-US" sz="2800" dirty="0" smtClean="0"/>
                <a:t>How </a:t>
              </a:r>
              <a:r>
                <a:rPr lang="en-US" sz="2800" dirty="0"/>
                <a:t>much interest will he pay </a:t>
              </a:r>
              <a:r>
                <a:rPr lang="en-US" sz="2800" dirty="0" smtClean="0"/>
                <a:t>on the </a:t>
              </a:r>
              <a:r>
                <a:rPr lang="en-US" sz="2800" dirty="0"/>
                <a:t>loan? </a:t>
              </a:r>
              <a:r>
                <a:rPr lang="en-US" sz="2800" dirty="0" smtClean="0"/>
                <a:t>	</a:t>
              </a:r>
              <a:r>
                <a:rPr lang="en-US" sz="2800" b="1" dirty="0" smtClean="0"/>
                <a:t>(</a:t>
              </a:r>
              <a:r>
                <a:rPr lang="en-US" sz="2800" b="1" dirty="0"/>
                <a:t>3 marks)</a:t>
              </a:r>
            </a:p>
            <a:p>
              <a:pPr marL="457200" indent="-457200">
                <a:spcAft>
                  <a:spcPts val="600"/>
                </a:spcAft>
                <a:buClr>
                  <a:srgbClr val="C00000"/>
                </a:buClr>
                <a:buFont typeface="+mj-lt"/>
                <a:buAutoNum type="alphaLcPeriod"/>
                <a:tabLst>
                  <a:tab pos="4972050" algn="r"/>
                </a:tabLst>
              </a:pPr>
              <a:r>
                <a:rPr lang="en-US" sz="2800" dirty="0" smtClean="0"/>
                <a:t>How </a:t>
              </a:r>
              <a:r>
                <a:rPr lang="en-US" sz="2800" dirty="0"/>
                <a:t>much would he save if he paid </a:t>
              </a:r>
              <a:r>
                <a:rPr lang="en-US" sz="2800" dirty="0" smtClean="0"/>
                <a:t>off the </a:t>
              </a:r>
              <a:r>
                <a:rPr lang="en-US" sz="2800" dirty="0"/>
                <a:t>loan in 3 years instead of 5</a:t>
              </a:r>
              <a:r>
                <a:rPr lang="en-US" sz="2800" dirty="0" smtClean="0"/>
                <a:t>? 	</a:t>
              </a:r>
              <a:br>
                <a:rPr lang="en-US" sz="2800" dirty="0" smtClean="0"/>
              </a:br>
              <a:r>
                <a:rPr lang="en-US" sz="2800" dirty="0" smtClean="0"/>
                <a:t>	</a:t>
              </a:r>
              <a:r>
                <a:rPr lang="en-US" sz="2800" b="1" dirty="0" smtClean="0"/>
                <a:t>(</a:t>
              </a:r>
              <a:r>
                <a:rPr lang="en-US" sz="2800" b="1" dirty="0"/>
                <a:t>2 marks)</a:t>
              </a:r>
            </a:p>
          </p:txBody>
        </p:sp>
      </p:gr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336247458"/>
      </p:ext>
    </p:extLst>
  </p:cSld>
  <p:clrMapOvr>
    <a:masterClrMapping/>
  </p:clrMapOvr>
  <p:transition advClick="0"/>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4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238675"/>
                <a:ext cx="5256584" cy="5384166"/>
              </a:xfrm>
              <a:prstGeom prst="rect">
                <a:avLst/>
              </a:prstGeom>
            </p:spPr>
            <p:txBody>
              <a:bodyPr wrap="square">
                <a:spAutoFit/>
              </a:bodyPr>
              <a:lstStyle/>
              <a:p>
                <a:pPr marL="400050" indent="-400050">
                  <a:buClr>
                    <a:srgbClr val="C00000"/>
                  </a:buClr>
                  <a:buFont typeface="+mj-lt"/>
                  <a:buAutoNum type="arabicPeriod" startAt="8"/>
                  <a:tabLst>
                    <a:tab pos="1771650" algn="l"/>
                    <a:tab pos="3086100" algn="l"/>
                  </a:tabLst>
                </a:pPr>
                <a:r>
                  <a:rPr lang="en-US" sz="2230" dirty="0" smtClean="0">
                    <a:latin typeface="Arial" panose="020B0604020202020204" pitchFamily="34" charset="0"/>
                    <a:cs typeface="Arial" panose="020B0604020202020204" pitchFamily="34" charset="0"/>
                  </a:rPr>
                  <a:t>In </a:t>
                </a:r>
                <a:r>
                  <a:rPr lang="en-US" sz="2230" dirty="0">
                    <a:latin typeface="Arial" panose="020B0604020202020204" pitchFamily="34" charset="0"/>
                    <a:cs typeface="Arial" panose="020B0604020202020204" pitchFamily="34" charset="0"/>
                  </a:rPr>
                  <a:t>a class of 25 students, 5 students </a:t>
                </a:r>
                <a:r>
                  <a:rPr lang="en-US" sz="2230" dirty="0" smtClean="0">
                    <a:latin typeface="Arial" panose="020B0604020202020204" pitchFamily="34" charset="0"/>
                    <a:cs typeface="Arial" panose="020B0604020202020204" pitchFamily="34" charset="0"/>
                  </a:rPr>
                  <a:t>don't have </a:t>
                </a:r>
                <a:r>
                  <a:rPr lang="en-US" sz="2230" dirty="0">
                    <a:latin typeface="Arial" panose="020B0604020202020204" pitchFamily="34" charset="0"/>
                    <a:cs typeface="Arial" panose="020B0604020202020204" pitchFamily="34" charset="0"/>
                  </a:rPr>
                  <a:t>a dog or a </a:t>
                </a:r>
                <a:r>
                  <a:rPr lang="en-US" sz="2230" dirty="0" smtClean="0">
                    <a:latin typeface="Arial" panose="020B0604020202020204" pitchFamily="34" charset="0"/>
                    <a:cs typeface="Arial" panose="020B0604020202020204" pitchFamily="34" charset="0"/>
                  </a:rPr>
                  <a:t>cat.</a:t>
                </a:r>
                <a:br>
                  <a:rPr lang="en-US" sz="223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Of </a:t>
                </a:r>
                <a:r>
                  <a:rPr lang="en-US" sz="2230" dirty="0">
                    <a:latin typeface="Arial" panose="020B0604020202020204" pitchFamily="34" charset="0"/>
                    <a:cs typeface="Arial" panose="020B0604020202020204" pitchFamily="34" charset="0"/>
                  </a:rPr>
                  <a:t>the rest, 13 have a dog and 11 have a </a:t>
                </a:r>
                <a:r>
                  <a:rPr lang="en-US" sz="2230" dirty="0" smtClean="0">
                    <a:latin typeface="Arial" panose="020B0604020202020204" pitchFamily="34" charset="0"/>
                    <a:cs typeface="Arial" panose="020B0604020202020204" pitchFamily="34" charset="0"/>
                  </a:rPr>
                  <a:t>cat.</a:t>
                </a:r>
                <a:br>
                  <a:rPr lang="en-US" sz="223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How </a:t>
                </a:r>
                <a:r>
                  <a:rPr lang="en-US" sz="2230" dirty="0">
                    <a:latin typeface="Arial" panose="020B0604020202020204" pitchFamily="34" charset="0"/>
                    <a:cs typeface="Arial" panose="020B0604020202020204" pitchFamily="34" charset="0"/>
                  </a:rPr>
                  <a:t>many have only a cat?</a:t>
                </a:r>
              </a:p>
              <a:p>
                <a:pPr marL="400050" indent="-400050">
                  <a:buClr>
                    <a:srgbClr val="C00000"/>
                  </a:buClr>
                  <a:buFont typeface="+mj-lt"/>
                  <a:buAutoNum type="arabicPeriod" startAt="8"/>
                  <a:tabLst>
                    <a:tab pos="1771650" algn="l"/>
                    <a:tab pos="3086100" algn="l"/>
                  </a:tabLst>
                </a:pPr>
                <a:r>
                  <a:rPr lang="en-US" sz="2230" b="1" dirty="0" smtClean="0">
                    <a:solidFill>
                      <a:srgbClr val="FF0000"/>
                    </a:solidFill>
                    <a:latin typeface="Arial" panose="020B0604020202020204" pitchFamily="34" charset="0"/>
                    <a:cs typeface="Arial" panose="020B0604020202020204" pitchFamily="34" charset="0"/>
                  </a:rPr>
                  <a:t>R</a:t>
                </a:r>
                <a:r>
                  <a:rPr lang="en-US" sz="2230" dirty="0" smtClean="0">
                    <a:latin typeface="Arial" panose="020B0604020202020204" pitchFamily="34" charset="0"/>
                    <a:cs typeface="Arial" panose="020B0604020202020204" pitchFamily="34" charset="0"/>
                  </a:rPr>
                  <a:t> </a:t>
                </a:r>
                <a:r>
                  <a:rPr lang="en-US" sz="2230" dirty="0">
                    <a:latin typeface="Arial" panose="020B0604020202020204" pitchFamily="34" charset="0"/>
                    <a:cs typeface="Arial" panose="020B0604020202020204" pitchFamily="34" charset="0"/>
                  </a:rPr>
                  <a:t>Paul and </a:t>
                </a:r>
                <a:r>
                  <a:rPr lang="en-US" sz="2230" dirty="0" err="1">
                    <a:latin typeface="Arial" panose="020B0604020202020204" pitchFamily="34" charset="0"/>
                    <a:cs typeface="Arial" panose="020B0604020202020204" pitchFamily="34" charset="0"/>
                  </a:rPr>
                  <a:t>Avish</a:t>
                </a:r>
                <a:r>
                  <a:rPr lang="en-US" sz="2230" dirty="0">
                    <a:latin typeface="Arial" panose="020B0604020202020204" pitchFamily="34" charset="0"/>
                    <a:cs typeface="Arial" panose="020B0604020202020204" pitchFamily="34" charset="0"/>
                  </a:rPr>
                  <a:t> are mixing drinks for </a:t>
                </a:r>
                <a:r>
                  <a:rPr lang="en-US" sz="2230" dirty="0" smtClean="0">
                    <a:latin typeface="Arial" panose="020B0604020202020204" pitchFamily="34" charset="0"/>
                    <a:cs typeface="Arial" panose="020B0604020202020204" pitchFamily="34" charset="0"/>
                  </a:rPr>
                  <a:t>their friends</a:t>
                </a:r>
                <a:r>
                  <a:rPr lang="en-US" sz="2230" dirty="0">
                    <a:latin typeface="Arial" panose="020B0604020202020204" pitchFamily="34" charset="0"/>
                    <a:cs typeface="Arial" panose="020B0604020202020204" pitchFamily="34" charset="0"/>
                  </a:rPr>
                  <a:t>. They pour </a:t>
                </a:r>
                <a:r>
                  <a:rPr lang="en-US" sz="2230" dirty="0" smtClean="0">
                    <a:latin typeface="Arial" panose="020B0604020202020204" pitchFamily="34" charset="0"/>
                    <a:cs typeface="Arial" panose="020B0604020202020204" pitchFamily="34" charset="0"/>
                  </a:rPr>
                  <a:t>1½ cups </a:t>
                </a:r>
                <a:r>
                  <a:rPr lang="en-US" sz="2230" dirty="0">
                    <a:latin typeface="Arial" panose="020B0604020202020204" pitchFamily="34" charset="0"/>
                    <a:cs typeface="Arial" panose="020B0604020202020204" pitchFamily="34" charset="0"/>
                  </a:rPr>
                  <a:t>of orange </a:t>
                </a:r>
                <a:r>
                  <a:rPr lang="en-US" sz="2230" dirty="0" smtClean="0">
                    <a:latin typeface="Arial" panose="020B0604020202020204" pitchFamily="34" charset="0"/>
                    <a:cs typeface="Arial" panose="020B0604020202020204" pitchFamily="34" charset="0"/>
                  </a:rPr>
                  <a:t>squash and </a:t>
                </a:r>
                <a14:m>
                  <m:oMath xmlns:m="http://schemas.openxmlformats.org/officeDocument/2006/math">
                    <m:f>
                      <m:fPr>
                        <m:ctrlPr>
                          <a:rPr lang="en-US" sz="2230" i="1">
                            <a:latin typeface="Cambria Math" panose="02040503050406030204" pitchFamily="18" charset="0"/>
                            <a:cs typeface="Arial" panose="020B0604020202020204" pitchFamily="34" charset="0"/>
                          </a:rPr>
                        </m:ctrlPr>
                      </m:fPr>
                      <m:num>
                        <m:r>
                          <a:rPr lang="en-US" sz="2230">
                            <a:latin typeface="Cambria Math" panose="02040503050406030204" pitchFamily="18" charset="0"/>
                            <a:cs typeface="Arial" panose="020B0604020202020204" pitchFamily="34" charset="0"/>
                          </a:rPr>
                          <m:t>3</m:t>
                        </m:r>
                      </m:num>
                      <m:den>
                        <m:r>
                          <a:rPr lang="en-US" sz="2230" b="0" i="0" smtClean="0">
                            <a:latin typeface="Cambria Math" panose="02040503050406030204" pitchFamily="18" charset="0"/>
                            <a:cs typeface="Arial" panose="020B0604020202020204" pitchFamily="34" charset="0"/>
                          </a:rPr>
                          <m:t>5</m:t>
                        </m:r>
                      </m:den>
                    </m:f>
                  </m:oMath>
                </a14:m>
                <a:r>
                  <a:rPr lang="en-US" sz="2230" dirty="0">
                    <a:latin typeface="Arial" panose="020B0604020202020204" pitchFamily="34" charset="0"/>
                    <a:cs typeface="Arial" panose="020B0604020202020204" pitchFamily="34" charset="0"/>
                  </a:rPr>
                  <a:t> of a cup of pineapple squash into </a:t>
                </a:r>
                <a:r>
                  <a:rPr lang="en-US" sz="2230" dirty="0" smtClean="0">
                    <a:latin typeface="Arial" panose="020B0604020202020204" pitchFamily="34" charset="0"/>
                    <a:cs typeface="Arial" panose="020B0604020202020204" pitchFamily="34" charset="0"/>
                  </a:rPr>
                  <a:t>a 6-cup </a:t>
                </a:r>
                <a:r>
                  <a:rPr lang="en-US" sz="2230" dirty="0">
                    <a:latin typeface="Arial" panose="020B0604020202020204" pitchFamily="34" charset="0"/>
                    <a:cs typeface="Arial" panose="020B0604020202020204" pitchFamily="34" charset="0"/>
                  </a:rPr>
                  <a:t>jug. They then fill the jug up with water,</a:t>
                </a:r>
              </a:p>
              <a:p>
                <a:pPr marL="800100" indent="-342900">
                  <a:buClr>
                    <a:srgbClr val="C00000"/>
                  </a:buClr>
                  <a:buFont typeface="+mj-lt"/>
                  <a:buAutoNum type="alphaLcPeriod"/>
                  <a:tabLst>
                    <a:tab pos="1771650" algn="l"/>
                    <a:tab pos="3086100" algn="l"/>
                  </a:tabLst>
                </a:pPr>
                <a:r>
                  <a:rPr lang="en-US" sz="2230" dirty="0" smtClean="0">
                    <a:latin typeface="Arial" panose="020B0604020202020204" pitchFamily="34" charset="0"/>
                    <a:cs typeface="Arial" panose="020B0604020202020204" pitchFamily="34" charset="0"/>
                  </a:rPr>
                  <a:t>How </a:t>
                </a:r>
                <a:r>
                  <a:rPr lang="en-US" sz="2230" dirty="0">
                    <a:latin typeface="Arial" panose="020B0604020202020204" pitchFamily="34" charset="0"/>
                    <a:cs typeface="Arial" panose="020B0604020202020204" pitchFamily="34" charset="0"/>
                  </a:rPr>
                  <a:t>much water is in the jug?</a:t>
                </a:r>
              </a:p>
              <a:p>
                <a:pPr marL="800100" indent="-342900">
                  <a:buClr>
                    <a:srgbClr val="C00000"/>
                  </a:buClr>
                  <a:buFont typeface="+mj-lt"/>
                  <a:buAutoNum type="alphaLcPeriod"/>
                  <a:tabLst>
                    <a:tab pos="1771650" algn="l"/>
                    <a:tab pos="3086100" algn="l"/>
                  </a:tabLst>
                </a:pPr>
                <a:r>
                  <a:rPr lang="en-US" sz="2230" dirty="0" err="1" smtClean="0">
                    <a:latin typeface="Arial" panose="020B0604020202020204" pitchFamily="34" charset="0"/>
                    <a:cs typeface="Arial" panose="020B0604020202020204" pitchFamily="34" charset="0"/>
                  </a:rPr>
                  <a:t>Avish</a:t>
                </a:r>
                <a:r>
                  <a:rPr lang="en-US" sz="2230" dirty="0" smtClean="0">
                    <a:latin typeface="Arial" panose="020B0604020202020204" pitchFamily="34" charset="0"/>
                    <a:cs typeface="Arial" panose="020B0604020202020204" pitchFamily="34" charset="0"/>
                  </a:rPr>
                  <a:t> </a:t>
                </a:r>
                <a:r>
                  <a:rPr lang="en-US" sz="2230" dirty="0">
                    <a:latin typeface="Arial" panose="020B0604020202020204" pitchFamily="34" charset="0"/>
                    <a:cs typeface="Arial" panose="020B0604020202020204" pitchFamily="34" charset="0"/>
                  </a:rPr>
                  <a:t>says the amount of water is </a:t>
                </a:r>
                <a:r>
                  <a:rPr lang="en-US" sz="2230" dirty="0" smtClean="0">
                    <a:latin typeface="Arial" panose="020B0604020202020204" pitchFamily="34" charset="0"/>
                    <a:cs typeface="Arial" panose="020B0604020202020204" pitchFamily="34" charset="0"/>
                  </a:rPr>
                  <a:t>nearly double </a:t>
                </a:r>
                <a:r>
                  <a:rPr lang="en-US" sz="2230" dirty="0">
                    <a:latin typeface="Arial" panose="020B0604020202020204" pitchFamily="34" charset="0"/>
                    <a:cs typeface="Arial" panose="020B0604020202020204" pitchFamily="34" charset="0"/>
                  </a:rPr>
                  <a:t>the amount of squash. Is he </a:t>
                </a:r>
                <a:r>
                  <a:rPr lang="en-US" sz="2230" dirty="0" smtClean="0">
                    <a:latin typeface="Arial" panose="020B0604020202020204" pitchFamily="34" charset="0"/>
                    <a:cs typeface="Arial" panose="020B0604020202020204" pitchFamily="34" charset="0"/>
                  </a:rPr>
                  <a:t>right?</a:t>
                </a:r>
                <a:br>
                  <a:rPr lang="en-US" sz="223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Explain </a:t>
                </a:r>
                <a:r>
                  <a:rPr lang="en-US" sz="2230" dirty="0">
                    <a:latin typeface="Arial" panose="020B0604020202020204" pitchFamily="34" charset="0"/>
                    <a:cs typeface="Arial" panose="020B0604020202020204" pitchFamily="34" charset="0"/>
                  </a:rPr>
                  <a:t>your answer.</a:t>
                </a:r>
                <a:endParaRPr lang="en-US" sz="2230" dirty="0" smtClean="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1520" y="1238675"/>
                <a:ext cx="5256584" cy="5384166"/>
              </a:xfrm>
              <a:prstGeom prst="rect">
                <a:avLst/>
              </a:prstGeom>
              <a:blipFill rotWithShape="0">
                <a:blip r:embed="rId4"/>
                <a:stretch>
                  <a:fillRect l="-1275" t="-680" r="-1854" b="-1472"/>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4191840404"/>
      </p:ext>
    </p:extLst>
  </p:cSld>
  <p:clrMapOvr>
    <a:masterClrMapping/>
  </p:clrMapOvr>
  <p:transition advClick="0"/>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4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238675"/>
                <a:ext cx="5256584" cy="5225661"/>
              </a:xfrm>
              <a:prstGeom prst="rect">
                <a:avLst/>
              </a:prstGeom>
            </p:spPr>
            <p:txBody>
              <a:bodyPr wrap="square">
                <a:spAutoFit/>
              </a:bodyPr>
              <a:lstStyle/>
              <a:p>
                <a:pPr marL="514350" indent="-514350">
                  <a:buClr>
                    <a:srgbClr val="C00000"/>
                  </a:buClr>
                  <a:buFont typeface="+mj-lt"/>
                  <a:buAutoNum type="arabicPeriod" startAt="10"/>
                  <a:tabLst>
                    <a:tab pos="1771650" algn="l"/>
                    <a:tab pos="3086100" algn="l"/>
                  </a:tabLst>
                </a:pPr>
                <a:r>
                  <a:rPr lang="en-US" sz="2600" dirty="0" smtClean="0">
                    <a:latin typeface="Arial" panose="020B0604020202020204" pitchFamily="34" charset="0"/>
                    <a:cs typeface="Arial" panose="020B0604020202020204" pitchFamily="34" charset="0"/>
                  </a:rPr>
                  <a:t>Lore gives Rose and Margaret all her bottles of </a:t>
                </a:r>
                <a:r>
                  <a:rPr lang="en-US" sz="2600" dirty="0">
                    <a:latin typeface="Arial" panose="020B0604020202020204" pitchFamily="34" charset="0"/>
                    <a:cs typeface="Arial" panose="020B0604020202020204" pitchFamily="34" charset="0"/>
                  </a:rPr>
                  <a:t>nail </a:t>
                </a:r>
                <a:r>
                  <a:rPr lang="en-US" sz="2600" dirty="0" smtClean="0">
                    <a:latin typeface="Arial" panose="020B0604020202020204" pitchFamily="34" charset="0"/>
                    <a:cs typeface="Arial" panose="020B0604020202020204" pitchFamily="34" charset="0"/>
                  </a:rPr>
                  <a:t>varnish.</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Rose </a:t>
                </a:r>
                <a:r>
                  <a:rPr lang="en-US" sz="2600" dirty="0">
                    <a:latin typeface="Arial" panose="020B0604020202020204" pitchFamily="34" charset="0"/>
                    <a:cs typeface="Arial" panose="020B0604020202020204" pitchFamily="34" charset="0"/>
                  </a:rPr>
                  <a:t>gets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7</m:t>
                        </m:r>
                      </m:num>
                      <m:den>
                        <m:r>
                          <a:rPr lang="en-US" sz="2600" b="0" i="0" smtClean="0">
                            <a:latin typeface="Cambria Math" panose="02040503050406030204" pitchFamily="18" charset="0"/>
                            <a:cs typeface="Arial" panose="020B0604020202020204" pitchFamily="34" charset="0"/>
                          </a:rPr>
                          <m:t>20</m:t>
                        </m:r>
                      </m:den>
                    </m:f>
                  </m:oMath>
                </a14:m>
                <a:r>
                  <a:rPr lang="en-US" sz="2600" dirty="0">
                    <a:latin typeface="Arial" panose="020B0604020202020204" pitchFamily="34" charset="0"/>
                    <a:cs typeface="Arial" panose="020B0604020202020204" pitchFamily="34" charset="0"/>
                  </a:rPr>
                  <a:t> of them. This is 24 fewer </a:t>
                </a:r>
                <a:r>
                  <a:rPr lang="en-US" sz="2600" dirty="0" smtClean="0">
                    <a:latin typeface="Arial" panose="020B0604020202020204" pitchFamily="34" charset="0"/>
                    <a:cs typeface="Arial" panose="020B0604020202020204" pitchFamily="34" charset="0"/>
                  </a:rPr>
                  <a:t>than Margaret </a:t>
                </a:r>
                <a:r>
                  <a:rPr lang="en-US" sz="2600" dirty="0">
                    <a:latin typeface="Arial" panose="020B0604020202020204" pitchFamily="34" charset="0"/>
                    <a:cs typeface="Arial" panose="020B0604020202020204" pitchFamily="34" charset="0"/>
                  </a:rPr>
                  <a:t>gets.</a:t>
                </a:r>
              </a:p>
              <a:p>
                <a:pPr marL="857250" indent="-400050">
                  <a:buClr>
                    <a:srgbClr val="C00000"/>
                  </a:buClr>
                  <a:buFont typeface="+mj-lt"/>
                  <a:buAutoNum type="alphaLcPeriod"/>
                  <a:tabLst>
                    <a:tab pos="1771650" algn="l"/>
                    <a:tab pos="3086100" algn="l"/>
                  </a:tabLst>
                </a:pPr>
                <a:r>
                  <a:rPr lang="en-US" sz="2600" dirty="0" smtClean="0">
                    <a:latin typeface="Arial" panose="020B0604020202020204" pitchFamily="34" charset="0"/>
                    <a:cs typeface="Arial" panose="020B0604020202020204" pitchFamily="34" charset="0"/>
                  </a:rPr>
                  <a:t>How </a:t>
                </a:r>
                <a:r>
                  <a:rPr lang="en-US" sz="2600" dirty="0">
                    <a:latin typeface="Arial" panose="020B0604020202020204" pitchFamily="34" charset="0"/>
                    <a:cs typeface="Arial" panose="020B0604020202020204" pitchFamily="34" charset="0"/>
                  </a:rPr>
                  <a:t>many bottles of nail varnish </a:t>
                </a:r>
                <a:r>
                  <a:rPr lang="en-US" sz="2600" dirty="0" smtClean="0">
                    <a:latin typeface="Arial" panose="020B0604020202020204" pitchFamily="34" charset="0"/>
                    <a:cs typeface="Arial" panose="020B0604020202020204" pitchFamily="34" charset="0"/>
                  </a:rPr>
                  <a:t>were there </a:t>
                </a:r>
                <a:r>
                  <a:rPr lang="en-US" sz="2600" dirty="0">
                    <a:latin typeface="Arial" panose="020B0604020202020204" pitchFamily="34" charset="0"/>
                    <a:cs typeface="Arial" panose="020B0604020202020204" pitchFamily="34" charset="0"/>
                  </a:rPr>
                  <a:t>to begin with?</a:t>
                </a:r>
              </a:p>
              <a:p>
                <a:pPr marL="457200">
                  <a:buClr>
                    <a:srgbClr val="C00000"/>
                  </a:buClr>
                  <a:tabLst>
                    <a:tab pos="1771650" algn="l"/>
                    <a:tab pos="3086100" algn="l"/>
                  </a:tabLst>
                </a:pPr>
                <a:r>
                  <a:rPr lang="en-US" sz="2600" dirty="0">
                    <a:latin typeface="Arial" panose="020B0604020202020204" pitchFamily="34" charset="0"/>
                    <a:cs typeface="Arial" panose="020B0604020202020204" pitchFamily="34" charset="0"/>
                  </a:rPr>
                  <a:t>Margaret sells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4</m:t>
                        </m:r>
                      </m:num>
                      <m:den>
                        <m:r>
                          <a:rPr lang="en-US" sz="2600" b="0" i="0" smtClean="0">
                            <a:latin typeface="Cambria Math" panose="02040503050406030204" pitchFamily="18" charset="0"/>
                            <a:cs typeface="Arial" panose="020B0604020202020204" pitchFamily="34" charset="0"/>
                          </a:rPr>
                          <m:t>13</m:t>
                        </m:r>
                      </m:den>
                    </m:f>
                  </m:oMath>
                </a14:m>
                <a:r>
                  <a:rPr lang="en-US" sz="2600" dirty="0">
                    <a:latin typeface="Arial" panose="020B0604020202020204" pitchFamily="34" charset="0"/>
                    <a:cs typeface="Arial" panose="020B0604020202020204" pitchFamily="34" charset="0"/>
                  </a:rPr>
                  <a:t> of hers for £2.50 a </a:t>
                </a:r>
                <a:r>
                  <a:rPr lang="en-US" sz="2600" dirty="0" smtClean="0">
                    <a:latin typeface="Arial" panose="020B0604020202020204" pitchFamily="34" charset="0"/>
                    <a:cs typeface="Arial" panose="020B0604020202020204" pitchFamily="34" charset="0"/>
                  </a:rPr>
                  <a:t>bottle.</a:t>
                </a:r>
                <a:endParaRPr lang="en-US" sz="2600" dirty="0">
                  <a:latin typeface="Arial" panose="020B0604020202020204" pitchFamily="34" charset="0"/>
                  <a:cs typeface="Arial" panose="020B0604020202020204" pitchFamily="34" charset="0"/>
                </a:endParaRPr>
              </a:p>
              <a:p>
                <a:pPr marL="857250" indent="-400050">
                  <a:buClr>
                    <a:srgbClr val="C00000"/>
                  </a:buClr>
                  <a:buFont typeface="+mj-lt"/>
                  <a:buAutoNum type="alphaLcPeriod" startAt="2"/>
                  <a:tabLst>
                    <a:tab pos="1771650" algn="l"/>
                    <a:tab pos="3086100" algn="l"/>
                  </a:tabLst>
                </a:pPr>
                <a:r>
                  <a:rPr lang="en-US" sz="2600" dirty="0" smtClean="0">
                    <a:latin typeface="Arial" panose="020B0604020202020204" pitchFamily="34" charset="0"/>
                    <a:cs typeface="Arial" panose="020B0604020202020204" pitchFamily="34" charset="0"/>
                  </a:rPr>
                  <a:t>What </a:t>
                </a:r>
                <a:r>
                  <a:rPr lang="en-US" sz="2600" dirty="0">
                    <a:latin typeface="Arial" panose="020B0604020202020204" pitchFamily="34" charset="0"/>
                    <a:cs typeface="Arial" panose="020B0604020202020204" pitchFamily="34" charset="0"/>
                  </a:rPr>
                  <a:t>percentage of Lore's set </a:t>
                </a:r>
                <a:r>
                  <a:rPr lang="en-US" sz="2600" dirty="0" smtClean="0">
                    <a:latin typeface="Arial" panose="020B0604020202020204" pitchFamily="34" charset="0"/>
                    <a:cs typeface="Arial" panose="020B0604020202020204" pitchFamily="34" charset="0"/>
                  </a:rPr>
                  <a:t>did Margaret sell?</a:t>
                </a:r>
              </a:p>
              <a:p>
                <a:pPr marL="857250" indent="-400050">
                  <a:buClr>
                    <a:srgbClr val="C00000"/>
                  </a:buClr>
                  <a:buFont typeface="+mj-lt"/>
                  <a:buAutoNum type="alphaLcPeriod" startAt="2"/>
                  <a:tabLst>
                    <a:tab pos="1771650" algn="l"/>
                    <a:tab pos="3086100" algn="l"/>
                  </a:tabLst>
                </a:pPr>
                <a:r>
                  <a:rPr lang="en-US" sz="2600" dirty="0" smtClean="0">
                    <a:latin typeface="Arial" panose="020B0604020202020204" pitchFamily="34" charset="0"/>
                    <a:cs typeface="Arial" panose="020B0604020202020204" pitchFamily="34" charset="0"/>
                  </a:rPr>
                  <a:t>How </a:t>
                </a:r>
                <a:r>
                  <a:rPr lang="en-US" sz="2600" dirty="0">
                    <a:latin typeface="Arial" panose="020B0604020202020204" pitchFamily="34" charset="0"/>
                    <a:cs typeface="Arial" panose="020B0604020202020204" pitchFamily="34" charset="0"/>
                  </a:rPr>
                  <a:t>much did she make?</a:t>
                </a:r>
                <a:endParaRPr lang="en-US" sz="2600" dirty="0" smtClean="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1520" y="1238675"/>
                <a:ext cx="5256584" cy="5225661"/>
              </a:xfrm>
              <a:prstGeom prst="rect">
                <a:avLst/>
              </a:prstGeom>
              <a:blipFill rotWithShape="0">
                <a:blip r:embed="rId4"/>
                <a:stretch>
                  <a:fillRect l="-1738" t="-1050" r="-1622" b="-2100"/>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886808729"/>
      </p:ext>
    </p:extLst>
  </p:cSld>
  <p:clrMapOvr>
    <a:masterClrMapping/>
  </p:clrMapOvr>
  <p:transition advClick="0"/>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4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a:t>
            </a:r>
            <a:endParaRPr lang="en-GB" sz="1400" b="1" dirty="0">
              <a:latin typeface="Calibri" panose="020F0502020204030204" pitchFamily="34" charset="0"/>
            </a:endParaRPr>
          </a:p>
        </p:txBody>
      </p:sp>
      <p:sp>
        <p:nvSpPr>
          <p:cNvPr id="6" name="Rectangle 5"/>
          <p:cNvSpPr/>
          <p:nvPr/>
        </p:nvSpPr>
        <p:spPr>
          <a:xfrm>
            <a:off x="251520" y="1238675"/>
            <a:ext cx="5256584" cy="5509200"/>
          </a:xfrm>
          <a:prstGeom prst="rect">
            <a:avLst/>
          </a:prstGeom>
        </p:spPr>
        <p:txBody>
          <a:bodyPr wrap="square">
            <a:spAutoFit/>
          </a:bodyPr>
          <a:lstStyle/>
          <a:p>
            <a:pPr marL="514350" indent="-514350">
              <a:buClr>
                <a:srgbClr val="C00000"/>
              </a:buClr>
              <a:buFont typeface="+mj-lt"/>
              <a:buAutoNum type="arabicPeriod" startAt="11"/>
              <a:tabLst>
                <a:tab pos="1771650" algn="l"/>
                <a:tab pos="3086100" algn="l"/>
              </a:tabLst>
            </a:pPr>
            <a:r>
              <a:rPr lang="en-US" sz="2200" dirty="0">
                <a:latin typeface="Arial" panose="020B0604020202020204" pitchFamily="34" charset="0"/>
                <a:cs typeface="Arial" panose="020B0604020202020204" pitchFamily="34" charset="0"/>
              </a:rPr>
              <a:t>This is a plan of Katie's bedroom</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a:buClr>
                <a:srgbClr val="C00000"/>
              </a:buClr>
              <a:tabLst>
                <a:tab pos="1771650" algn="l"/>
                <a:tab pos="3086100" algn="l"/>
              </a:tabLst>
            </a:pPr>
            <a:endParaRPr lang="en-US" sz="2200" dirty="0">
              <a:latin typeface="Arial" panose="020B0604020202020204" pitchFamily="34" charset="0"/>
              <a:cs typeface="Arial" panose="020B0604020202020204" pitchFamily="34" charset="0"/>
            </a:endParaRPr>
          </a:p>
          <a:p>
            <a:pPr>
              <a:buClr>
                <a:srgbClr val="C00000"/>
              </a:buClr>
              <a:tabLst>
                <a:tab pos="1771650" algn="l"/>
                <a:tab pos="3086100" algn="l"/>
              </a:tabLst>
            </a:pPr>
            <a:r>
              <a:rPr lang="en-US" sz="2200" dirty="0" smtClean="0">
                <a:latin typeface="Arial" panose="020B0604020202020204" pitchFamily="34" charset="0"/>
                <a:cs typeface="Arial" panose="020B0604020202020204" pitchFamily="34" charset="0"/>
              </a:rPr>
              <a:t>She </a:t>
            </a:r>
            <a:r>
              <a:rPr lang="en-US" sz="2200" dirty="0">
                <a:latin typeface="Arial" panose="020B0604020202020204" pitchFamily="34" charset="0"/>
                <a:cs typeface="Arial" panose="020B0604020202020204" pitchFamily="34" charset="0"/>
              </a:rPr>
              <a:t>wants to buy coving to line all around </a:t>
            </a:r>
            <a:r>
              <a:rPr lang="en-US" sz="2200" dirty="0" smtClean="0">
                <a:latin typeface="Arial" panose="020B0604020202020204" pitchFamily="34" charset="0"/>
                <a:cs typeface="Arial" panose="020B0604020202020204" pitchFamily="34" charset="0"/>
              </a:rPr>
              <a:t>the edges </a:t>
            </a:r>
            <a:r>
              <a:rPr lang="en-US" sz="2200" dirty="0">
                <a:latin typeface="Arial" panose="020B0604020202020204" pitchFamily="34" charset="0"/>
                <a:cs typeface="Arial" panose="020B0604020202020204" pitchFamily="34" charset="0"/>
              </a:rPr>
              <a:t>of the ceiling.</a:t>
            </a:r>
          </a:p>
          <a:p>
            <a:pPr marL="400050" indent="-400050">
              <a:buClr>
                <a:srgbClr val="C00000"/>
              </a:buClr>
              <a:buFont typeface="+mj-lt"/>
              <a:buAutoNum type="alphaLcPeriod"/>
              <a:tabLst>
                <a:tab pos="1771650" algn="l"/>
                <a:tab pos="3086100"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length of coving does she </a:t>
            </a:r>
            <a:r>
              <a:rPr lang="en-US" sz="2200" dirty="0" smtClean="0">
                <a:latin typeface="Arial" panose="020B0604020202020204" pitchFamily="34" charset="0"/>
                <a:cs typeface="Arial" panose="020B0604020202020204" pitchFamily="34" charset="0"/>
              </a:rPr>
              <a:t>need?</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She </a:t>
            </a:r>
            <a:r>
              <a:rPr lang="en-US" sz="2200" dirty="0">
                <a:latin typeface="Arial" panose="020B0604020202020204" pitchFamily="34" charset="0"/>
                <a:cs typeface="Arial" panose="020B0604020202020204" pitchFamily="34" charset="0"/>
              </a:rPr>
              <a:t>also wants to tile the floor. The tiles </a:t>
            </a:r>
            <a:r>
              <a:rPr lang="en-US" sz="2200" dirty="0" smtClean="0">
                <a:latin typeface="Arial" panose="020B0604020202020204" pitchFamily="34" charset="0"/>
                <a:cs typeface="Arial" panose="020B0604020202020204" pitchFamily="34" charset="0"/>
              </a:rPr>
              <a:t>are 50 </a:t>
            </a:r>
            <a:r>
              <a:rPr lang="en-US" sz="2200" dirty="0">
                <a:latin typeface="Arial" panose="020B0604020202020204" pitchFamily="34" charset="0"/>
                <a:cs typeface="Arial" panose="020B0604020202020204" pitchFamily="34" charset="0"/>
              </a:rPr>
              <a:t>cm by 50 cm.</a:t>
            </a:r>
          </a:p>
          <a:p>
            <a:pPr marL="400050" indent="-400050">
              <a:buClr>
                <a:srgbClr val="C00000"/>
              </a:buClr>
              <a:buFont typeface="+mj-lt"/>
              <a:buAutoNum type="alphaLcPeriod"/>
              <a:tabLst>
                <a:tab pos="1771650" algn="l"/>
                <a:tab pos="308610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tiles will she need to </a:t>
            </a:r>
            <a:r>
              <a:rPr lang="en-US" sz="2200" dirty="0" smtClean="0">
                <a:latin typeface="Arial" panose="020B0604020202020204" pitchFamily="34" charset="0"/>
                <a:cs typeface="Arial" panose="020B0604020202020204" pitchFamily="34" charset="0"/>
              </a:rPr>
              <a:t>cover her </a:t>
            </a:r>
            <a:r>
              <a:rPr lang="en-US" sz="2200" dirty="0">
                <a:latin typeface="Arial" panose="020B0604020202020204" pitchFamily="34" charset="0"/>
                <a:cs typeface="Arial" panose="020B0604020202020204" pitchFamily="34" charset="0"/>
              </a:rPr>
              <a:t>floor?</a:t>
            </a:r>
            <a:endParaRPr lang="en-US" sz="22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619672" y="1712564"/>
            <a:ext cx="3096344" cy="214848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3699270216"/>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a:t>
            </a:r>
            <a:r>
              <a:rPr lang="en-GB" sz="3600" dirty="0" smtClean="0"/>
              <a:t>Factors and Multiples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6" name="Rectangle 5"/>
          <p:cNvSpPr/>
          <p:nvPr/>
        </p:nvSpPr>
        <p:spPr>
          <a:xfrm>
            <a:off x="179512" y="1124744"/>
            <a:ext cx="343389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1.4 – Factors and Multiples</a:t>
            </a:r>
            <a:endParaRPr lang="en-US" sz="2000" b="1" dirty="0">
              <a:latin typeface="Arial" panose="020B0604020202020204" pitchFamily="34" charset="0"/>
              <a:cs typeface="Arial" panose="020B0604020202020204" pitchFamily="34" charset="0"/>
            </a:endParaRPr>
          </a:p>
        </p:txBody>
      </p:sp>
      <p:sp>
        <p:nvSpPr>
          <p:cNvPr id="5" name="Rectangle 4"/>
          <p:cNvSpPr/>
          <p:nvPr/>
        </p:nvSpPr>
        <p:spPr>
          <a:xfrm>
            <a:off x="251520" y="1628800"/>
            <a:ext cx="5220072" cy="5016758"/>
          </a:xfrm>
          <a:prstGeom prst="rect">
            <a:avLst/>
          </a:prstGeom>
        </p:spPr>
        <p:txBody>
          <a:bodyPr wrap="square">
            <a:spAutoFit/>
          </a:bodyPr>
          <a:lstStyle/>
          <a:p>
            <a:pPr marL="514350" indent="-514350">
              <a:buClr>
                <a:srgbClr val="C00000"/>
              </a:buClr>
              <a:buFont typeface="+mj-lt"/>
              <a:buAutoNum type="arabicPeriod"/>
            </a:pPr>
            <a:r>
              <a:rPr lang="en-US" sz="3200" dirty="0" smtClean="0"/>
              <a:t>List </a:t>
            </a:r>
            <a:r>
              <a:rPr lang="en-US" sz="3200" dirty="0"/>
              <a:t>the prime numbers between 30 and 50.</a:t>
            </a:r>
          </a:p>
          <a:p>
            <a:pPr marL="514350" indent="-514350">
              <a:buClr>
                <a:srgbClr val="C00000"/>
              </a:buClr>
              <a:buFont typeface="+mj-lt"/>
              <a:buAutoNum type="arabicPeriod"/>
            </a:pPr>
            <a:r>
              <a:rPr lang="en-US" sz="3200" dirty="0" smtClean="0"/>
              <a:t>List </a:t>
            </a:r>
            <a:r>
              <a:rPr lang="en-US" sz="3200" dirty="0"/>
              <a:t>the prime numbers between 70 and 90.</a:t>
            </a:r>
          </a:p>
          <a:p>
            <a:pPr marL="514350" indent="-514350">
              <a:buClr>
                <a:srgbClr val="C00000"/>
              </a:buClr>
              <a:buFont typeface="+mj-lt"/>
              <a:buAutoNum type="arabicPeriod"/>
            </a:pPr>
            <a:r>
              <a:rPr lang="en-US" sz="3200" b="1" dirty="0" smtClean="0">
                <a:solidFill>
                  <a:srgbClr val="FF0000"/>
                </a:solidFill>
              </a:rPr>
              <a:t>R</a:t>
            </a:r>
            <a:r>
              <a:rPr lang="en-US" sz="3200" dirty="0" smtClean="0"/>
              <a:t> </a:t>
            </a:r>
            <a:r>
              <a:rPr lang="en-US" sz="3200" dirty="0"/>
              <a:t>The product of two prime numbers </a:t>
            </a:r>
            <a:r>
              <a:rPr lang="en-US" sz="3200" dirty="0" smtClean="0"/>
              <a:t>is always </a:t>
            </a:r>
            <a:r>
              <a:rPr lang="en-US" sz="3200" dirty="0"/>
              <a:t>odd. Is this true or false?</a:t>
            </a:r>
          </a:p>
          <a:p>
            <a:pPr marL="514350" indent="-514350">
              <a:buClr>
                <a:srgbClr val="C00000"/>
              </a:buClr>
              <a:buFont typeface="+mj-lt"/>
              <a:buAutoNum type="arabicPeriod"/>
            </a:pPr>
            <a:r>
              <a:rPr lang="en-US" sz="3200" dirty="0" smtClean="0"/>
              <a:t>List </a:t>
            </a:r>
            <a:r>
              <a:rPr lang="en-US" sz="3200" dirty="0"/>
              <a:t>all the factors of 48.</a:t>
            </a:r>
          </a:p>
          <a:p>
            <a:pPr marL="514350" indent="-514350">
              <a:buClr>
                <a:srgbClr val="C00000"/>
              </a:buClr>
              <a:buFont typeface="+mj-lt"/>
              <a:buAutoNum type="arabicPeriod"/>
              <a:tabLst>
                <a:tab pos="1828800" algn="l"/>
                <a:tab pos="3257550" algn="l"/>
              </a:tabLst>
            </a:pPr>
            <a:r>
              <a:rPr lang="en-US" sz="3200" dirty="0" smtClean="0"/>
              <a:t>List </a:t>
            </a:r>
            <a:r>
              <a:rPr lang="en-US" sz="3200" dirty="0"/>
              <a:t>all the factors </a:t>
            </a:r>
            <a:r>
              <a:rPr lang="en-US" sz="3200" dirty="0" smtClean="0"/>
              <a:t>of</a:t>
            </a:r>
            <a:br>
              <a:rPr lang="en-US" sz="3200" dirty="0" smtClean="0"/>
            </a:br>
            <a:r>
              <a:rPr lang="en-US" sz="3200" b="1" dirty="0" smtClean="0">
                <a:solidFill>
                  <a:srgbClr val="C00000"/>
                </a:solidFill>
              </a:rPr>
              <a:t>a</a:t>
            </a:r>
            <a:r>
              <a:rPr lang="en-US" sz="3200" dirty="0" smtClean="0"/>
              <a:t> 24 	</a:t>
            </a:r>
            <a:r>
              <a:rPr lang="en-US" sz="3200" b="1" dirty="0" smtClean="0">
                <a:solidFill>
                  <a:srgbClr val="C00000"/>
                </a:solidFill>
              </a:rPr>
              <a:t>b  </a:t>
            </a:r>
            <a:r>
              <a:rPr lang="en-US" sz="3200" dirty="0" smtClean="0"/>
              <a:t>42	</a:t>
            </a:r>
            <a:r>
              <a:rPr lang="en-US" sz="3200" b="1" dirty="0" smtClean="0">
                <a:solidFill>
                  <a:srgbClr val="C00000"/>
                </a:solidFill>
              </a:rPr>
              <a:t>c</a:t>
            </a:r>
            <a:r>
              <a:rPr lang="en-US" sz="3200" dirty="0" smtClean="0"/>
              <a:t>  50</a:t>
            </a:r>
            <a:endParaRPr lang="en-US" sz="32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7166" y="1772816"/>
            <a:ext cx="551298" cy="54079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7166" y="2738936"/>
            <a:ext cx="551298" cy="54604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07667" y="5181958"/>
            <a:ext cx="540797" cy="551298"/>
          </a:xfrm>
          <a:prstGeom prst="rect">
            <a:avLst/>
          </a:prstGeom>
        </p:spPr>
      </p:pic>
    </p:spTree>
    <p:extLst>
      <p:ext uri="{BB962C8B-B14F-4D97-AF65-F5344CB8AC3E}">
        <p14:creationId xmlns:p14="http://schemas.microsoft.com/office/powerpoint/2010/main" val="2472018538"/>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a:t>
            </a:r>
            <a:r>
              <a:rPr lang="en-GB" sz="3600" dirty="0" smtClean="0"/>
              <a:t>Factors and Multiples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6" name="Rectangle 5"/>
          <p:cNvSpPr/>
          <p:nvPr/>
        </p:nvSpPr>
        <p:spPr>
          <a:xfrm>
            <a:off x="179512" y="1124744"/>
            <a:ext cx="343389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1.4 – Factors and Multiples</a:t>
            </a:r>
            <a:endParaRPr lang="en-US" sz="2000" b="1" dirty="0">
              <a:latin typeface="Arial" panose="020B0604020202020204" pitchFamily="34" charset="0"/>
              <a:cs typeface="Arial" panose="020B0604020202020204" pitchFamily="34" charset="0"/>
            </a:endParaRPr>
          </a:p>
        </p:txBody>
      </p:sp>
      <p:sp>
        <p:nvSpPr>
          <p:cNvPr id="5" name="Rectangle 4"/>
          <p:cNvSpPr/>
          <p:nvPr/>
        </p:nvSpPr>
        <p:spPr>
          <a:xfrm>
            <a:off x="251520" y="1628800"/>
            <a:ext cx="5220072" cy="5093702"/>
          </a:xfrm>
          <a:prstGeom prst="rect">
            <a:avLst/>
          </a:prstGeom>
        </p:spPr>
        <p:txBody>
          <a:bodyPr wrap="square">
            <a:spAutoFit/>
          </a:bodyPr>
          <a:lstStyle/>
          <a:p>
            <a:pPr marL="514350" indent="-514350">
              <a:buClr>
                <a:srgbClr val="C00000"/>
              </a:buClr>
              <a:buFont typeface="+mj-lt"/>
              <a:buAutoNum type="arabicPeriod" startAt="6"/>
            </a:pPr>
            <a:r>
              <a:rPr lang="en-US" sz="2500" dirty="0"/>
              <a:t>Find the HCF </a:t>
            </a:r>
            <a:r>
              <a:rPr lang="en-US" sz="2500" dirty="0" smtClean="0"/>
              <a:t>of</a:t>
            </a:r>
            <a:br>
              <a:rPr lang="en-US" sz="2500" dirty="0" smtClean="0"/>
            </a:br>
            <a:r>
              <a:rPr lang="en-US" sz="2500" b="1" dirty="0" smtClean="0">
                <a:solidFill>
                  <a:srgbClr val="C00000"/>
                </a:solidFill>
              </a:rPr>
              <a:t>a</a:t>
            </a:r>
            <a:r>
              <a:rPr lang="en-US" sz="2500" dirty="0" smtClean="0"/>
              <a:t> </a:t>
            </a:r>
            <a:r>
              <a:rPr lang="en-US" sz="2500" dirty="0"/>
              <a:t>18 and 45 </a:t>
            </a:r>
            <a:r>
              <a:rPr lang="en-US" sz="2500" dirty="0" smtClean="0"/>
              <a:t>	</a:t>
            </a:r>
            <a:r>
              <a:rPr lang="en-US" sz="2500" b="1" dirty="0" smtClean="0">
                <a:solidFill>
                  <a:srgbClr val="C00000"/>
                </a:solidFill>
              </a:rPr>
              <a:t>b</a:t>
            </a:r>
            <a:r>
              <a:rPr lang="en-US" sz="2500" dirty="0" smtClean="0"/>
              <a:t> </a:t>
            </a:r>
            <a:r>
              <a:rPr lang="en-US" sz="2500" dirty="0"/>
              <a:t>28 and </a:t>
            </a:r>
            <a:r>
              <a:rPr lang="en-US" sz="2500" dirty="0" smtClean="0"/>
              <a:t>84</a:t>
            </a:r>
            <a:br>
              <a:rPr lang="en-US" sz="2500" dirty="0" smtClean="0"/>
            </a:br>
            <a:r>
              <a:rPr lang="en-US" sz="2500" b="1" dirty="0" smtClean="0">
                <a:solidFill>
                  <a:srgbClr val="C00000"/>
                </a:solidFill>
              </a:rPr>
              <a:t>c</a:t>
            </a:r>
            <a:r>
              <a:rPr lang="en-US" sz="2500" dirty="0" smtClean="0"/>
              <a:t> </a:t>
            </a:r>
            <a:r>
              <a:rPr lang="en-US" sz="2500" dirty="0"/>
              <a:t>32 and 80 </a:t>
            </a:r>
            <a:r>
              <a:rPr lang="en-US" sz="2500" dirty="0" smtClean="0"/>
              <a:t>	</a:t>
            </a:r>
            <a:r>
              <a:rPr lang="en-US" sz="2500" b="1" dirty="0" smtClean="0">
                <a:solidFill>
                  <a:srgbClr val="C00000"/>
                </a:solidFill>
              </a:rPr>
              <a:t>d</a:t>
            </a:r>
            <a:r>
              <a:rPr lang="en-US" sz="2500" dirty="0" smtClean="0"/>
              <a:t> </a:t>
            </a:r>
            <a:r>
              <a:rPr lang="en-US" sz="2500" dirty="0"/>
              <a:t>12, 36 and 54</a:t>
            </a:r>
          </a:p>
          <a:p>
            <a:pPr marL="514350" indent="-514350">
              <a:buClr>
                <a:srgbClr val="C00000"/>
              </a:buClr>
              <a:buFont typeface="+mj-lt"/>
              <a:buAutoNum type="arabicPeriod" startAt="6"/>
            </a:pPr>
            <a:r>
              <a:rPr lang="en-US" sz="2500" b="1" dirty="0" smtClean="0">
                <a:solidFill>
                  <a:srgbClr val="C00000"/>
                </a:solidFill>
              </a:rPr>
              <a:t>a</a:t>
            </a:r>
            <a:r>
              <a:rPr lang="en-US" sz="2500" dirty="0" smtClean="0"/>
              <a:t> </a:t>
            </a:r>
            <a:r>
              <a:rPr lang="en-US" sz="2500" dirty="0"/>
              <a:t>Write out the </a:t>
            </a:r>
            <a:r>
              <a:rPr lang="en-US" sz="2500" dirty="0" smtClean="0"/>
              <a:t>first 10 </a:t>
            </a:r>
            <a:r>
              <a:rPr lang="en-US" sz="2500" dirty="0"/>
              <a:t>multiples </a:t>
            </a:r>
            <a:r>
              <a:rPr lang="en-US" sz="2500" dirty="0" smtClean="0"/>
              <a:t>of:</a:t>
            </a:r>
            <a:br>
              <a:rPr lang="en-US" sz="2500" dirty="0" smtClean="0"/>
            </a:br>
            <a:r>
              <a:rPr lang="en-US" sz="2500" dirty="0" smtClean="0"/>
              <a:t>	</a:t>
            </a:r>
            <a:r>
              <a:rPr lang="en-US" sz="2500" b="1" dirty="0" err="1" smtClean="0">
                <a:solidFill>
                  <a:srgbClr val="C00000"/>
                </a:solidFill>
              </a:rPr>
              <a:t>i</a:t>
            </a:r>
            <a:r>
              <a:rPr lang="en-US" sz="2500" dirty="0" smtClean="0"/>
              <a:t> </a:t>
            </a:r>
            <a:r>
              <a:rPr lang="en-US" sz="2500" dirty="0"/>
              <a:t>4 </a:t>
            </a:r>
            <a:r>
              <a:rPr lang="en-US" sz="2500" dirty="0" smtClean="0"/>
              <a:t>	</a:t>
            </a:r>
            <a:r>
              <a:rPr lang="en-US" sz="2500" b="1" dirty="0" smtClean="0">
                <a:solidFill>
                  <a:srgbClr val="C00000"/>
                </a:solidFill>
              </a:rPr>
              <a:t>ii</a:t>
            </a:r>
            <a:r>
              <a:rPr lang="en-US" sz="2500" dirty="0" smtClean="0"/>
              <a:t> 5</a:t>
            </a:r>
            <a:br>
              <a:rPr lang="en-US" sz="2500" dirty="0" smtClean="0"/>
            </a:br>
            <a:r>
              <a:rPr lang="en-US" sz="2500" b="1" dirty="0" smtClean="0">
                <a:solidFill>
                  <a:srgbClr val="C00000"/>
                </a:solidFill>
              </a:rPr>
              <a:t>b</a:t>
            </a:r>
            <a:r>
              <a:rPr lang="en-US" sz="2500" dirty="0" smtClean="0"/>
              <a:t> </a:t>
            </a:r>
            <a:r>
              <a:rPr lang="en-US" sz="2500" dirty="0"/>
              <a:t>Ring the common </a:t>
            </a:r>
            <a:r>
              <a:rPr lang="en-US" sz="2500" dirty="0" smtClean="0"/>
              <a:t/>
            </a:r>
            <a:br>
              <a:rPr lang="en-US" sz="2500" dirty="0" smtClean="0"/>
            </a:br>
            <a:r>
              <a:rPr lang="en-US" sz="2500" dirty="0" smtClean="0"/>
              <a:t>multiples of 4 </a:t>
            </a:r>
            <a:r>
              <a:rPr lang="en-US" sz="2500" dirty="0"/>
              <a:t>and </a:t>
            </a:r>
            <a:r>
              <a:rPr lang="en-US" sz="2500" dirty="0" smtClean="0"/>
              <a:t>5.</a:t>
            </a:r>
            <a:br>
              <a:rPr lang="en-US" sz="2500" dirty="0" smtClean="0"/>
            </a:br>
            <a:r>
              <a:rPr lang="en-US" sz="2500" b="1" dirty="0" smtClean="0"/>
              <a:t>c</a:t>
            </a:r>
            <a:r>
              <a:rPr lang="en-US" sz="2500" dirty="0" smtClean="0"/>
              <a:t> </a:t>
            </a:r>
            <a:r>
              <a:rPr lang="en-US" sz="2500" dirty="0"/>
              <a:t>Which is the LCM of 4 and 5?</a:t>
            </a:r>
          </a:p>
          <a:p>
            <a:pPr marL="514350" indent="-514350">
              <a:buClr>
                <a:srgbClr val="C00000"/>
              </a:buClr>
              <a:buFont typeface="+mj-lt"/>
              <a:buAutoNum type="arabicPeriod" startAt="6"/>
            </a:pPr>
            <a:r>
              <a:rPr lang="en-US" sz="2500" dirty="0" smtClean="0"/>
              <a:t>Find </a:t>
            </a:r>
            <a:r>
              <a:rPr lang="en-US" sz="2500" dirty="0"/>
              <a:t>the LCM </a:t>
            </a:r>
            <a:r>
              <a:rPr lang="en-US" sz="2500" dirty="0" smtClean="0"/>
              <a:t>of</a:t>
            </a:r>
            <a:br>
              <a:rPr lang="en-US" sz="2500" dirty="0" smtClean="0"/>
            </a:br>
            <a:r>
              <a:rPr lang="en-US" sz="2500" b="1" dirty="0" smtClean="0">
                <a:solidFill>
                  <a:srgbClr val="C00000"/>
                </a:solidFill>
              </a:rPr>
              <a:t>a</a:t>
            </a:r>
            <a:r>
              <a:rPr lang="en-US" sz="2500" dirty="0" smtClean="0"/>
              <a:t> </a:t>
            </a:r>
            <a:r>
              <a:rPr lang="en-US" sz="2500" dirty="0"/>
              <a:t>3 and 8 </a:t>
            </a:r>
            <a:r>
              <a:rPr lang="en-US" sz="2500" dirty="0" smtClean="0"/>
              <a:t>	</a:t>
            </a:r>
            <a:r>
              <a:rPr lang="en-US" sz="2500" b="1" dirty="0" smtClean="0">
                <a:solidFill>
                  <a:srgbClr val="C00000"/>
                </a:solidFill>
              </a:rPr>
              <a:t>b</a:t>
            </a:r>
            <a:r>
              <a:rPr lang="en-US" sz="2500" dirty="0" smtClean="0"/>
              <a:t> </a:t>
            </a:r>
            <a:r>
              <a:rPr lang="en-US" sz="2500" dirty="0"/>
              <a:t>6 and 15 </a:t>
            </a:r>
            <a:r>
              <a:rPr lang="en-US" sz="2500" dirty="0" smtClean="0"/>
              <a:t/>
            </a:r>
            <a:br>
              <a:rPr lang="en-US" sz="2500" dirty="0" smtClean="0"/>
            </a:br>
            <a:r>
              <a:rPr lang="en-US" sz="2500" b="1" dirty="0" smtClean="0">
                <a:solidFill>
                  <a:srgbClr val="C00000"/>
                </a:solidFill>
              </a:rPr>
              <a:t>c</a:t>
            </a:r>
            <a:r>
              <a:rPr lang="en-US" sz="2500" dirty="0" smtClean="0"/>
              <a:t> </a:t>
            </a:r>
            <a:r>
              <a:rPr lang="en-US" sz="2500" dirty="0"/>
              <a:t>4 and </a:t>
            </a:r>
            <a:r>
              <a:rPr lang="en-US" sz="2500" dirty="0" smtClean="0"/>
              <a:t>7	</a:t>
            </a:r>
            <a:r>
              <a:rPr lang="en-US" sz="2500" b="1" dirty="0" smtClean="0">
                <a:solidFill>
                  <a:srgbClr val="C00000"/>
                </a:solidFill>
              </a:rPr>
              <a:t>d</a:t>
            </a:r>
            <a:r>
              <a:rPr lang="en-US" sz="2500" dirty="0" smtClean="0"/>
              <a:t> </a:t>
            </a:r>
            <a:r>
              <a:rPr lang="en-US" sz="2500" dirty="0"/>
              <a:t>16 and 24 </a:t>
            </a:r>
            <a:r>
              <a:rPr lang="en-US" sz="2500" dirty="0" smtClean="0"/>
              <a:t/>
            </a:r>
            <a:br>
              <a:rPr lang="en-US" sz="2500" dirty="0" smtClean="0"/>
            </a:br>
            <a:r>
              <a:rPr lang="en-US" sz="2500" b="1" dirty="0" smtClean="0">
                <a:solidFill>
                  <a:srgbClr val="C00000"/>
                </a:solidFill>
              </a:rPr>
              <a:t>e</a:t>
            </a:r>
            <a:r>
              <a:rPr lang="en-US" sz="2500" dirty="0" smtClean="0"/>
              <a:t> </a:t>
            </a:r>
            <a:r>
              <a:rPr lang="en-US" sz="2500" dirty="0"/>
              <a:t>3, 5 and 9</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1097"/>
          <a:stretch/>
        </p:blipFill>
        <p:spPr>
          <a:xfrm>
            <a:off x="4232963" y="3284984"/>
            <a:ext cx="1275141" cy="140336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700808"/>
            <a:ext cx="556549" cy="551298"/>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2400" y="2698432"/>
            <a:ext cx="546048" cy="514544"/>
          </a:xfrm>
          <a:prstGeom prst="rect">
            <a:avLst/>
          </a:prstGeom>
        </p:spPr>
      </p:pic>
    </p:spTree>
    <p:extLst>
      <p:ext uri="{BB962C8B-B14F-4D97-AF65-F5344CB8AC3E}">
        <p14:creationId xmlns:p14="http://schemas.microsoft.com/office/powerpoint/2010/main" val="3300039901"/>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a:t>
            </a:r>
            <a:r>
              <a:rPr lang="en-GB" sz="3600" dirty="0" smtClean="0"/>
              <a:t>Factors and Multiples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6" name="Rectangle 5"/>
          <p:cNvSpPr/>
          <p:nvPr/>
        </p:nvSpPr>
        <p:spPr>
          <a:xfrm>
            <a:off x="179512" y="1124744"/>
            <a:ext cx="343389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1.4 – Factors and Multiples</a:t>
            </a:r>
            <a:endParaRPr lang="en-US" sz="2000" b="1" dirty="0">
              <a:latin typeface="Arial" panose="020B0604020202020204" pitchFamily="34" charset="0"/>
              <a:cs typeface="Arial" panose="020B0604020202020204" pitchFamily="34" charset="0"/>
            </a:endParaRPr>
          </a:p>
        </p:txBody>
      </p:sp>
      <p:sp>
        <p:nvSpPr>
          <p:cNvPr id="5" name="Rectangle 4"/>
          <p:cNvSpPr/>
          <p:nvPr/>
        </p:nvSpPr>
        <p:spPr>
          <a:xfrm>
            <a:off x="251520" y="1628800"/>
            <a:ext cx="5220072" cy="4401205"/>
          </a:xfrm>
          <a:prstGeom prst="rect">
            <a:avLst/>
          </a:prstGeom>
        </p:spPr>
        <p:txBody>
          <a:bodyPr wrap="square">
            <a:spAutoFit/>
          </a:bodyPr>
          <a:lstStyle/>
          <a:p>
            <a:pPr marL="800100" indent="-800100">
              <a:buClr>
                <a:srgbClr val="C00000"/>
              </a:buClr>
              <a:buFont typeface="+mj-lt"/>
              <a:buAutoNum type="arabicPeriod" startAt="9"/>
            </a:pPr>
            <a:r>
              <a:rPr lang="en-US" sz="3500" dirty="0"/>
              <a:t>Find the HCF and LCM </a:t>
            </a:r>
            <a:r>
              <a:rPr lang="en-US" sz="3500" dirty="0" smtClean="0"/>
              <a:t>of</a:t>
            </a:r>
            <a:br>
              <a:rPr lang="en-US" sz="3500" dirty="0" smtClean="0"/>
            </a:br>
            <a:r>
              <a:rPr lang="en-US" sz="3500" b="1" dirty="0" smtClean="0">
                <a:solidFill>
                  <a:srgbClr val="C00000"/>
                </a:solidFill>
              </a:rPr>
              <a:t>a</a:t>
            </a:r>
            <a:r>
              <a:rPr lang="en-US" sz="3500" dirty="0" smtClean="0"/>
              <a:t> </a:t>
            </a:r>
            <a:r>
              <a:rPr lang="en-US" sz="3500" dirty="0"/>
              <a:t>24 and 36 </a:t>
            </a:r>
            <a:r>
              <a:rPr lang="en-US" sz="3500" dirty="0" smtClean="0"/>
              <a:t>	</a:t>
            </a:r>
            <a:br>
              <a:rPr lang="en-US" sz="3500" dirty="0" smtClean="0"/>
            </a:br>
            <a:r>
              <a:rPr lang="en-US" sz="3500" b="1" dirty="0" smtClean="0">
                <a:solidFill>
                  <a:srgbClr val="C00000"/>
                </a:solidFill>
              </a:rPr>
              <a:t>b</a:t>
            </a:r>
            <a:r>
              <a:rPr lang="en-US" sz="3500" dirty="0" smtClean="0"/>
              <a:t> </a:t>
            </a:r>
            <a:r>
              <a:rPr lang="en-US" sz="3500" dirty="0"/>
              <a:t>15 and 20</a:t>
            </a:r>
          </a:p>
          <a:p>
            <a:pPr marL="800100" indent="-800100">
              <a:buClr>
                <a:srgbClr val="C00000"/>
              </a:buClr>
              <a:buFont typeface="+mj-lt"/>
              <a:buAutoNum type="arabicPeriod" startAt="9"/>
            </a:pPr>
            <a:r>
              <a:rPr lang="en-US" sz="3500" b="1" dirty="0" smtClean="0">
                <a:solidFill>
                  <a:srgbClr val="FF0000"/>
                </a:solidFill>
              </a:rPr>
              <a:t>R</a:t>
            </a:r>
            <a:r>
              <a:rPr lang="en-US" sz="3500" dirty="0" smtClean="0"/>
              <a:t> </a:t>
            </a:r>
            <a:r>
              <a:rPr lang="en-US" sz="3500" dirty="0"/>
              <a:t>Write two numbers with an HCF of 18.</a:t>
            </a:r>
          </a:p>
          <a:p>
            <a:pPr marL="800100" indent="-800100">
              <a:buClr>
                <a:srgbClr val="C00000"/>
              </a:buClr>
              <a:buFont typeface="+mj-lt"/>
              <a:buAutoNum type="arabicPeriod" startAt="9"/>
            </a:pPr>
            <a:r>
              <a:rPr lang="en-US" sz="3500" b="1" dirty="0" smtClean="0">
                <a:solidFill>
                  <a:srgbClr val="FF0000"/>
                </a:solidFill>
              </a:rPr>
              <a:t>R</a:t>
            </a:r>
            <a:r>
              <a:rPr lang="en-US" sz="3500" dirty="0" smtClean="0">
                <a:solidFill>
                  <a:srgbClr val="FF0000"/>
                </a:solidFill>
              </a:rPr>
              <a:t> </a:t>
            </a:r>
            <a:r>
              <a:rPr lang="en-US" sz="3500" dirty="0"/>
              <a:t>Write two numbers with an LCM of 60</a:t>
            </a:r>
            <a:r>
              <a:rPr lang="en-US" sz="3500" dirty="0" smtClean="0"/>
              <a:t>.</a:t>
            </a:r>
            <a:endParaRPr lang="en-US" sz="35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1915" y="1844824"/>
            <a:ext cx="556549" cy="551298"/>
          </a:xfrm>
          <a:prstGeom prst="rect">
            <a:avLst/>
          </a:prstGeom>
        </p:spPr>
      </p:pic>
    </p:spTree>
    <p:extLst>
      <p:ext uri="{BB962C8B-B14F-4D97-AF65-F5344CB8AC3E}">
        <p14:creationId xmlns:p14="http://schemas.microsoft.com/office/powerpoint/2010/main" val="1411172869"/>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a:t>
            </a:r>
            <a:r>
              <a:rPr lang="en-GB" sz="3600" dirty="0" smtClean="0"/>
              <a:t>Factors and Multiples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5" name="Rectangle 4"/>
          <p:cNvSpPr/>
          <p:nvPr/>
        </p:nvSpPr>
        <p:spPr>
          <a:xfrm>
            <a:off x="251520" y="1196752"/>
            <a:ext cx="5220072" cy="3970318"/>
          </a:xfrm>
          <a:prstGeom prst="rect">
            <a:avLst/>
          </a:prstGeom>
        </p:spPr>
        <p:txBody>
          <a:bodyPr wrap="square">
            <a:spAutoFit/>
          </a:bodyPr>
          <a:lstStyle/>
          <a:p>
            <a:pPr marL="571500" indent="-571500">
              <a:buClr>
                <a:srgbClr val="C00000"/>
              </a:buClr>
              <a:buFont typeface="+mj-lt"/>
              <a:buAutoNum type="arabicPeriod" startAt="12"/>
            </a:pPr>
            <a:r>
              <a:rPr lang="en-US" sz="2800" b="1" dirty="0" smtClean="0">
                <a:solidFill>
                  <a:srgbClr val="FF0000"/>
                </a:solidFill>
              </a:rPr>
              <a:t>P </a:t>
            </a:r>
            <a:r>
              <a:rPr lang="en-US" sz="2800" dirty="0"/>
              <a:t>Marta is making gift bags. She wants </a:t>
            </a:r>
            <a:r>
              <a:rPr lang="en-US" sz="2800" dirty="0" smtClean="0"/>
              <a:t>each to </a:t>
            </a:r>
            <a:r>
              <a:rPr lang="en-US" sz="2800" dirty="0"/>
              <a:t>be the same with no items left </a:t>
            </a:r>
            <a:r>
              <a:rPr lang="en-US" sz="2800" dirty="0" smtClean="0"/>
              <a:t>over.</a:t>
            </a:r>
            <a:br>
              <a:rPr lang="en-US" sz="2800" dirty="0" smtClean="0"/>
            </a:br>
            <a:r>
              <a:rPr lang="en-US" sz="2800" dirty="0" smtClean="0"/>
              <a:t>Marta </a:t>
            </a:r>
            <a:r>
              <a:rPr lang="en-US" sz="2800" dirty="0"/>
              <a:t>has 32 loom bracelets and 48 </a:t>
            </a:r>
            <a:r>
              <a:rPr lang="en-US" sz="2800" dirty="0" smtClean="0"/>
              <a:t>chocolate bars</a:t>
            </a:r>
            <a:r>
              <a:rPr lang="en-US" sz="2800" dirty="0"/>
              <a:t>. What is the greatest number of gift </a:t>
            </a:r>
            <a:r>
              <a:rPr lang="en-US" sz="2800" dirty="0" smtClean="0"/>
              <a:t>bags she </a:t>
            </a:r>
            <a:r>
              <a:rPr lang="en-US" sz="2800" dirty="0"/>
              <a:t>can prepare</a:t>
            </a:r>
            <a:r>
              <a:rPr lang="en-US" sz="2800" dirty="0" smtClean="0"/>
              <a:t>?</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80531" y="5126797"/>
            <a:ext cx="5227573" cy="1542563"/>
          </a:xfrm>
          <a:prstGeom prst="rect">
            <a:avLst/>
          </a:prstGeom>
        </p:spPr>
      </p:pic>
    </p:spTree>
    <p:extLst>
      <p:ext uri="{BB962C8B-B14F-4D97-AF65-F5344CB8AC3E}">
        <p14:creationId xmlns:p14="http://schemas.microsoft.com/office/powerpoint/2010/main" val="2225806255"/>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a:t>
            </a:r>
            <a:r>
              <a:rPr lang="en-GB" sz="3600" dirty="0" smtClean="0"/>
              <a:t>Factors and Multiples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5" name="Rectangle 4"/>
          <p:cNvSpPr/>
          <p:nvPr/>
        </p:nvSpPr>
        <p:spPr>
          <a:xfrm>
            <a:off x="251520" y="1268760"/>
            <a:ext cx="5220072" cy="5170646"/>
          </a:xfrm>
          <a:prstGeom prst="rect">
            <a:avLst/>
          </a:prstGeom>
        </p:spPr>
        <p:txBody>
          <a:bodyPr wrap="square">
            <a:spAutoFit/>
          </a:bodyPr>
          <a:lstStyle/>
          <a:p>
            <a:pPr marL="742950" indent="-742950">
              <a:buClr>
                <a:srgbClr val="C00000"/>
              </a:buClr>
              <a:buFont typeface="+mj-lt"/>
              <a:buAutoNum type="arabicPeriod" startAt="13"/>
            </a:pPr>
            <a:r>
              <a:rPr lang="en-US" sz="3300" b="1" dirty="0" smtClean="0">
                <a:solidFill>
                  <a:srgbClr val="FF0000"/>
                </a:solidFill>
              </a:rPr>
              <a:t>P </a:t>
            </a:r>
            <a:r>
              <a:rPr lang="en-US" sz="3300" dirty="0"/>
              <a:t>One set of Christmas lights flashes </a:t>
            </a:r>
            <a:r>
              <a:rPr lang="en-US" sz="3300" dirty="0" smtClean="0"/>
              <a:t>every 15 </a:t>
            </a:r>
            <a:r>
              <a:rPr lang="en-US" sz="3300" dirty="0"/>
              <a:t>seconds. A second set flashes </a:t>
            </a:r>
            <a:r>
              <a:rPr lang="en-US" sz="3300" dirty="0" smtClean="0"/>
              <a:t>every 25 </a:t>
            </a:r>
            <a:r>
              <a:rPr lang="en-US" sz="3300" dirty="0"/>
              <a:t>seconds. They both flash together </a:t>
            </a:r>
            <a:r>
              <a:rPr lang="en-US" sz="3300" dirty="0" smtClean="0"/>
              <a:t>at 8 </a:t>
            </a:r>
            <a:r>
              <a:rPr lang="en-US" sz="3300" dirty="0"/>
              <a:t>pm </a:t>
            </a:r>
            <a:r>
              <a:rPr lang="en-US" sz="3300" dirty="0" smtClean="0"/>
              <a:t>exactly.</a:t>
            </a:r>
            <a:br>
              <a:rPr lang="en-US" sz="3300" dirty="0" smtClean="0"/>
            </a:br>
            <a:r>
              <a:rPr lang="en-US" sz="3300" dirty="0" smtClean="0"/>
              <a:t>After </a:t>
            </a:r>
            <a:r>
              <a:rPr lang="en-US" sz="3300" dirty="0"/>
              <a:t>how long will they next flash together?</a:t>
            </a:r>
            <a:endParaRPr lang="en-US" sz="3300" dirty="0" smtClean="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484784"/>
            <a:ext cx="556549" cy="551298"/>
          </a:xfrm>
          <a:prstGeom prst="rect">
            <a:avLst/>
          </a:prstGeom>
        </p:spPr>
      </p:pic>
    </p:spTree>
    <p:extLst>
      <p:ext uri="{BB962C8B-B14F-4D97-AF65-F5344CB8AC3E}">
        <p14:creationId xmlns:p14="http://schemas.microsoft.com/office/powerpoint/2010/main" val="666188051"/>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pic>
        <p:nvPicPr>
          <p:cNvPr id="3" name="Picture 2"/>
          <p:cNvPicPr>
            <a:picLocks noChangeAspect="1"/>
          </p:cNvPicPr>
          <p:nvPr/>
        </p:nvPicPr>
        <p:blipFill rotWithShape="1">
          <a:blip r:embed="rId3" cstate="print">
            <a:lum bright="3000"/>
            <a:extLst>
              <a:ext uri="{28A0092B-C50C-407E-A947-70E740481C1C}">
                <a14:useLocalDpi xmlns:a14="http://schemas.microsoft.com/office/drawing/2010/main" val="0"/>
              </a:ext>
            </a:extLst>
          </a:blip>
          <a:srcRect/>
          <a:stretch/>
        </p:blipFill>
        <p:spPr>
          <a:xfrm>
            <a:off x="2339752" y="1159982"/>
            <a:ext cx="4464496" cy="5509378"/>
          </a:xfrm>
          <a:prstGeom prst="rect">
            <a:avLst/>
          </a:prstGeom>
        </p:spPr>
      </p:pic>
      <p:sp>
        <p:nvSpPr>
          <p:cNvPr id="5" name="Rounded Rectangle 4"/>
          <p:cNvSpPr/>
          <p:nvPr/>
        </p:nvSpPr>
        <p:spPr>
          <a:xfrm>
            <a:off x="179512" y="1124744"/>
            <a:ext cx="2088232" cy="188056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Icons </a:t>
            </a:r>
            <a:r>
              <a:rPr lang="en-US" sz="1600" dirty="0">
                <a:solidFill>
                  <a:schemeClr val="tx1"/>
                </a:solidFill>
                <a:latin typeface="Arial" panose="020B0604020202020204" pitchFamily="34" charset="0"/>
                <a:cs typeface="Arial" panose="020B0604020202020204" pitchFamily="34" charset="0"/>
              </a:rPr>
              <a:t>alongside the questions show their level of </a:t>
            </a:r>
            <a:r>
              <a:rPr lang="en-US" sz="1600" dirty="0" smtClean="0">
                <a:solidFill>
                  <a:schemeClr val="tx1"/>
                </a:solidFill>
                <a:latin typeface="Arial" panose="020B0604020202020204" pitchFamily="34" charset="0"/>
                <a:cs typeface="Arial" panose="020B0604020202020204" pitchFamily="34" charset="0"/>
              </a:rPr>
              <a:t>difficulty. Questions </a:t>
            </a:r>
            <a:r>
              <a:rPr lang="en-US" sz="1600" dirty="0">
                <a:solidFill>
                  <a:schemeClr val="tx1"/>
                </a:solidFill>
                <a:latin typeface="Arial" panose="020B0604020202020204" pitchFamily="34" charset="0"/>
                <a:cs typeface="Arial" panose="020B0604020202020204" pitchFamily="34" charset="0"/>
              </a:rPr>
              <a:t>in this book will range from 2 </a:t>
            </a:r>
            <a:r>
              <a:rPr lang="en-US" sz="1600" dirty="0" smtClean="0">
                <a:solidFill>
                  <a:schemeClr val="tx1"/>
                </a:solidFill>
                <a:latin typeface="Arial" panose="020B0604020202020204" pitchFamily="34" charset="0"/>
                <a:cs typeface="Arial" panose="020B0604020202020204" pitchFamily="34" charset="0"/>
              </a:rPr>
              <a:t>      </a:t>
            </a:r>
            <a:br>
              <a:rPr lang="en-US" sz="1600" dirty="0" smtClean="0">
                <a:solidFill>
                  <a:schemeClr val="tx1"/>
                </a:solidFill>
                <a:latin typeface="Arial" panose="020B0604020202020204" pitchFamily="34" charset="0"/>
                <a:cs typeface="Arial" panose="020B0604020202020204" pitchFamily="34" charset="0"/>
              </a:rPr>
            </a:br>
            <a:r>
              <a:rPr lang="en-US" sz="1600" dirty="0" smtClean="0">
                <a:solidFill>
                  <a:schemeClr val="tx1"/>
                </a:solidFill>
                <a:latin typeface="Arial" panose="020B0604020202020204" pitchFamily="34" charset="0"/>
                <a:cs typeface="Arial" panose="020B0604020202020204" pitchFamily="34" charset="0"/>
              </a:rPr>
              <a:t>to    8</a:t>
            </a:r>
            <a:endParaRPr lang="en-US" sz="16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5148064" y="5957639"/>
            <a:ext cx="3754801" cy="711721"/>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QR codes link to worked examples from the Student Book which will help you with the question they are alongside.</a:t>
            </a:r>
          </a:p>
        </p:txBody>
      </p:sp>
      <p:sp>
        <p:nvSpPr>
          <p:cNvPr id="8" name="Rounded Rectangle 7"/>
          <p:cNvSpPr/>
          <p:nvPr/>
        </p:nvSpPr>
        <p:spPr>
          <a:xfrm>
            <a:off x="6840252" y="4273485"/>
            <a:ext cx="2088232" cy="160378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Exam-style questions are included throughout to help you prepare for your GCSE exam.</a:t>
            </a:r>
          </a:p>
        </p:txBody>
      </p:sp>
      <p:sp>
        <p:nvSpPr>
          <p:cNvPr id="9" name="Rounded Rectangle 8"/>
          <p:cNvSpPr/>
          <p:nvPr/>
        </p:nvSpPr>
        <p:spPr>
          <a:xfrm>
            <a:off x="215516" y="3608505"/>
            <a:ext cx="2088232" cy="2340775"/>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letters </a:t>
            </a:r>
            <a:r>
              <a:rPr lang="en-US" sz="1600" b="1" dirty="0">
                <a:solidFill>
                  <a:srgbClr val="FF0000"/>
                </a:solidFill>
                <a:latin typeface="Arial" panose="020B0604020202020204" pitchFamily="34" charset="0"/>
                <a:cs typeface="Arial" panose="020B0604020202020204" pitchFamily="34" charset="0"/>
              </a:rPr>
              <a:t>P</a:t>
            </a:r>
            <a:r>
              <a:rPr lang="en-US" sz="1600" dirty="0">
                <a:solidFill>
                  <a:schemeClr val="tx1"/>
                </a:solidFill>
                <a:latin typeface="Arial" panose="020B0604020202020204" pitchFamily="34" charset="0"/>
                <a:cs typeface="Arial" panose="020B0604020202020204" pitchFamily="34" charset="0"/>
              </a:rPr>
              <a:t> and </a:t>
            </a:r>
            <a:r>
              <a:rPr lang="en-US" sz="1600" b="1" dirty="0" smtClean="0">
                <a:solidFill>
                  <a:srgbClr val="FF0000"/>
                </a:solidFill>
                <a:latin typeface="Arial" panose="020B0604020202020204" pitchFamily="34" charset="0"/>
                <a:cs typeface="Arial" panose="020B0604020202020204" pitchFamily="34" charset="0"/>
              </a:rPr>
              <a:t>R</a:t>
            </a:r>
            <a:r>
              <a:rPr lang="en-US" sz="1600" dirty="0" smtClean="0">
                <a:solidFill>
                  <a:schemeClr val="tx1"/>
                </a:solidFill>
                <a:latin typeface="Arial" panose="020B0604020202020204" pitchFamily="34" charset="0"/>
                <a:cs typeface="Arial" panose="020B0604020202020204" pitchFamily="34" charset="0"/>
              </a:rPr>
              <a:t> are </a:t>
            </a:r>
            <a:r>
              <a:rPr lang="en-US" sz="1600" dirty="0">
                <a:solidFill>
                  <a:schemeClr val="tx1"/>
                </a:solidFill>
                <a:latin typeface="Arial" panose="020B0604020202020204" pitchFamily="34" charset="0"/>
                <a:cs typeface="Arial" panose="020B0604020202020204" pitchFamily="34" charset="0"/>
              </a:rPr>
              <a:t>used to show where a question requires you to problem- solve or reason mathematically- essential skills for your GCSE.</a:t>
            </a:r>
          </a:p>
        </p:txBody>
      </p:sp>
      <p:sp>
        <p:nvSpPr>
          <p:cNvPr id="10" name="Rounded Rectangle 9"/>
          <p:cNvSpPr/>
          <p:nvPr/>
        </p:nvSpPr>
        <p:spPr>
          <a:xfrm>
            <a:off x="4211960" y="1124744"/>
            <a:ext cx="4189113" cy="592939"/>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There is a section relating to every mastery lesson in the Student Book</a:t>
            </a:r>
          </a:p>
        </p:txBody>
      </p:sp>
      <p:cxnSp>
        <p:nvCxnSpPr>
          <p:cNvPr id="11" name="Straight Arrow Connector 10"/>
          <p:cNvCxnSpPr/>
          <p:nvPr/>
        </p:nvCxnSpPr>
        <p:spPr>
          <a:xfrm flipH="1">
            <a:off x="3923928" y="1268760"/>
            <a:ext cx="288032" cy="5338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21750" y="3861048"/>
            <a:ext cx="5643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156176" y="5027161"/>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p:cNvCxnSpPr>
          <p:nvPr/>
        </p:nvCxnSpPr>
        <p:spPr>
          <a:xfrm flipH="1" flipV="1">
            <a:off x="4572000" y="6313499"/>
            <a:ext cx="57606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761618" y="1830303"/>
            <a:ext cx="2184986" cy="2246769"/>
          </a:xfrm>
          <a:prstGeom prst="rect">
            <a:avLst/>
          </a:prstGeom>
        </p:spPr>
        <p:txBody>
          <a:bodyPr wrap="square">
            <a:spAutoFit/>
          </a:bodyPr>
          <a:lstStyle/>
          <a:p>
            <a:pPr indent="347663">
              <a:buClr>
                <a:srgbClr val="C00000"/>
              </a:buClr>
              <a:buFont typeface="Arial" panose="020B0604020202020204" pitchFamily="34" charset="0"/>
              <a:buChar char="►"/>
            </a:pPr>
            <a:r>
              <a:rPr lang="en-US" sz="1400" dirty="0"/>
              <a:t>This Practice Book is packed with extra practice on all the content of the Student Book - giving you more opportunities to </a:t>
            </a:r>
            <a:r>
              <a:rPr lang="en-US" sz="1400" dirty="0" err="1"/>
              <a:t>practise</a:t>
            </a:r>
            <a:r>
              <a:rPr lang="en-US" sz="1400" dirty="0"/>
              <a:t> answering simple questions as well as problem-solving and reasoning ones.</a:t>
            </a:r>
          </a:p>
        </p:txBody>
      </p:sp>
      <p:sp>
        <p:nvSpPr>
          <p:cNvPr id="31" name="Round Same Side Corner Rectangle 30">
            <a:hlinkClick r:id="rId4"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a:t>
            </a:r>
            <a:endParaRPr lang="en-GB" sz="1400" b="1" dirty="0">
              <a:latin typeface="Calibri" panose="020F0502020204030204" pitchFamily="34" charset="0"/>
            </a:endParaRPr>
          </a:p>
        </p:txBody>
      </p:sp>
    </p:spTree>
    <p:extLst>
      <p:ext uri="{BB962C8B-B14F-4D97-AF65-F5344CB8AC3E}">
        <p14:creationId xmlns:p14="http://schemas.microsoft.com/office/powerpoint/2010/main" val="27983865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a:t>
            </a:r>
            <a:r>
              <a:rPr lang="en-GB" sz="3600" dirty="0" smtClean="0"/>
              <a:t>Factors and Multiples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7" name="Round Diagonal Corner Rectangle 6"/>
          <p:cNvSpPr/>
          <p:nvPr/>
        </p:nvSpPr>
        <p:spPr>
          <a:xfrm>
            <a:off x="251520" y="1268760"/>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457200" rtlCol="0" anchor="t" anchorCtr="0"/>
          <a:lstStyle/>
          <a:p>
            <a:r>
              <a:rPr lang="en-US" sz="2300" dirty="0" smtClean="0">
                <a:solidFill>
                  <a:schemeClr val="tx1"/>
                </a:solidFill>
                <a:latin typeface="Arial" panose="020B0604020202020204" pitchFamily="34" charset="0"/>
                <a:cs typeface="Arial" panose="020B0604020202020204" pitchFamily="34" charset="0"/>
              </a:rPr>
              <a:t>Sophie </a:t>
            </a:r>
            <a:r>
              <a:rPr lang="en-US" sz="2300" dirty="0">
                <a:solidFill>
                  <a:schemeClr val="tx1"/>
                </a:solidFill>
                <a:latin typeface="Arial" panose="020B0604020202020204" pitchFamily="34" charset="0"/>
                <a:cs typeface="Arial" panose="020B0604020202020204" pitchFamily="34" charset="0"/>
              </a:rPr>
              <a:t>is making Christmas cards. </a:t>
            </a:r>
          </a:p>
          <a:p>
            <a:r>
              <a:rPr lang="en-US" sz="2300" dirty="0">
                <a:solidFill>
                  <a:schemeClr val="tx1"/>
                </a:solidFill>
                <a:latin typeface="Arial" panose="020B0604020202020204" pitchFamily="34" charset="0"/>
                <a:cs typeface="Arial" panose="020B0604020202020204" pitchFamily="34" charset="0"/>
              </a:rPr>
              <a:t>She needs a card and an envelope for each card. </a:t>
            </a:r>
          </a:p>
          <a:p>
            <a:r>
              <a:rPr lang="en-US" sz="2300" dirty="0">
                <a:solidFill>
                  <a:schemeClr val="tx1"/>
                </a:solidFill>
                <a:latin typeface="Arial" panose="020B0604020202020204" pitchFamily="34" charset="0"/>
                <a:cs typeface="Arial" panose="020B0604020202020204" pitchFamily="34" charset="0"/>
              </a:rPr>
              <a:t>There are 18 card blanks (for her to decorate) in a pack. </a:t>
            </a:r>
          </a:p>
          <a:p>
            <a:r>
              <a:rPr lang="en-US" sz="2300" dirty="0">
                <a:solidFill>
                  <a:schemeClr val="tx1"/>
                </a:solidFill>
                <a:latin typeface="Arial" panose="020B0604020202020204" pitchFamily="34" charset="0"/>
                <a:cs typeface="Arial" panose="020B0604020202020204" pitchFamily="34" charset="0"/>
              </a:rPr>
              <a:t>There are 30 envelopes in a pack. </a:t>
            </a:r>
          </a:p>
          <a:p>
            <a:pPr>
              <a:buClr>
                <a:srgbClr val="C00000"/>
              </a:buClr>
            </a:pPr>
            <a:r>
              <a:rPr lang="en-US" sz="2300" dirty="0">
                <a:solidFill>
                  <a:schemeClr val="tx1"/>
                </a:solidFill>
                <a:latin typeface="Arial" panose="020B0604020202020204" pitchFamily="34" charset="0"/>
                <a:cs typeface="Arial" panose="020B0604020202020204" pitchFamily="34" charset="0"/>
              </a:rPr>
              <a:t>Sophie bought exactly the same number of cards and </a:t>
            </a:r>
            <a:r>
              <a:rPr lang="en-US" sz="2300" dirty="0" smtClean="0">
                <a:solidFill>
                  <a:schemeClr val="tx1"/>
                </a:solidFill>
                <a:latin typeface="Arial" panose="020B0604020202020204" pitchFamily="34" charset="0"/>
                <a:cs typeface="Arial" panose="020B0604020202020204" pitchFamily="34" charset="0"/>
              </a:rPr>
              <a:t>envelopes</a:t>
            </a:r>
            <a:r>
              <a:rPr lang="en-US" sz="2300" dirty="0">
                <a:solidFill>
                  <a:schemeClr val="tx1"/>
                </a:solidFill>
                <a:latin typeface="Arial" panose="020B0604020202020204" pitchFamily="34" charset="0"/>
                <a:cs typeface="Arial" panose="020B0604020202020204" pitchFamily="34" charset="0"/>
              </a:rPr>
              <a:t>.</a:t>
            </a:r>
            <a:r>
              <a:rPr lang="en-US" sz="2300" b="1" dirty="0" smtClean="0">
                <a:solidFill>
                  <a:schemeClr val="tx1"/>
                </a:solidFill>
                <a:latin typeface="Arial" panose="020B0604020202020204" pitchFamily="34" charset="0"/>
                <a:cs typeface="Arial" panose="020B0604020202020204" pitchFamily="34" charset="0"/>
              </a:rPr>
              <a:t> </a:t>
            </a:r>
          </a:p>
          <a:p>
            <a:pPr marL="457200" indent="-457200">
              <a:buClr>
                <a:srgbClr val="C00000"/>
              </a:buClr>
              <a:buFont typeface="+mj-lt"/>
              <a:buAutoNum type="alphaLcPeriod"/>
              <a:tabLst>
                <a:tab pos="4743450" algn="r"/>
              </a:tabLst>
            </a:pPr>
            <a:r>
              <a:rPr lang="en-US" sz="2300" dirty="0" smtClean="0">
                <a:solidFill>
                  <a:schemeClr val="tx1"/>
                </a:solidFill>
                <a:latin typeface="Arial" panose="020B0604020202020204" pitchFamily="34" charset="0"/>
                <a:cs typeface="Arial" panose="020B0604020202020204" pitchFamily="34" charset="0"/>
              </a:rPr>
              <a:t>How </a:t>
            </a:r>
            <a:r>
              <a:rPr lang="en-US" sz="2300" dirty="0">
                <a:solidFill>
                  <a:schemeClr val="tx1"/>
                </a:solidFill>
                <a:latin typeface="Arial" panose="020B0604020202020204" pitchFamily="34" charset="0"/>
                <a:cs typeface="Arial" panose="020B0604020202020204" pitchFamily="34" charset="0"/>
              </a:rPr>
              <a:t>many packs of cards and </a:t>
            </a:r>
            <a:r>
              <a:rPr lang="en-US" sz="2300" dirty="0" smtClean="0">
                <a:solidFill>
                  <a:schemeClr val="tx1"/>
                </a:solidFill>
                <a:latin typeface="Arial" panose="020B0604020202020204" pitchFamily="34" charset="0"/>
                <a:cs typeface="Arial" panose="020B0604020202020204" pitchFamily="34" charset="0"/>
              </a:rPr>
              <a:t> envelopes </a:t>
            </a:r>
            <a:r>
              <a:rPr lang="en-US" sz="2300" dirty="0">
                <a:solidFill>
                  <a:schemeClr val="tx1"/>
                </a:solidFill>
                <a:latin typeface="Arial" panose="020B0604020202020204" pitchFamily="34" charset="0"/>
                <a:cs typeface="Arial" panose="020B0604020202020204" pitchFamily="34" charset="0"/>
              </a:rPr>
              <a:t>did she buy? </a:t>
            </a:r>
            <a:r>
              <a:rPr lang="en-US" sz="2300" dirty="0" smtClean="0">
                <a:solidFill>
                  <a:schemeClr val="tx1"/>
                </a:solidFill>
                <a:latin typeface="Arial" panose="020B0604020202020204" pitchFamily="34" charset="0"/>
                <a:cs typeface="Arial" panose="020B0604020202020204" pitchFamily="34" charset="0"/>
              </a:rPr>
              <a:t/>
            </a:r>
            <a:br>
              <a:rPr lang="en-US" sz="2300" dirty="0" smtClean="0">
                <a:solidFill>
                  <a:schemeClr val="tx1"/>
                </a:solidFill>
                <a:latin typeface="Arial" panose="020B0604020202020204" pitchFamily="34" charset="0"/>
                <a:cs typeface="Arial" panose="020B0604020202020204" pitchFamily="34" charset="0"/>
              </a:rPr>
            </a:br>
            <a:r>
              <a:rPr lang="en-US" sz="2300" dirty="0" smtClean="0">
                <a:solidFill>
                  <a:schemeClr val="tx1"/>
                </a:solidFill>
                <a:latin typeface="Arial" panose="020B0604020202020204" pitchFamily="34" charset="0"/>
                <a:cs typeface="Arial" panose="020B0604020202020204" pitchFamily="34" charset="0"/>
              </a:rPr>
              <a:t>	</a:t>
            </a:r>
            <a:r>
              <a:rPr lang="en-US" sz="2300" b="1" dirty="0" smtClean="0">
                <a:solidFill>
                  <a:schemeClr val="tx1"/>
                </a:solidFill>
                <a:latin typeface="Arial" panose="020B0604020202020204" pitchFamily="34" charset="0"/>
                <a:cs typeface="Arial" panose="020B0604020202020204" pitchFamily="34" charset="0"/>
              </a:rPr>
              <a:t>(</a:t>
            </a:r>
            <a:r>
              <a:rPr lang="en-US" sz="2300" b="1" dirty="0">
                <a:solidFill>
                  <a:schemeClr val="tx1"/>
                </a:solidFill>
                <a:latin typeface="Arial" panose="020B0604020202020204" pitchFamily="34" charset="0"/>
                <a:cs typeface="Arial" panose="020B0604020202020204" pitchFamily="34" charset="0"/>
              </a:rPr>
              <a:t>3 marks) </a:t>
            </a:r>
            <a:endParaRPr lang="en-US" sz="2300" dirty="0">
              <a:solidFill>
                <a:schemeClr val="tx1"/>
              </a:solidFill>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4743450" algn="r"/>
              </a:tabLst>
            </a:pPr>
            <a:r>
              <a:rPr lang="en-US" sz="2300" dirty="0" smtClean="0">
                <a:solidFill>
                  <a:schemeClr val="tx1"/>
                </a:solidFill>
                <a:latin typeface="Arial" panose="020B0604020202020204" pitchFamily="34" charset="0"/>
                <a:cs typeface="Arial" panose="020B0604020202020204" pitchFamily="34" charset="0"/>
              </a:rPr>
              <a:t>How </a:t>
            </a:r>
            <a:r>
              <a:rPr lang="en-US" sz="2300" dirty="0">
                <a:solidFill>
                  <a:schemeClr val="tx1"/>
                </a:solidFill>
                <a:latin typeface="Arial" panose="020B0604020202020204" pitchFamily="34" charset="0"/>
                <a:cs typeface="Arial" panose="020B0604020202020204" pitchFamily="34" charset="0"/>
              </a:rPr>
              <a:t>many cards can she make? </a:t>
            </a:r>
            <a:r>
              <a:rPr lang="en-US" sz="2300" dirty="0" smtClean="0">
                <a:solidFill>
                  <a:schemeClr val="tx1"/>
                </a:solidFill>
                <a:latin typeface="Arial" panose="020B0604020202020204" pitchFamily="34" charset="0"/>
                <a:cs typeface="Arial" panose="020B0604020202020204" pitchFamily="34" charset="0"/>
              </a:rPr>
              <a:t>	</a:t>
            </a:r>
            <a:r>
              <a:rPr lang="en-US" sz="2300" b="1" dirty="0" smtClean="0">
                <a:solidFill>
                  <a:schemeClr val="tx1"/>
                </a:solidFill>
                <a:latin typeface="Arial" panose="020B0604020202020204" pitchFamily="34" charset="0"/>
                <a:cs typeface="Arial" panose="020B0604020202020204" pitchFamily="34" charset="0"/>
              </a:rPr>
              <a:t>(</a:t>
            </a:r>
            <a:r>
              <a:rPr lang="en-US" sz="2300" b="1" dirty="0">
                <a:solidFill>
                  <a:schemeClr val="tx1"/>
                </a:solidFill>
                <a:latin typeface="Arial" panose="020B0604020202020204" pitchFamily="34" charset="0"/>
                <a:cs typeface="Arial" panose="020B0604020202020204" pitchFamily="34" charset="0"/>
              </a:rPr>
              <a:t>2 marks) </a:t>
            </a:r>
            <a:endParaRPr lang="en-US" sz="2300" dirty="0">
              <a:solidFill>
                <a:schemeClr val="tx1"/>
              </a:solidFill>
              <a:latin typeface="Arial" panose="020B0604020202020204" pitchFamily="34" charset="0"/>
              <a:cs typeface="Arial" panose="020B0604020202020204" pitchFamily="34" charset="0"/>
            </a:endParaRPr>
          </a:p>
        </p:txBody>
      </p:sp>
      <p:sp>
        <p:nvSpPr>
          <p:cNvPr id="8" name="Round Diagonal Corner Rectangle 7"/>
          <p:cNvSpPr/>
          <p:nvPr/>
        </p:nvSpPr>
        <p:spPr>
          <a:xfrm>
            <a:off x="243512" y="1268760"/>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14 – Exam-Style Questions</a:t>
            </a:r>
            <a:endParaRPr lang="en-US" sz="2400" b="1" dirty="0">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spTree>
    <p:extLst>
      <p:ext uri="{BB962C8B-B14F-4D97-AF65-F5344CB8AC3E}">
        <p14:creationId xmlns:p14="http://schemas.microsoft.com/office/powerpoint/2010/main" val="1041956191"/>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a:t>
            </a:r>
            <a:r>
              <a:rPr lang="en-GB" sz="3600" dirty="0" smtClean="0"/>
              <a:t>Factors and Multiples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a:t>
            </a:r>
            <a:endParaRPr lang="en-GB" sz="1400" b="1" dirty="0">
              <a:latin typeface="Calibri" panose="020F0502020204030204" pitchFamily="34" charset="0"/>
            </a:endParaRPr>
          </a:p>
        </p:txBody>
      </p:sp>
      <p:sp>
        <p:nvSpPr>
          <p:cNvPr id="6" name="Rectangle 5"/>
          <p:cNvSpPr/>
          <p:nvPr/>
        </p:nvSpPr>
        <p:spPr>
          <a:xfrm>
            <a:off x="179512" y="1124744"/>
            <a:ext cx="343389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1.4 – Factors and Multiples</a:t>
            </a:r>
            <a:endParaRPr lang="en-US" sz="2000" b="1" dirty="0">
              <a:latin typeface="Arial" panose="020B0604020202020204" pitchFamily="34" charset="0"/>
              <a:cs typeface="Arial" panose="020B0604020202020204" pitchFamily="34" charset="0"/>
            </a:endParaRPr>
          </a:p>
        </p:txBody>
      </p:sp>
      <p:sp>
        <p:nvSpPr>
          <p:cNvPr id="5" name="Rectangle 4"/>
          <p:cNvSpPr/>
          <p:nvPr/>
        </p:nvSpPr>
        <p:spPr>
          <a:xfrm>
            <a:off x="251520" y="1628800"/>
            <a:ext cx="5220072" cy="5170646"/>
          </a:xfrm>
          <a:prstGeom prst="rect">
            <a:avLst/>
          </a:prstGeom>
        </p:spPr>
        <p:txBody>
          <a:bodyPr wrap="square">
            <a:spAutoFit/>
          </a:bodyPr>
          <a:lstStyle/>
          <a:p>
            <a:pPr marL="685800" indent="-685800">
              <a:buClr>
                <a:srgbClr val="C00000"/>
              </a:buClr>
              <a:buFont typeface="+mj-lt"/>
              <a:buAutoNum type="arabicPeriod" startAt="15"/>
            </a:pPr>
            <a:r>
              <a:rPr lang="en-US" sz="2950" b="1" dirty="0" smtClean="0">
                <a:solidFill>
                  <a:srgbClr val="FF0000"/>
                </a:solidFill>
              </a:rPr>
              <a:t>P </a:t>
            </a:r>
            <a:r>
              <a:rPr lang="en-US" sz="2950" dirty="0"/>
              <a:t>Three cars are going around a rally race </a:t>
            </a:r>
            <a:r>
              <a:rPr lang="en-US" sz="2950" dirty="0" smtClean="0"/>
              <a:t>track.</a:t>
            </a:r>
            <a:br>
              <a:rPr lang="en-US" sz="2950" dirty="0" smtClean="0"/>
            </a:br>
            <a:r>
              <a:rPr lang="en-US" sz="2950" dirty="0" smtClean="0"/>
              <a:t>The </a:t>
            </a:r>
            <a:r>
              <a:rPr lang="en-US" sz="2950" dirty="0"/>
              <a:t>first car completes a circuit </a:t>
            </a:r>
            <a:r>
              <a:rPr lang="en-US" sz="2950" dirty="0" smtClean="0"/>
              <a:t>every 0.25 </a:t>
            </a:r>
            <a:r>
              <a:rPr lang="en-US" sz="2950" dirty="0"/>
              <a:t>hours, the second car every 0.4 </a:t>
            </a:r>
            <a:r>
              <a:rPr lang="en-US" sz="2950" dirty="0" smtClean="0"/>
              <a:t>hours and </a:t>
            </a:r>
            <a:r>
              <a:rPr lang="en-US" sz="2950" dirty="0"/>
              <a:t>the third car every 0.5 hours. They </a:t>
            </a:r>
            <a:r>
              <a:rPr lang="en-US" sz="2950" dirty="0" smtClean="0"/>
              <a:t>start together </a:t>
            </a:r>
            <a:r>
              <a:rPr lang="en-US" sz="2950" dirty="0"/>
              <a:t>at 2 pm. How long is it before </a:t>
            </a:r>
            <a:r>
              <a:rPr lang="en-US" sz="2950" dirty="0" smtClean="0"/>
              <a:t>all three </a:t>
            </a:r>
            <a:r>
              <a:rPr lang="en-US" sz="2950" dirty="0"/>
              <a:t>cars are level again?</a:t>
            </a:r>
            <a:endParaRPr lang="en-US" sz="2950" dirty="0" smtClean="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spTree>
    <p:extLst>
      <p:ext uri="{BB962C8B-B14F-4D97-AF65-F5344CB8AC3E}">
        <p14:creationId xmlns:p14="http://schemas.microsoft.com/office/powerpoint/2010/main" val="2391347329"/>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Squares, Cubes &amp; Roots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a:t>
            </a:r>
            <a:endParaRPr lang="en-GB" sz="1400" b="1" dirty="0">
              <a:latin typeface="Calibri" panose="020F0502020204030204" pitchFamily="34" charset="0"/>
            </a:endParaRPr>
          </a:p>
        </p:txBody>
      </p:sp>
      <p:sp>
        <p:nvSpPr>
          <p:cNvPr id="6" name="Rectangle 5"/>
          <p:cNvSpPr/>
          <p:nvPr/>
        </p:nvSpPr>
        <p:spPr>
          <a:xfrm>
            <a:off x="176526" y="1124744"/>
            <a:ext cx="41074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1.5 – Squares, Cubes and Roots</a:t>
            </a:r>
            <a:endParaRPr lang="en-US" sz="2000" b="1" dirty="0">
              <a:latin typeface="Arial" panose="020B0604020202020204" pitchFamily="34" charset="0"/>
              <a:cs typeface="Arial" panose="020B0604020202020204" pitchFamily="34" charset="0"/>
            </a:endParaRPr>
          </a:p>
        </p:txBody>
      </p:sp>
      <p:sp>
        <p:nvSpPr>
          <p:cNvPr id="9" name="Rectangle 8"/>
          <p:cNvSpPr/>
          <p:nvPr/>
        </p:nvSpPr>
        <p:spPr>
          <a:xfrm flipH="1">
            <a:off x="277540" y="5157192"/>
            <a:ext cx="5204539" cy="136815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The symbol ± shows that </a:t>
            </a:r>
            <a:r>
              <a:rPr lang="en-US" sz="2400" dirty="0" smtClean="0">
                <a:solidFill>
                  <a:schemeClr val="tx1"/>
                </a:solidFill>
                <a:latin typeface="Arial" panose="020B0604020202020204" pitchFamily="34" charset="0"/>
                <a:cs typeface="Arial" panose="020B0604020202020204" pitchFamily="34" charset="0"/>
              </a:rPr>
              <a:t>you are </a:t>
            </a:r>
            <a:r>
              <a:rPr lang="en-US" sz="2400" dirty="0">
                <a:solidFill>
                  <a:schemeClr val="tx1"/>
                </a:solidFill>
                <a:latin typeface="Arial" panose="020B0604020202020204" pitchFamily="34" charset="0"/>
                <a:cs typeface="Arial" panose="020B0604020202020204" pitchFamily="34" charset="0"/>
              </a:rPr>
              <a:t>being asked for the positive and </a:t>
            </a:r>
            <a:r>
              <a:rPr lang="en-US" sz="2400" dirty="0" smtClean="0">
                <a:solidFill>
                  <a:schemeClr val="tx1"/>
                </a:solidFill>
                <a:latin typeface="Arial" panose="020B0604020202020204" pitchFamily="34" charset="0"/>
                <a:cs typeface="Arial" panose="020B0604020202020204" pitchFamily="34" charset="0"/>
              </a:rPr>
              <a:t>the negative </a:t>
            </a:r>
            <a:r>
              <a:rPr lang="en-US" sz="2400" dirty="0">
                <a:solidFill>
                  <a:schemeClr val="tx1"/>
                </a:solidFill>
                <a:latin typeface="Arial" panose="020B0604020202020204" pitchFamily="34" charset="0"/>
                <a:cs typeface="Arial" panose="020B0604020202020204" pitchFamily="34" charset="0"/>
              </a:rPr>
              <a:t>square root.</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628800"/>
            <a:ext cx="5247356" cy="338437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628800"/>
            <a:ext cx="551298" cy="540797"/>
          </a:xfrm>
          <a:prstGeom prst="rect">
            <a:avLst/>
          </a:prstGeom>
        </p:spPr>
      </p:pic>
    </p:spTree>
    <p:extLst>
      <p:ext uri="{BB962C8B-B14F-4D97-AF65-F5344CB8AC3E}">
        <p14:creationId xmlns:p14="http://schemas.microsoft.com/office/powerpoint/2010/main" val="3981754679"/>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Squares, Cubes &amp; Roots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a:t>
            </a:r>
            <a:endParaRPr lang="en-GB" sz="1400" b="1" dirty="0">
              <a:latin typeface="Calibri" panose="020F0502020204030204" pitchFamily="34" charset="0"/>
            </a:endParaRPr>
          </a:p>
        </p:txBody>
      </p:sp>
      <p:sp>
        <p:nvSpPr>
          <p:cNvPr id="6" name="Rectangle 5"/>
          <p:cNvSpPr/>
          <p:nvPr/>
        </p:nvSpPr>
        <p:spPr>
          <a:xfrm>
            <a:off x="176526" y="1124744"/>
            <a:ext cx="41074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1.5 – Squares, Cubes and Roots</a:t>
            </a:r>
            <a:endParaRPr lang="en-US"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628800"/>
            <a:ext cx="5241016" cy="2911677"/>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44586" y="4509121"/>
            <a:ext cx="5254885" cy="1008112"/>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2738" y="1268760"/>
            <a:ext cx="551298" cy="540797"/>
          </a:xfrm>
          <a:prstGeom prst="rect">
            <a:avLst/>
          </a:prstGeom>
        </p:spPr>
      </p:pic>
    </p:spTree>
    <p:extLst>
      <p:ext uri="{BB962C8B-B14F-4D97-AF65-F5344CB8AC3E}">
        <p14:creationId xmlns:p14="http://schemas.microsoft.com/office/powerpoint/2010/main" val="2790781880"/>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Squares, Cubes &amp; Roots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a:t>
            </a:r>
            <a:endParaRPr lang="en-GB" sz="1400" b="1" dirty="0">
              <a:latin typeface="Calibri" panose="020F0502020204030204" pitchFamily="34" charset="0"/>
            </a:endParaRPr>
          </a:p>
        </p:txBody>
      </p:sp>
      <p:sp>
        <p:nvSpPr>
          <p:cNvPr id="6" name="Rectangle 5"/>
          <p:cNvSpPr/>
          <p:nvPr/>
        </p:nvSpPr>
        <p:spPr>
          <a:xfrm>
            <a:off x="176526" y="1124744"/>
            <a:ext cx="41074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1.5 – Squares, Cubes and Roots</a:t>
            </a:r>
            <a:endParaRPr lang="en-US" sz="20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679926"/>
            <a:ext cx="5272787" cy="225313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730824"/>
            <a:ext cx="551298" cy="546048"/>
          </a:xfrm>
          <a:prstGeom prst="rect">
            <a:avLst/>
          </a:prstGeom>
        </p:spPr>
      </p:pic>
      <p:pic>
        <p:nvPicPr>
          <p:cNvPr id="8" name="Picture 7"/>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236298" y="4149080"/>
            <a:ext cx="5271806" cy="24482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72738" y="3680291"/>
            <a:ext cx="551298" cy="540797"/>
          </a:xfrm>
          <a:prstGeom prst="rect">
            <a:avLst/>
          </a:prstGeom>
        </p:spPr>
      </p:pic>
    </p:spTree>
    <p:extLst>
      <p:ext uri="{BB962C8B-B14F-4D97-AF65-F5344CB8AC3E}">
        <p14:creationId xmlns:p14="http://schemas.microsoft.com/office/powerpoint/2010/main" val="1167612629"/>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Squares, Cubes &amp; Roots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a:t>
            </a:r>
            <a:endParaRPr lang="en-GB" sz="1400" b="1" dirty="0">
              <a:latin typeface="Calibri" panose="020F0502020204030204" pitchFamily="34" charset="0"/>
            </a:endParaRPr>
          </a:p>
        </p:txBody>
      </p:sp>
      <p:sp>
        <p:nvSpPr>
          <p:cNvPr id="6" name="Rectangle 5"/>
          <p:cNvSpPr/>
          <p:nvPr/>
        </p:nvSpPr>
        <p:spPr>
          <a:xfrm>
            <a:off x="176526" y="1124744"/>
            <a:ext cx="41074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1.5 – Squares, Cubes and Roots</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72320" y="1684588"/>
            <a:ext cx="5235784" cy="390465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730824"/>
            <a:ext cx="551298" cy="54604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67487" y="2949710"/>
            <a:ext cx="556549" cy="55129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72738" y="4256355"/>
            <a:ext cx="551298" cy="540797"/>
          </a:xfrm>
          <a:prstGeom prst="rect">
            <a:avLst/>
          </a:prstGeom>
        </p:spPr>
      </p:pic>
    </p:spTree>
    <p:extLst>
      <p:ext uri="{BB962C8B-B14F-4D97-AF65-F5344CB8AC3E}">
        <p14:creationId xmlns:p14="http://schemas.microsoft.com/office/powerpoint/2010/main" val="2186360986"/>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Squares, Cubes &amp; Roots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a:t>
            </a:r>
            <a:endParaRPr lang="en-GB" sz="1400" b="1" dirty="0">
              <a:latin typeface="Calibri" panose="020F0502020204030204" pitchFamily="34" charset="0"/>
            </a:endParaRPr>
          </a:p>
        </p:txBody>
      </p:sp>
      <p:sp>
        <p:nvSpPr>
          <p:cNvPr id="6" name="Rectangle 5"/>
          <p:cNvSpPr/>
          <p:nvPr/>
        </p:nvSpPr>
        <p:spPr>
          <a:xfrm>
            <a:off x="176526" y="1124744"/>
            <a:ext cx="41074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1.5 – Squares, Cubes and Roots</a:t>
            </a:r>
            <a:endParaRPr lang="en-US" sz="2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36298" y="1671731"/>
            <a:ext cx="5271806" cy="384550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flipH="1">
                <a:off x="277539" y="5949280"/>
                <a:ext cx="5204539" cy="57606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C00000"/>
                    </a:solidFill>
                    <a:latin typeface="Arial" panose="020B0604020202020204" pitchFamily="34" charset="0"/>
                    <a:cs typeface="Arial" panose="020B0604020202020204" pitchFamily="34" charset="0"/>
                  </a:rPr>
                  <a:t>Q16 hint</a:t>
                </a:r>
                <a:r>
                  <a:rPr lang="en-US" sz="3200" dirty="0" smtClean="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32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oMath>
                </a14:m>
                <a:r>
                  <a:rPr lang="en-US" sz="3200" dirty="0" smtClean="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x </a:t>
                </a:r>
                <a14:m>
                  <m:oMath xmlns:m="http://schemas.openxmlformats.org/officeDocument/2006/math">
                    <m:r>
                      <a:rPr lang="en-US" sz="3200" i="1">
                        <a:solidFill>
                          <a:schemeClr val="tx1"/>
                        </a:solidFill>
                        <a:latin typeface="Cambria Math" panose="02040503050406030204" pitchFamily="18" charset="0"/>
                        <a:ea typeface="Cambria Math" panose="02040503050406030204" pitchFamily="18" charset="0"/>
                        <a:cs typeface="Arial" panose="020B0604020202020204" pitchFamily="34" charset="0"/>
                      </a:rPr>
                      <m:t>√2</m:t>
                    </m:r>
                  </m:oMath>
                </a14:m>
                <a:r>
                  <a:rPr lang="en-US" sz="3200" dirty="0">
                    <a:solidFill>
                      <a:schemeClr val="tx1"/>
                    </a:solidFill>
                    <a:latin typeface="Arial" panose="020B0604020202020204" pitchFamily="34" charset="0"/>
                    <a:cs typeface="Arial" panose="020B0604020202020204" pitchFamily="34" charset="0"/>
                  </a:rPr>
                  <a:t> = </a:t>
                </a:r>
                <a14:m>
                  <m:oMath xmlns:m="http://schemas.openxmlformats.org/officeDocument/2006/math">
                    <m:r>
                      <a:rPr lang="en-US" sz="3200" i="1">
                        <a:solidFill>
                          <a:schemeClr val="tx1"/>
                        </a:solidFill>
                        <a:latin typeface="Cambria Math" panose="02040503050406030204" pitchFamily="18" charset="0"/>
                        <a:ea typeface="Cambria Math" panose="02040503050406030204" pitchFamily="18" charset="0"/>
                        <a:cs typeface="Arial" panose="020B0604020202020204" pitchFamily="34" charset="0"/>
                      </a:rPr>
                      <m:t>√2</m:t>
                    </m:r>
                  </m:oMath>
                </a14:m>
                <a:r>
                  <a:rPr lang="en-US" sz="3200" dirty="0">
                    <a:solidFill>
                      <a:schemeClr val="tx1"/>
                    </a:solidFill>
                    <a:latin typeface="Arial" panose="020B0604020202020204" pitchFamily="34" charset="0"/>
                    <a:cs typeface="Arial" panose="020B0604020202020204" pitchFamily="34" charset="0"/>
                  </a:rPr>
                  <a:t> x 2</a:t>
                </a:r>
              </a:p>
            </p:txBody>
          </p:sp>
        </mc:Choice>
        <mc:Fallback xmlns="">
          <p:sp>
            <p:nvSpPr>
              <p:cNvPr id="8" name="Rectangle 7"/>
              <p:cNvSpPr>
                <a:spLocks noRot="1" noChangeAspect="1" noMove="1" noResize="1" noEditPoints="1" noAdjustHandles="1" noChangeArrowheads="1" noChangeShapeType="1" noTextEdit="1"/>
              </p:cNvSpPr>
              <p:nvPr/>
            </p:nvSpPr>
            <p:spPr>
              <a:xfrm flipH="1">
                <a:off x="277539" y="5949280"/>
                <a:ext cx="5204539" cy="576064"/>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2738" y="1268760"/>
            <a:ext cx="551298" cy="540797"/>
          </a:xfrm>
          <a:prstGeom prst="rect">
            <a:avLst/>
          </a:prstGeom>
        </p:spPr>
      </p:pic>
      <p:sp>
        <p:nvSpPr>
          <p:cNvPr id="2" name="Rectangle 1"/>
          <p:cNvSpPr/>
          <p:nvPr/>
        </p:nvSpPr>
        <p:spPr>
          <a:xfrm>
            <a:off x="4454010" y="1671731"/>
            <a:ext cx="1054094" cy="389117"/>
          </a:xfrm>
          <a:prstGeom prst="rect">
            <a:avLst/>
          </a:prstGeom>
          <a:solidFill>
            <a:srgbClr val="FB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77988" y="3140968"/>
            <a:ext cx="546048" cy="514544"/>
          </a:xfrm>
          <a:prstGeom prst="rect">
            <a:avLst/>
          </a:prstGeom>
        </p:spPr>
      </p:pic>
    </p:spTree>
    <p:extLst>
      <p:ext uri="{BB962C8B-B14F-4D97-AF65-F5344CB8AC3E}">
        <p14:creationId xmlns:p14="http://schemas.microsoft.com/office/powerpoint/2010/main" val="3886559741"/>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1 – Number – Squares, Cubes &amp; Roots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a:t>
            </a:r>
            <a:endParaRPr lang="en-GB" sz="1400" b="1" dirty="0">
              <a:latin typeface="Calibri" panose="020F0502020204030204" pitchFamily="34" charset="0"/>
            </a:endParaRPr>
          </a:p>
        </p:txBody>
      </p:sp>
      <p:sp>
        <p:nvSpPr>
          <p:cNvPr id="6" name="Rectangle 5"/>
          <p:cNvSpPr/>
          <p:nvPr/>
        </p:nvSpPr>
        <p:spPr>
          <a:xfrm>
            <a:off x="176526" y="1124744"/>
            <a:ext cx="41074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1.5 – Squares, Cubes and Roots</a:t>
            </a:r>
            <a:endParaRPr lang="en-US" sz="2000" b="1" dirty="0">
              <a:latin typeface="Arial" panose="020B0604020202020204" pitchFamily="34" charset="0"/>
              <a:cs typeface="Arial" panose="020B0604020202020204" pitchFamily="34" charset="0"/>
            </a:endParaRPr>
          </a:p>
        </p:txBody>
      </p:sp>
      <p:sp>
        <p:nvSpPr>
          <p:cNvPr id="7" name="Round Diagonal Corner Rectangle 6"/>
          <p:cNvSpPr/>
          <p:nvPr/>
        </p:nvSpPr>
        <p:spPr>
          <a:xfrm>
            <a:off x="251520" y="1665095"/>
            <a:ext cx="5256584" cy="489654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243512" y="1665095"/>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17 – Exam-Style Questions</a:t>
            </a:r>
            <a:endParaRPr lang="en-US" sz="2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323528" y="2242314"/>
                <a:ext cx="5176568" cy="3973973"/>
              </a:xfrm>
              <a:prstGeom prst="rect">
                <a:avLst/>
              </a:prstGeom>
            </p:spPr>
            <p:txBody>
              <a:bodyPr wrap="square">
                <a:spAutoFit/>
              </a:bodyPr>
              <a:lstStyle/>
              <a:p>
                <a:pPr>
                  <a:spcAft>
                    <a:spcPts val="600"/>
                  </a:spcAft>
                  <a:tabLst>
                    <a:tab pos="4972050" algn="r"/>
                  </a:tabLst>
                </a:pPr>
                <a:r>
                  <a:rPr lang="en-US" sz="3000" dirty="0" smtClean="0"/>
                  <a:t>Use your calculator to work out the value of </a:t>
                </a:r>
                <a:r>
                  <a:rPr lang="en-US" sz="3000" dirty="0"/>
                  <a:t>7.43 x </a:t>
                </a:r>
                <a14:m>
                  <m:oMath xmlns:m="http://schemas.openxmlformats.org/officeDocument/2006/math">
                    <m:r>
                      <a:rPr lang="en-US" sz="3000" i="1">
                        <a:latin typeface="Cambria Math" panose="02040503050406030204" pitchFamily="18" charset="0"/>
                        <a:ea typeface="Cambria Math" panose="02040503050406030204" pitchFamily="18" charset="0"/>
                        <a:cs typeface="Arial" panose="020B0604020202020204" pitchFamily="34" charset="0"/>
                      </a:rPr>
                      <m:t>√</m:t>
                    </m:r>
                    <m:r>
                      <a:rPr lang="en-US" sz="3000" b="0" i="1" smtClean="0">
                        <a:latin typeface="Cambria Math" panose="02040503050406030204" pitchFamily="18" charset="0"/>
                        <a:ea typeface="Cambria Math" panose="02040503050406030204" pitchFamily="18" charset="0"/>
                        <a:cs typeface="Arial" panose="020B0604020202020204" pitchFamily="34" charset="0"/>
                      </a:rPr>
                      <m:t>3</m:t>
                    </m:r>
                  </m:oMath>
                </a14:m>
                <a:r>
                  <a:rPr lang="en-US" sz="3000" dirty="0"/>
                  <a:t>.</a:t>
                </a:r>
              </a:p>
              <a:p>
                <a:pPr marL="400050" indent="-400050">
                  <a:spcAft>
                    <a:spcPts val="600"/>
                  </a:spcAft>
                  <a:buFont typeface="+mj-lt"/>
                  <a:buAutoNum type="alphaLcPeriod"/>
                  <a:tabLst>
                    <a:tab pos="4972050" algn="r"/>
                  </a:tabLst>
                </a:pPr>
                <a:r>
                  <a:rPr lang="en-US" sz="3000" dirty="0" smtClean="0"/>
                  <a:t>Write </a:t>
                </a:r>
                <a:r>
                  <a:rPr lang="en-US" sz="3000" dirty="0"/>
                  <a:t>down all the figures on </a:t>
                </a:r>
                <a:r>
                  <a:rPr lang="en-US" sz="3000" dirty="0" smtClean="0"/>
                  <a:t>your calculator </a:t>
                </a:r>
                <a:r>
                  <a:rPr lang="en-US" sz="3000" dirty="0"/>
                  <a:t>display. </a:t>
                </a:r>
                <a:r>
                  <a:rPr lang="en-US" sz="3000" dirty="0" smtClean="0"/>
                  <a:t>	</a:t>
                </a:r>
                <a:br>
                  <a:rPr lang="en-US" sz="3000" dirty="0" smtClean="0"/>
                </a:br>
                <a:r>
                  <a:rPr lang="en-US" sz="3000" dirty="0" smtClean="0"/>
                  <a:t>	</a:t>
                </a:r>
                <a:r>
                  <a:rPr lang="en-US" sz="3000" b="1" dirty="0" smtClean="0"/>
                  <a:t>(</a:t>
                </a:r>
                <a:r>
                  <a:rPr lang="en-US" sz="3000" b="1" dirty="0"/>
                  <a:t>1 mark)</a:t>
                </a:r>
              </a:p>
              <a:p>
                <a:pPr marL="400050" indent="-400050">
                  <a:spcAft>
                    <a:spcPts val="600"/>
                  </a:spcAft>
                  <a:buFont typeface="+mj-lt"/>
                  <a:buAutoNum type="alphaLcPeriod"/>
                  <a:tabLst>
                    <a:tab pos="4972050" algn="r"/>
                  </a:tabLst>
                </a:pPr>
                <a:r>
                  <a:rPr lang="en-US" sz="3000" dirty="0" smtClean="0"/>
                  <a:t>Write </a:t>
                </a:r>
                <a:r>
                  <a:rPr lang="en-US" sz="3000" dirty="0"/>
                  <a:t>your answer to part a correct </a:t>
                </a:r>
                <a:r>
                  <a:rPr lang="en-US" sz="3000" dirty="0" smtClean="0"/>
                  <a:t>to 1 </a:t>
                </a:r>
                <a:r>
                  <a:rPr lang="en-US" sz="3000" dirty="0"/>
                  <a:t>decimal place. </a:t>
                </a:r>
                <a:r>
                  <a:rPr lang="en-US" sz="3000" dirty="0" smtClean="0"/>
                  <a:t>	</a:t>
                </a:r>
                <a:br>
                  <a:rPr lang="en-US" sz="3000" dirty="0" smtClean="0"/>
                </a:br>
                <a:r>
                  <a:rPr lang="en-US" sz="3000" dirty="0" smtClean="0"/>
                  <a:t>	</a:t>
                </a:r>
                <a:r>
                  <a:rPr lang="en-US" sz="3000" b="1" dirty="0" smtClean="0"/>
                  <a:t>(</a:t>
                </a:r>
                <a:r>
                  <a:rPr lang="en-US" sz="3000" b="1" dirty="0"/>
                  <a:t>1 mark)</a:t>
                </a:r>
              </a:p>
            </p:txBody>
          </p:sp>
        </mc:Choice>
        <mc:Fallback xmlns="">
          <p:sp>
            <p:nvSpPr>
              <p:cNvPr id="10" name="Rectangle 9"/>
              <p:cNvSpPr>
                <a:spLocks noRot="1" noChangeAspect="1" noMove="1" noResize="1" noEditPoints="1" noAdjustHandles="1" noChangeArrowheads="1" noChangeShapeType="1" noTextEdit="1"/>
              </p:cNvSpPr>
              <p:nvPr/>
            </p:nvSpPr>
            <p:spPr>
              <a:xfrm>
                <a:off x="323528" y="2242314"/>
                <a:ext cx="5176568" cy="3973973"/>
              </a:xfrm>
              <a:prstGeom prst="rect">
                <a:avLst/>
              </a:prstGeom>
              <a:blipFill rotWithShape="0">
                <a:blip r:embed="rId4"/>
                <a:stretch>
                  <a:fillRect l="-2709" t="-1994" r="-4358" b="-3681"/>
                </a:stretch>
              </a:blipFill>
            </p:spPr>
            <p:txBody>
              <a:bodyPr/>
              <a:lstStyle/>
              <a:p>
                <a:r>
                  <a:rPr lang="en-US">
                    <a:noFill/>
                  </a:rPr>
                  <a:t> </a:t>
                </a:r>
              </a:p>
            </p:txBody>
          </p:sp>
        </mc:Fallback>
      </mc:AlternateContent>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992202521"/>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 – Number – Squares, Cubes &amp; Roots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a:t>
            </a:r>
            <a:endParaRPr lang="en-GB" sz="1400" b="1" dirty="0">
              <a:latin typeface="Calibri" panose="020F0502020204030204" pitchFamily="34" charset="0"/>
            </a:endParaRPr>
          </a:p>
        </p:txBody>
      </p:sp>
      <p:sp>
        <p:nvSpPr>
          <p:cNvPr id="6" name="Rectangle 5"/>
          <p:cNvSpPr/>
          <p:nvPr/>
        </p:nvSpPr>
        <p:spPr>
          <a:xfrm>
            <a:off x="176526" y="1124744"/>
            <a:ext cx="41074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1.5 – Squares, Cubes and Roots</a:t>
            </a:r>
            <a:endParaRPr lang="en-US" sz="2000" b="1" dirty="0">
              <a:latin typeface="Arial" panose="020B0604020202020204" pitchFamily="34" charset="0"/>
              <a:cs typeface="Arial" panose="020B0604020202020204" pitchFamily="34" charset="0"/>
            </a:endParaRPr>
          </a:p>
        </p:txBody>
      </p:sp>
      <p:sp>
        <p:nvSpPr>
          <p:cNvPr id="7" name="Round Diagonal Corner Rectangle 6"/>
          <p:cNvSpPr/>
          <p:nvPr/>
        </p:nvSpPr>
        <p:spPr>
          <a:xfrm>
            <a:off x="251520" y="1665095"/>
            <a:ext cx="5256584" cy="489654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243512" y="1665095"/>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18 – Exam-Style Questions</a:t>
            </a:r>
            <a:endParaRPr lang="en-US" sz="2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323528" y="2242314"/>
                <a:ext cx="5176568" cy="4191404"/>
              </a:xfrm>
              <a:prstGeom prst="rect">
                <a:avLst/>
              </a:prstGeom>
            </p:spPr>
            <p:txBody>
              <a:bodyPr wrap="square">
                <a:spAutoFit/>
              </a:bodyPr>
              <a:lstStyle/>
              <a:p>
                <a:pPr>
                  <a:spcAft>
                    <a:spcPts val="600"/>
                  </a:spcAft>
                  <a:tabLst>
                    <a:tab pos="4972050" algn="r"/>
                  </a:tabLst>
                </a:pPr>
                <a:r>
                  <a:rPr lang="en-US" sz="3000" dirty="0" smtClean="0"/>
                  <a:t>Use your calculator to work out</a:t>
                </a:r>
                <a:r>
                  <a:rPr lang="en-US" sz="3000" dirty="0"/>
                  <a:t>:</a:t>
                </a:r>
              </a:p>
              <a:p>
                <a:pPr>
                  <a:spcAft>
                    <a:spcPts val="600"/>
                  </a:spcAft>
                  <a:tabLst>
                    <a:tab pos="4972050" algn="r"/>
                  </a:tabLst>
                </a:pPr>
                <a14:m>
                  <m:oMathPara xmlns:m="http://schemas.openxmlformats.org/officeDocument/2006/math">
                    <m:oMathParaPr>
                      <m:jc m:val="centerGroup"/>
                    </m:oMathParaPr>
                    <m:oMath xmlns:m="http://schemas.openxmlformats.org/officeDocument/2006/math">
                      <m:rad>
                        <m:radPr>
                          <m:degHide m:val="on"/>
                          <m:ctrlPr>
                            <a:rPr lang="en-US" sz="3600" i="1" smtClean="0">
                              <a:latin typeface="Cambria Math" panose="02040503050406030204" pitchFamily="18" charset="0"/>
                            </a:rPr>
                          </m:ctrlPr>
                        </m:radPr>
                        <m:deg/>
                        <m:e>
                          <m:f>
                            <m:fPr>
                              <m:ctrlPr>
                                <a:rPr lang="en-US" sz="3600" i="1" smtClean="0">
                                  <a:latin typeface="Cambria Math" panose="02040503050406030204" pitchFamily="18" charset="0"/>
                                </a:rPr>
                              </m:ctrlPr>
                            </m:fPr>
                            <m:num>
                              <m:r>
                                <a:rPr lang="en-US" sz="3600" b="0" i="1" smtClean="0">
                                  <a:latin typeface="Cambria Math" panose="02040503050406030204" pitchFamily="18" charset="0"/>
                                </a:rPr>
                                <m:t>32.6 </m:t>
                              </m:r>
                              <m:r>
                                <a:rPr lang="en-US" sz="3600" b="0" i="1" smtClean="0">
                                  <a:latin typeface="Cambria Math" panose="02040503050406030204" pitchFamily="18" charset="0"/>
                                </a:rPr>
                                <m:t>𝑋</m:t>
                              </m:r>
                              <m:r>
                                <a:rPr lang="en-US" sz="3600" b="0" i="1" smtClean="0">
                                  <a:latin typeface="Cambria Math" panose="02040503050406030204" pitchFamily="18" charset="0"/>
                                </a:rPr>
                                <m:t> 13.9</m:t>
                              </m:r>
                            </m:num>
                            <m:den>
                              <m:r>
                                <a:rPr lang="en-US" sz="3600" b="0" i="1" smtClean="0">
                                  <a:latin typeface="Cambria Math" panose="02040503050406030204" pitchFamily="18" charset="0"/>
                                </a:rPr>
                                <m:t>7.4</m:t>
                              </m:r>
                            </m:den>
                          </m:f>
                        </m:e>
                      </m:rad>
                    </m:oMath>
                  </m:oMathPara>
                </a14:m>
                <a:endParaRPr lang="en-US" sz="2000" b="0" dirty="0" smtClean="0"/>
              </a:p>
              <a:p>
                <a:pPr>
                  <a:spcAft>
                    <a:spcPts val="600"/>
                  </a:spcAft>
                  <a:tabLst>
                    <a:tab pos="4972050" algn="r"/>
                  </a:tabLst>
                </a:pPr>
                <a:r>
                  <a:rPr lang="en-US" sz="3000" dirty="0" smtClean="0"/>
                  <a:t>Write </a:t>
                </a:r>
                <a:r>
                  <a:rPr lang="en-US" sz="3000" dirty="0"/>
                  <a:t>down all the figures on </a:t>
                </a:r>
                <a:r>
                  <a:rPr lang="en-US" sz="3000" dirty="0" smtClean="0"/>
                  <a:t>your calculator </a:t>
                </a:r>
                <a:r>
                  <a:rPr lang="en-US" sz="3000" dirty="0"/>
                  <a:t>display. </a:t>
                </a:r>
                <a:r>
                  <a:rPr lang="en-US" sz="3000" dirty="0" smtClean="0"/>
                  <a:t>	</a:t>
                </a:r>
                <a:br>
                  <a:rPr lang="en-US" sz="3000" dirty="0" smtClean="0"/>
                </a:br>
                <a:r>
                  <a:rPr lang="en-US" sz="3000" dirty="0" smtClean="0"/>
                  <a:t>	</a:t>
                </a:r>
                <a:r>
                  <a:rPr lang="en-US" sz="3000" b="1" dirty="0" smtClean="0"/>
                  <a:t>(2 marks)</a:t>
                </a:r>
                <a:endParaRPr lang="en-US" sz="3000" b="1" dirty="0"/>
              </a:p>
            </p:txBody>
          </p:sp>
        </mc:Choice>
        <mc:Fallback xmlns="">
          <p:sp>
            <p:nvSpPr>
              <p:cNvPr id="10" name="Rectangle 9"/>
              <p:cNvSpPr>
                <a:spLocks noRot="1" noChangeAspect="1" noMove="1" noResize="1" noEditPoints="1" noAdjustHandles="1" noChangeArrowheads="1" noChangeShapeType="1" noTextEdit="1"/>
              </p:cNvSpPr>
              <p:nvPr/>
            </p:nvSpPr>
            <p:spPr>
              <a:xfrm>
                <a:off x="323528" y="2242314"/>
                <a:ext cx="5176568" cy="4191404"/>
              </a:xfrm>
              <a:prstGeom prst="rect">
                <a:avLst/>
              </a:prstGeom>
              <a:blipFill rotWithShape="0">
                <a:blip r:embed="rId4"/>
                <a:stretch>
                  <a:fillRect l="-2709" t="-1892" r="-2473" b="-3639"/>
                </a:stretch>
              </a:blipFill>
            </p:spPr>
            <p:txBody>
              <a:bodyPr/>
              <a:lstStyle/>
              <a:p>
                <a:r>
                  <a:rPr lang="en-US">
                    <a:noFill/>
                  </a:rPr>
                  <a:t> </a:t>
                </a:r>
              </a:p>
            </p:txBody>
          </p:sp>
        </mc:Fallback>
      </mc:AlternateContent>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3324535863"/>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a:t>
            </a:r>
            <a:endParaRPr lang="en-GB" sz="1400" b="1" dirty="0">
              <a:latin typeface="Calibri" panose="020F0502020204030204" pitchFamily="34" charset="0"/>
            </a:endParaRPr>
          </a:p>
        </p:txBody>
      </p:sp>
      <p:sp>
        <p:nvSpPr>
          <p:cNvPr id="6" name="Rectangle 5"/>
          <p:cNvSpPr/>
          <p:nvPr/>
        </p:nvSpPr>
        <p:spPr>
          <a:xfrm>
            <a:off x="176526" y="1124744"/>
            <a:ext cx="41074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1.5 – Squares, Cubes and Roots</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700808"/>
            <a:ext cx="5244917" cy="3441976"/>
          </a:xfrm>
          <a:prstGeom prst="rect">
            <a:avLst/>
          </a:prstGeom>
        </p:spPr>
      </p:pic>
      <p:sp>
        <p:nvSpPr>
          <p:cNvPr id="9" name="Title 1"/>
          <p:cNvSpPr>
            <a:spLocks noGrp="1"/>
          </p:cNvSpPr>
          <p:nvPr>
            <p:ph type="title"/>
          </p:nvPr>
        </p:nvSpPr>
        <p:spPr>
          <a:xfrm>
            <a:off x="35496" y="44624"/>
            <a:ext cx="7382054" cy="648072"/>
          </a:xfrm>
        </p:spPr>
        <p:txBody>
          <a:bodyPr>
            <a:noAutofit/>
          </a:bodyPr>
          <a:lstStyle/>
          <a:p>
            <a:r>
              <a:rPr lang="en-GB" sz="3600" dirty="0" smtClean="0"/>
              <a:t>1 – Number – Squares, Cubes &amp; Roots</a:t>
            </a:r>
            <a:endParaRPr lang="en-GB" sz="3600" b="1" dirty="0" smtClean="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spTree>
    <p:extLst>
      <p:ext uri="{BB962C8B-B14F-4D97-AF65-F5344CB8AC3E}">
        <p14:creationId xmlns:p14="http://schemas.microsoft.com/office/powerpoint/2010/main" val="775075610"/>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71669" y="1816327"/>
            <a:ext cx="5845297" cy="4447509"/>
          </a:xfrm>
          <a:prstGeom prst="rect">
            <a:avLst/>
          </a:prstGeom>
        </p:spPr>
      </p:pic>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cxnSp>
        <p:nvCxnSpPr>
          <p:cNvPr id="11" name="Straight Arrow Connector 10"/>
          <p:cNvCxnSpPr/>
          <p:nvPr/>
        </p:nvCxnSpPr>
        <p:spPr>
          <a:xfrm flipH="1">
            <a:off x="4788024" y="1431339"/>
            <a:ext cx="576064" cy="8455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67744" y="2060848"/>
            <a:ext cx="564386" cy="2160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364088" y="1124744"/>
            <a:ext cx="3600400" cy="1656184"/>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A QR code is given in the </a:t>
            </a:r>
            <a:r>
              <a:rPr lang="en-US" sz="1600" dirty="0" smtClean="0">
                <a:solidFill>
                  <a:schemeClr val="tx1"/>
                </a:solidFill>
                <a:latin typeface="Arial" panose="020B0604020202020204" pitchFamily="34" charset="0"/>
                <a:cs typeface="Arial" panose="020B0604020202020204" pitchFamily="34" charset="0"/>
              </a:rPr>
              <a:t>problem solving </a:t>
            </a:r>
            <a:r>
              <a:rPr lang="en-US" sz="1600" dirty="0">
                <a:solidFill>
                  <a:schemeClr val="tx1"/>
                </a:solidFill>
                <a:latin typeface="Arial" panose="020B0604020202020204" pitchFamily="34" charset="0"/>
                <a:cs typeface="Arial" panose="020B0604020202020204" pitchFamily="34" charset="0"/>
              </a:rPr>
              <a:t>section where you learn a new strategy in that unit in the Student Book. Scan it to see the worked example and remind yourself of the strategy.</a:t>
            </a:r>
          </a:p>
        </p:txBody>
      </p:sp>
      <p:sp>
        <p:nvSpPr>
          <p:cNvPr id="5" name="Rounded Rectangle 4"/>
          <p:cNvSpPr/>
          <p:nvPr/>
        </p:nvSpPr>
        <p:spPr>
          <a:xfrm>
            <a:off x="179512" y="1124744"/>
            <a:ext cx="2088232" cy="317253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These are strategies that you have learned so far in the Student Book. They build up as you work through the book. Consider whether they could help you to answer some of the following questions.</a:t>
            </a:r>
          </a:p>
        </p:txBody>
      </p:sp>
      <p:sp>
        <p:nvSpPr>
          <p:cNvPr id="9" name="Rounded Rectangle 8"/>
          <p:cNvSpPr/>
          <p:nvPr/>
        </p:nvSpPr>
        <p:spPr>
          <a:xfrm>
            <a:off x="5148064" y="5301208"/>
            <a:ext cx="3744416" cy="136815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R symbol indicates questions where you are required to reason mathematically. Questions in this section do not have the P symbol as they are all problem-solving.</a:t>
            </a:r>
          </a:p>
        </p:txBody>
      </p:sp>
      <p:cxnSp>
        <p:nvCxnSpPr>
          <p:cNvPr id="18" name="Straight Arrow Connector 17"/>
          <p:cNvCxnSpPr>
            <a:stCxn id="9" idx="0"/>
          </p:cNvCxnSpPr>
          <p:nvPr/>
        </p:nvCxnSpPr>
        <p:spPr>
          <a:xfrm flipH="1" flipV="1">
            <a:off x="5364088" y="3645024"/>
            <a:ext cx="1656184" cy="1656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 Same Side Corner Rectangle 20">
            <a:hlinkClick r:id="rId4"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spTree>
    <p:extLst>
      <p:ext uri="{BB962C8B-B14F-4D97-AF65-F5344CB8AC3E}">
        <p14:creationId xmlns:p14="http://schemas.microsoft.com/office/powerpoint/2010/main" val="417506659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sp>
        <p:nvSpPr>
          <p:cNvPr id="5" name="Rectangle 4"/>
          <p:cNvSpPr/>
          <p:nvPr/>
        </p:nvSpPr>
        <p:spPr>
          <a:xfrm>
            <a:off x="251520" y="1628800"/>
            <a:ext cx="5328592" cy="5027017"/>
          </a:xfrm>
          <a:prstGeom prst="rect">
            <a:avLst/>
          </a:prstGeom>
        </p:spPr>
        <p:txBody>
          <a:bodyPr wrap="square">
            <a:spAutoFit/>
          </a:bodyPr>
          <a:lstStyle/>
          <a:p>
            <a:pPr marL="342900" indent="-342900">
              <a:lnSpc>
                <a:spcPts val="2800"/>
              </a:lnSpc>
              <a:buClr>
                <a:srgbClr val="C00000"/>
              </a:buClr>
              <a:buFont typeface="+mj-lt"/>
              <a:buAutoNum type="arabicPeriod"/>
            </a:pPr>
            <a:r>
              <a:rPr lang="en-US" sz="2600" dirty="0" smtClean="0"/>
              <a:t>Copy </a:t>
            </a:r>
            <a:r>
              <a:rPr lang="en-US" sz="2600" dirty="0"/>
              <a:t>and complete the </a:t>
            </a:r>
            <a:r>
              <a:rPr lang="en-US" sz="2600" dirty="0" smtClean="0"/>
              <a:t>pattern.</a:t>
            </a:r>
            <a:br>
              <a:rPr lang="en-US" sz="2600" dirty="0" smtClean="0"/>
            </a:br>
            <a:r>
              <a:rPr lang="en-US" sz="2600" dirty="0" smtClean="0"/>
              <a:t>2</a:t>
            </a:r>
            <a:r>
              <a:rPr lang="en-US" sz="2600" baseline="30000" dirty="0" smtClean="0"/>
              <a:t>3</a:t>
            </a:r>
            <a:r>
              <a:rPr lang="en-US" sz="2600" dirty="0" smtClean="0"/>
              <a:t> </a:t>
            </a:r>
            <a:r>
              <a:rPr lang="en-US" sz="2600" dirty="0"/>
              <a:t>= </a:t>
            </a:r>
            <a:r>
              <a:rPr lang="en-US" sz="2600" dirty="0" smtClean="0"/>
              <a:t>2</a:t>
            </a:r>
            <a:br>
              <a:rPr lang="en-US" sz="2600" dirty="0" smtClean="0"/>
            </a:br>
            <a:r>
              <a:rPr lang="en-US" sz="2600" dirty="0" smtClean="0"/>
              <a:t>2</a:t>
            </a:r>
            <a:r>
              <a:rPr lang="en-US" sz="2600" baseline="30000" dirty="0" smtClean="0"/>
              <a:t>2</a:t>
            </a:r>
            <a:r>
              <a:rPr lang="en-US" sz="2600" dirty="0" smtClean="0"/>
              <a:t> </a:t>
            </a:r>
            <a:r>
              <a:rPr lang="en-US" sz="2600" dirty="0"/>
              <a:t>= 2 x 2 = </a:t>
            </a:r>
            <a:r>
              <a:rPr lang="en-US" sz="4800" dirty="0" smtClean="0"/>
              <a:t>□</a:t>
            </a:r>
            <a:r>
              <a:rPr lang="en-US" sz="2600" dirty="0" smtClean="0"/>
              <a:t/>
            </a:r>
            <a:br>
              <a:rPr lang="en-US" sz="2600" dirty="0" smtClean="0"/>
            </a:br>
            <a:r>
              <a:rPr lang="en-US" sz="2600" dirty="0" smtClean="0"/>
              <a:t>2</a:t>
            </a:r>
            <a:r>
              <a:rPr lang="en-US" sz="2600" baseline="30000" dirty="0" smtClean="0"/>
              <a:t>3</a:t>
            </a:r>
            <a:r>
              <a:rPr lang="en-US" sz="2600" dirty="0" smtClean="0"/>
              <a:t> </a:t>
            </a:r>
            <a:r>
              <a:rPr lang="en-US" sz="2600" dirty="0"/>
              <a:t>= 2 x 2 x 2 = </a:t>
            </a:r>
            <a:r>
              <a:rPr lang="en-US" sz="4800" dirty="0"/>
              <a:t>□</a:t>
            </a:r>
            <a:r>
              <a:rPr lang="en-US" sz="2600" dirty="0" smtClean="0"/>
              <a:t/>
            </a:r>
            <a:br>
              <a:rPr lang="en-US" sz="2600" dirty="0" smtClean="0"/>
            </a:br>
            <a:r>
              <a:rPr lang="en-US" sz="2600" dirty="0" smtClean="0"/>
              <a:t>2</a:t>
            </a:r>
            <a:r>
              <a:rPr lang="en-US" sz="2600" baseline="30000" dirty="0" smtClean="0"/>
              <a:t>4</a:t>
            </a:r>
            <a:r>
              <a:rPr lang="en-US" sz="2600" dirty="0" smtClean="0"/>
              <a:t> </a:t>
            </a:r>
            <a:r>
              <a:rPr lang="en-US" sz="2600" dirty="0"/>
              <a:t>= 2 x 2 x 2 x 2 = </a:t>
            </a:r>
            <a:r>
              <a:rPr lang="en-US" sz="4800" dirty="0"/>
              <a:t>□</a:t>
            </a:r>
            <a:r>
              <a:rPr lang="en-US" sz="2600" dirty="0" smtClean="0"/>
              <a:t/>
            </a:r>
            <a:br>
              <a:rPr lang="en-US" sz="2600" dirty="0" smtClean="0"/>
            </a:br>
            <a:r>
              <a:rPr lang="en-US" sz="2600" dirty="0" smtClean="0"/>
              <a:t>2</a:t>
            </a:r>
            <a:r>
              <a:rPr lang="en-US" sz="2600" baseline="30000" dirty="0" smtClean="0"/>
              <a:t>5</a:t>
            </a:r>
            <a:r>
              <a:rPr lang="en-US" sz="2600" dirty="0" smtClean="0"/>
              <a:t> = _____</a:t>
            </a:r>
            <a:br>
              <a:rPr lang="en-US" sz="2600" dirty="0" smtClean="0"/>
            </a:br>
            <a:r>
              <a:rPr lang="en-US" sz="2600" dirty="0" smtClean="0"/>
              <a:t>2</a:t>
            </a:r>
            <a:r>
              <a:rPr lang="en-US" sz="2600" baseline="30000" dirty="0" smtClean="0"/>
              <a:t>6</a:t>
            </a:r>
            <a:r>
              <a:rPr lang="en-US" sz="2600" dirty="0" smtClean="0"/>
              <a:t> = _____</a:t>
            </a:r>
            <a:endParaRPr lang="en-US" sz="900" dirty="0"/>
          </a:p>
          <a:p>
            <a:pPr marL="342900" indent="-342900">
              <a:lnSpc>
                <a:spcPts val="2000"/>
              </a:lnSpc>
              <a:buClr>
                <a:srgbClr val="C00000"/>
              </a:buClr>
              <a:buFont typeface="+mj-lt"/>
              <a:buAutoNum type="arabicPeriod"/>
            </a:pPr>
            <a:r>
              <a:rPr lang="en-US" sz="2600" dirty="0" smtClean="0"/>
              <a:t>Copy </a:t>
            </a:r>
            <a:r>
              <a:rPr lang="en-US" sz="2600" dirty="0"/>
              <a:t>and </a:t>
            </a:r>
            <a:r>
              <a:rPr lang="en-US" sz="2600" dirty="0" smtClean="0"/>
              <a:t>complete.</a:t>
            </a:r>
          </a:p>
          <a:p>
            <a:pPr marL="742950" indent="-342900">
              <a:lnSpc>
                <a:spcPts val="3400"/>
              </a:lnSpc>
              <a:buClr>
                <a:srgbClr val="C00000"/>
              </a:buClr>
              <a:buFont typeface="+mj-lt"/>
              <a:buAutoNum type="alphaLcPeriod"/>
            </a:pPr>
            <a:r>
              <a:rPr lang="en-US" sz="2600" dirty="0" smtClean="0"/>
              <a:t>6 </a:t>
            </a:r>
            <a:r>
              <a:rPr lang="en-US" sz="2600" dirty="0"/>
              <a:t>x 6 x 6 x 6 x 6 x 6 x 6 = </a:t>
            </a:r>
            <a:r>
              <a:rPr lang="en-US" sz="2600" dirty="0" smtClean="0"/>
              <a:t>6</a:t>
            </a:r>
            <a:r>
              <a:rPr lang="en-US" sz="2600" baseline="30000" dirty="0"/>
              <a:t> </a:t>
            </a:r>
            <a:r>
              <a:rPr lang="en-US" sz="4800" baseline="30000" dirty="0"/>
              <a:t>□</a:t>
            </a:r>
            <a:endParaRPr lang="en-US" sz="2600" dirty="0"/>
          </a:p>
          <a:p>
            <a:pPr marL="742950" indent="-342900">
              <a:lnSpc>
                <a:spcPts val="3400"/>
              </a:lnSpc>
              <a:buClr>
                <a:srgbClr val="C00000"/>
              </a:buClr>
              <a:buFont typeface="+mj-lt"/>
              <a:buAutoNum type="alphaLcPeriod"/>
            </a:pPr>
            <a:r>
              <a:rPr lang="en-US" sz="2600" dirty="0" smtClean="0"/>
              <a:t>7 </a:t>
            </a:r>
            <a:r>
              <a:rPr lang="en-US" sz="2600" dirty="0"/>
              <a:t>x 7 x 7 = </a:t>
            </a:r>
            <a:r>
              <a:rPr lang="en-US" sz="2600" dirty="0" smtClean="0"/>
              <a:t>7</a:t>
            </a:r>
            <a:r>
              <a:rPr lang="en-US" sz="2600" baseline="30000" dirty="0"/>
              <a:t> </a:t>
            </a:r>
            <a:r>
              <a:rPr lang="en-US" sz="4800" baseline="30000" dirty="0"/>
              <a:t>□</a:t>
            </a:r>
            <a:endParaRPr lang="en-US" sz="2600" dirty="0"/>
          </a:p>
          <a:p>
            <a:pPr marL="742950" indent="-342900">
              <a:buClr>
                <a:srgbClr val="C00000"/>
              </a:buClr>
              <a:buFont typeface="+mj-lt"/>
              <a:buAutoNum type="alphaLcPeriod"/>
            </a:pPr>
            <a:r>
              <a:rPr lang="en-US" sz="2600" dirty="0" smtClean="0"/>
              <a:t>8 </a:t>
            </a:r>
            <a:r>
              <a:rPr lang="en-US" sz="2600" dirty="0"/>
              <a:t>x 8 x 8 x 8 x 8 = </a:t>
            </a:r>
            <a:r>
              <a:rPr lang="en-US" sz="2600" dirty="0" smtClean="0"/>
              <a:t>8</a:t>
            </a:r>
            <a:r>
              <a:rPr lang="en-US" sz="4800" baseline="30000" dirty="0" smtClean="0"/>
              <a:t>□</a:t>
            </a:r>
            <a:endParaRPr lang="en-US" sz="2600" baseline="30000" dirty="0"/>
          </a:p>
          <a:p>
            <a:pPr marL="342900" indent="-342900">
              <a:buClr>
                <a:srgbClr val="C00000"/>
              </a:buClr>
              <a:buFont typeface="+mj-lt"/>
              <a:buAutoNum type="arabicPeriod" startAt="3"/>
              <a:tabLst>
                <a:tab pos="1257300" algn="l"/>
                <a:tab pos="2171700" algn="l"/>
              </a:tabLst>
            </a:pPr>
            <a:r>
              <a:rPr lang="en-US" sz="2600" dirty="0" smtClean="0"/>
              <a:t>Write </a:t>
            </a:r>
            <a:r>
              <a:rPr lang="en-US" sz="2600" dirty="0"/>
              <a:t>as a </a:t>
            </a:r>
            <a:r>
              <a:rPr lang="en-US" sz="2600" dirty="0" smtClean="0"/>
              <a:t>product.</a:t>
            </a:r>
            <a:br>
              <a:rPr lang="en-US" sz="2600" dirty="0" smtClean="0"/>
            </a:br>
            <a:r>
              <a:rPr lang="en-US" sz="2600" b="1" dirty="0" smtClean="0">
                <a:solidFill>
                  <a:srgbClr val="C00000"/>
                </a:solidFill>
              </a:rPr>
              <a:t>a</a:t>
            </a:r>
            <a:r>
              <a:rPr lang="en-US" sz="2600" dirty="0" smtClean="0"/>
              <a:t> </a:t>
            </a:r>
            <a:r>
              <a:rPr lang="en-US" sz="2600" dirty="0"/>
              <a:t>3</a:t>
            </a:r>
            <a:r>
              <a:rPr lang="en-US" sz="2600" baseline="30000" dirty="0"/>
              <a:t>6</a:t>
            </a:r>
            <a:r>
              <a:rPr lang="en-US" sz="2600" dirty="0"/>
              <a:t> </a:t>
            </a:r>
            <a:r>
              <a:rPr lang="en-US" sz="2600" dirty="0" smtClean="0"/>
              <a:t>	</a:t>
            </a:r>
            <a:r>
              <a:rPr lang="en-US" sz="2600" dirty="0" smtClean="0">
                <a:solidFill>
                  <a:srgbClr val="C00000"/>
                </a:solidFill>
              </a:rPr>
              <a:t>b</a:t>
            </a:r>
            <a:r>
              <a:rPr lang="en-US" sz="2600" dirty="0" smtClean="0"/>
              <a:t> </a:t>
            </a:r>
            <a:r>
              <a:rPr lang="en-US" sz="2600" dirty="0"/>
              <a:t>4</a:t>
            </a:r>
            <a:r>
              <a:rPr lang="en-US" sz="2600" baseline="30000" dirty="0"/>
              <a:t>5</a:t>
            </a:r>
            <a:r>
              <a:rPr lang="en-US" sz="2600" dirty="0"/>
              <a:t> </a:t>
            </a:r>
            <a:r>
              <a:rPr lang="en-US" sz="2600" dirty="0" smtClean="0"/>
              <a:t>	</a:t>
            </a:r>
            <a:r>
              <a:rPr lang="en-US" sz="2600" dirty="0" smtClean="0">
                <a:solidFill>
                  <a:srgbClr val="C00000"/>
                </a:solidFill>
              </a:rPr>
              <a:t>c</a:t>
            </a:r>
            <a:r>
              <a:rPr lang="en-US" sz="2600" dirty="0" smtClean="0"/>
              <a:t> 9</a:t>
            </a:r>
            <a:r>
              <a:rPr lang="en-US" sz="2600" baseline="30000" dirty="0" smtClean="0"/>
              <a:t>4</a:t>
            </a:r>
            <a:endParaRPr lang="en-US" sz="2600" baseline="300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738" y="1304027"/>
            <a:ext cx="551298" cy="540797"/>
          </a:xfrm>
          <a:prstGeom prst="rect">
            <a:avLst/>
          </a:prstGeom>
        </p:spPr>
      </p:pic>
    </p:spTree>
    <p:extLst>
      <p:ext uri="{BB962C8B-B14F-4D97-AF65-F5344CB8AC3E}">
        <p14:creationId xmlns:p14="http://schemas.microsoft.com/office/powerpoint/2010/main" val="1641116867"/>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45780" y="3356992"/>
            <a:ext cx="5208579" cy="1944216"/>
          </a:xfrm>
          <a:prstGeom prst="rect">
            <a:avLst/>
          </a:prstGeom>
        </p:spPr>
      </p:pic>
      <p:sp>
        <p:nvSpPr>
          <p:cNvPr id="8" name="Rectangle 7"/>
          <p:cNvSpPr/>
          <p:nvPr/>
        </p:nvSpPr>
        <p:spPr>
          <a:xfrm flipH="1">
            <a:off x="277536" y="5373216"/>
            <a:ext cx="5204539" cy="115212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Q5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Work out the calculation on </a:t>
            </a:r>
            <a:r>
              <a:rPr lang="en-US" sz="2400" dirty="0" smtClean="0">
                <a:solidFill>
                  <a:schemeClr val="tx1"/>
                </a:solidFill>
                <a:latin typeface="Arial" panose="020B0604020202020204" pitchFamily="34" charset="0"/>
                <a:cs typeface="Arial" panose="020B0604020202020204" pitchFamily="34" charset="0"/>
              </a:rPr>
              <a:t>both sides</a:t>
            </a:r>
            <a:r>
              <a:rPr lang="en-US" sz="2400" dirty="0">
                <a:solidFill>
                  <a:schemeClr val="tx1"/>
                </a:solidFill>
                <a:latin typeface="Arial" panose="020B0604020202020204" pitchFamily="34" charset="0"/>
                <a:cs typeface="Arial" panose="020B0604020202020204" pitchFamily="34" charset="0"/>
              </a:rPr>
              <a:t>. Do you get the same answer?</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376035"/>
            <a:ext cx="551298" cy="540797"/>
          </a:xfrm>
          <a:prstGeom prst="rect">
            <a:avLst/>
          </a:prstGeom>
        </p:spPr>
      </p:pic>
      <p:sp>
        <p:nvSpPr>
          <p:cNvPr id="4" name="Rectangle 3"/>
          <p:cNvSpPr/>
          <p:nvPr/>
        </p:nvSpPr>
        <p:spPr>
          <a:xfrm>
            <a:off x="245780" y="1642136"/>
            <a:ext cx="4572000" cy="1631216"/>
          </a:xfrm>
          <a:prstGeom prst="rect">
            <a:avLst/>
          </a:prstGeom>
        </p:spPr>
        <p:txBody>
          <a:bodyPr>
            <a:spAutoFit/>
          </a:bodyPr>
          <a:lstStyle/>
          <a:p>
            <a:pPr marL="342900" indent="-342900">
              <a:buClr>
                <a:srgbClr val="C00000"/>
              </a:buClr>
              <a:buFont typeface="+mj-lt"/>
              <a:buAutoNum type="arabicPeriod" startAt="4"/>
            </a:pPr>
            <a:r>
              <a:rPr lang="en-US" sz="2000" dirty="0"/>
              <a:t>Write each product using </a:t>
            </a:r>
            <a:r>
              <a:rPr lang="en-US" sz="2000" dirty="0" smtClean="0"/>
              <a:t>powers:</a:t>
            </a:r>
          </a:p>
          <a:p>
            <a:pPr marL="855663" indent="-457200">
              <a:buClr>
                <a:srgbClr val="C00000"/>
              </a:buClr>
              <a:buFont typeface="+mj-lt"/>
              <a:buAutoNum type="alphaLcPeriod"/>
            </a:pPr>
            <a:r>
              <a:rPr lang="en-US" sz="2000" dirty="0" smtClean="0"/>
              <a:t>5 x 5 x 5 x 5 x 5 </a:t>
            </a:r>
          </a:p>
          <a:p>
            <a:pPr marL="855663" indent="-457200">
              <a:buClr>
                <a:srgbClr val="C00000"/>
              </a:buClr>
              <a:buFont typeface="+mj-lt"/>
              <a:buAutoNum type="alphaLcPeriod"/>
            </a:pPr>
            <a:r>
              <a:rPr lang="en-US" sz="2000" dirty="0" smtClean="0"/>
              <a:t>8 x 8 x 8</a:t>
            </a:r>
            <a:endParaRPr lang="en-US" sz="2000" dirty="0"/>
          </a:p>
          <a:p>
            <a:pPr marL="855663" indent="-457200">
              <a:buClr>
                <a:srgbClr val="C00000"/>
              </a:buClr>
              <a:buFont typeface="+mj-lt"/>
              <a:buAutoNum type="alphaLcPeriod"/>
            </a:pPr>
            <a:r>
              <a:rPr lang="en-US" sz="2000" dirty="0" smtClean="0"/>
              <a:t>3 x 3 x 3 x 3 x 3 x 4 x 4 </a:t>
            </a:r>
          </a:p>
          <a:p>
            <a:pPr marL="855663" indent="-457200">
              <a:buClr>
                <a:srgbClr val="C00000"/>
              </a:buClr>
              <a:buFont typeface="+mj-lt"/>
              <a:buAutoNum type="alphaLcPeriod"/>
            </a:pPr>
            <a:r>
              <a:rPr lang="en-US" sz="2000" dirty="0" smtClean="0"/>
              <a:t>5 x 5 x 7 x 7 x 7 x 7</a:t>
            </a:r>
            <a:endParaRPr lang="en-US" sz="2000" dirty="0"/>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7988" y="3356992"/>
            <a:ext cx="546048" cy="514544"/>
          </a:xfrm>
          <a:prstGeom prst="rect">
            <a:avLst/>
          </a:prstGeom>
        </p:spPr>
      </p:pic>
    </p:spTree>
    <p:extLst>
      <p:ext uri="{BB962C8B-B14F-4D97-AF65-F5344CB8AC3E}">
        <p14:creationId xmlns:p14="http://schemas.microsoft.com/office/powerpoint/2010/main" val="3163318846"/>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sp>
        <p:nvSpPr>
          <p:cNvPr id="5" name="Rectangle 4"/>
          <p:cNvSpPr/>
          <p:nvPr/>
        </p:nvSpPr>
        <p:spPr>
          <a:xfrm>
            <a:off x="251521" y="1700808"/>
            <a:ext cx="5256584" cy="4832092"/>
          </a:xfrm>
          <a:prstGeom prst="rect">
            <a:avLst/>
          </a:prstGeom>
        </p:spPr>
        <p:txBody>
          <a:bodyPr wrap="square">
            <a:spAutoFit/>
          </a:bodyPr>
          <a:lstStyle/>
          <a:p>
            <a:pPr marL="457200" indent="-457200">
              <a:buClr>
                <a:srgbClr val="C00000"/>
              </a:buClr>
              <a:buFont typeface="+mj-lt"/>
              <a:buAutoNum type="arabicPeriod" startAt="6"/>
            </a:pPr>
            <a:r>
              <a:rPr lang="en-US" sz="2800" dirty="0"/>
              <a:t>Find pairs with the same value</a:t>
            </a:r>
            <a:r>
              <a:rPr lang="en-US" sz="2800" dirty="0" smtClean="0"/>
              <a:t>.</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smtClean="0"/>
          </a:p>
          <a:p>
            <a:pPr marL="457200" indent="-457200">
              <a:buClr>
                <a:srgbClr val="C00000"/>
              </a:buClr>
              <a:buFont typeface="+mj-lt"/>
              <a:buAutoNum type="arabicPeriod" startAt="6"/>
              <a:tabLst>
                <a:tab pos="800100" algn="l"/>
                <a:tab pos="2343150" algn="l"/>
                <a:tab pos="2686050" algn="l"/>
              </a:tabLst>
            </a:pPr>
            <a:r>
              <a:rPr lang="en-US" sz="2800" dirty="0"/>
              <a:t>Write these expressions as a single </a:t>
            </a:r>
            <a:r>
              <a:rPr lang="en-US" sz="2800" dirty="0" smtClean="0"/>
              <a:t>power.</a:t>
            </a:r>
            <a:br>
              <a:rPr lang="en-US" sz="2800" dirty="0" smtClean="0"/>
            </a:br>
            <a:r>
              <a:rPr lang="en-US" sz="2800" b="1" dirty="0" smtClean="0">
                <a:solidFill>
                  <a:srgbClr val="C00000"/>
                </a:solidFill>
              </a:rPr>
              <a:t>a</a:t>
            </a:r>
            <a:r>
              <a:rPr lang="en-US" sz="2800" dirty="0" smtClean="0"/>
              <a:t> 	6</a:t>
            </a:r>
            <a:r>
              <a:rPr lang="en-US" sz="2800" baseline="30000" dirty="0" smtClean="0"/>
              <a:t>3</a:t>
            </a:r>
            <a:r>
              <a:rPr lang="en-US" sz="2800" dirty="0" smtClean="0"/>
              <a:t> </a:t>
            </a:r>
            <a:r>
              <a:rPr lang="en-US" sz="2800" dirty="0"/>
              <a:t>x 6</a:t>
            </a:r>
            <a:r>
              <a:rPr lang="en-US" sz="2800" baseline="30000" dirty="0"/>
              <a:t>5</a:t>
            </a:r>
            <a:r>
              <a:rPr lang="en-US" sz="2800" dirty="0"/>
              <a:t> </a:t>
            </a:r>
            <a:r>
              <a:rPr lang="en-US" sz="2800" dirty="0" smtClean="0"/>
              <a:t>	</a:t>
            </a:r>
            <a:r>
              <a:rPr lang="en-US" sz="2800" b="1" dirty="0" smtClean="0">
                <a:solidFill>
                  <a:srgbClr val="C00000"/>
                </a:solidFill>
              </a:rPr>
              <a:t>b</a:t>
            </a:r>
            <a:r>
              <a:rPr lang="en-US" sz="2800" dirty="0" smtClean="0"/>
              <a:t> 	7</a:t>
            </a:r>
            <a:r>
              <a:rPr lang="en-US" sz="2800" baseline="30000" dirty="0" smtClean="0"/>
              <a:t>7</a:t>
            </a:r>
            <a:r>
              <a:rPr lang="en-US" sz="2800" dirty="0" smtClean="0"/>
              <a:t> </a:t>
            </a:r>
            <a:r>
              <a:rPr lang="en-US" sz="2800" dirty="0"/>
              <a:t>x 7</a:t>
            </a:r>
            <a:r>
              <a:rPr lang="en-US" sz="2800" baseline="30000" dirty="0"/>
              <a:t>2</a:t>
            </a:r>
            <a:r>
              <a:rPr lang="en-US" sz="2800" dirty="0"/>
              <a:t> </a:t>
            </a:r>
            <a:r>
              <a:rPr lang="en-US" sz="2800" dirty="0" smtClean="0"/>
              <a:t/>
            </a:r>
            <a:br>
              <a:rPr lang="en-US" sz="2800" dirty="0" smtClean="0"/>
            </a:br>
            <a:r>
              <a:rPr lang="en-US" sz="2800" b="1" dirty="0" smtClean="0">
                <a:solidFill>
                  <a:srgbClr val="C00000"/>
                </a:solidFill>
              </a:rPr>
              <a:t>c</a:t>
            </a:r>
            <a:r>
              <a:rPr lang="en-US" sz="2800" dirty="0" smtClean="0"/>
              <a:t> 	8 </a:t>
            </a:r>
            <a:r>
              <a:rPr lang="en-US" sz="2800" dirty="0"/>
              <a:t>x </a:t>
            </a:r>
            <a:r>
              <a:rPr lang="en-US" sz="2800" dirty="0" smtClean="0"/>
              <a:t>8</a:t>
            </a:r>
            <a:r>
              <a:rPr lang="en-US" sz="2800" baseline="30000" dirty="0" smtClean="0"/>
              <a:t>5</a:t>
            </a:r>
            <a:r>
              <a:rPr lang="en-US" sz="2800" dirty="0" smtClean="0"/>
              <a:t> 	</a:t>
            </a:r>
            <a:r>
              <a:rPr lang="en-US" sz="2800" b="1" dirty="0" smtClean="0">
                <a:solidFill>
                  <a:srgbClr val="C00000"/>
                </a:solidFill>
              </a:rPr>
              <a:t>d</a:t>
            </a:r>
            <a:r>
              <a:rPr lang="en-US" sz="2800" dirty="0" smtClean="0"/>
              <a:t> 	9</a:t>
            </a:r>
            <a:r>
              <a:rPr lang="en-US" sz="2800" baseline="30000" dirty="0" smtClean="0"/>
              <a:t>3</a:t>
            </a:r>
            <a:r>
              <a:rPr lang="en-US" sz="2800" dirty="0" smtClean="0"/>
              <a:t> </a:t>
            </a:r>
            <a:r>
              <a:rPr lang="en-US" sz="2800" dirty="0"/>
              <a:t>x 9</a:t>
            </a:r>
            <a:r>
              <a:rPr lang="en-US" sz="2800" baseline="30000" dirty="0"/>
              <a:t>6</a:t>
            </a:r>
          </a:p>
        </p:txBody>
      </p:sp>
      <p:sp>
        <p:nvSpPr>
          <p:cNvPr id="10" name="Rectangle 9"/>
          <p:cNvSpPr/>
          <p:nvPr/>
        </p:nvSpPr>
        <p:spPr>
          <a:xfrm flipH="1">
            <a:off x="925611" y="2708920"/>
            <a:ext cx="694061" cy="73676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 panose="020B0604020202020204" pitchFamily="34" charset="0"/>
                <a:cs typeface="Arial" panose="020B0604020202020204" pitchFamily="34" charset="0"/>
              </a:rPr>
              <a:t>5</a:t>
            </a:r>
            <a:r>
              <a:rPr lang="en-US" sz="2800" b="1" baseline="30000" dirty="0" smtClean="0">
                <a:solidFill>
                  <a:srgbClr val="C00000"/>
                </a:solidFill>
                <a:latin typeface="Arial" panose="020B0604020202020204" pitchFamily="34" charset="0"/>
                <a:cs typeface="Arial" panose="020B0604020202020204" pitchFamily="34" charset="0"/>
              </a:rPr>
              <a:t>7</a:t>
            </a:r>
            <a:endParaRPr lang="en-US" sz="2800" baseline="30000"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flipH="1">
            <a:off x="2051720" y="2708920"/>
            <a:ext cx="1440158" cy="73676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 panose="020B0604020202020204" pitchFamily="34" charset="0"/>
                <a:cs typeface="Arial" panose="020B0604020202020204" pitchFamily="34" charset="0"/>
              </a:rPr>
              <a:t>5</a:t>
            </a:r>
            <a:r>
              <a:rPr lang="en-US" sz="2800" b="1" baseline="30000" dirty="0" smtClean="0">
                <a:solidFill>
                  <a:srgbClr val="C00000"/>
                </a:solidFill>
                <a:latin typeface="Arial" panose="020B0604020202020204" pitchFamily="34" charset="0"/>
                <a:cs typeface="Arial" panose="020B0604020202020204" pitchFamily="34" charset="0"/>
              </a:rPr>
              <a:t>3</a:t>
            </a:r>
            <a:r>
              <a:rPr lang="en-US" sz="2800" b="1" dirty="0" smtClean="0">
                <a:solidFill>
                  <a:srgbClr val="C00000"/>
                </a:solidFill>
                <a:latin typeface="Arial" panose="020B0604020202020204" pitchFamily="34" charset="0"/>
                <a:cs typeface="Arial" panose="020B0604020202020204" pitchFamily="34" charset="0"/>
              </a:rPr>
              <a:t> x 5</a:t>
            </a:r>
            <a:r>
              <a:rPr lang="en-US" sz="2800" b="1" baseline="30000" dirty="0" smtClean="0">
                <a:solidFill>
                  <a:srgbClr val="C00000"/>
                </a:solidFill>
                <a:latin typeface="Arial" panose="020B0604020202020204" pitchFamily="34" charset="0"/>
                <a:cs typeface="Arial" panose="020B0604020202020204" pitchFamily="34" charset="0"/>
              </a:rPr>
              <a:t>3</a:t>
            </a:r>
            <a:endParaRPr lang="en-US" sz="2800" baseline="30000"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flipH="1">
            <a:off x="3923928" y="2708920"/>
            <a:ext cx="1440159" cy="73676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 panose="020B0604020202020204" pitchFamily="34" charset="0"/>
                <a:cs typeface="Arial" panose="020B0604020202020204" pitchFamily="34" charset="0"/>
              </a:rPr>
              <a:t>5</a:t>
            </a:r>
            <a:r>
              <a:rPr lang="en-US" sz="2800" b="1" baseline="30000" dirty="0" smtClean="0">
                <a:solidFill>
                  <a:srgbClr val="C00000"/>
                </a:solidFill>
                <a:latin typeface="Arial" panose="020B0604020202020204" pitchFamily="34" charset="0"/>
                <a:cs typeface="Arial" panose="020B0604020202020204" pitchFamily="34" charset="0"/>
              </a:rPr>
              <a:t>2</a:t>
            </a:r>
            <a:r>
              <a:rPr lang="en-US" sz="2800" b="1" dirty="0" smtClean="0">
                <a:solidFill>
                  <a:srgbClr val="C00000"/>
                </a:solidFill>
                <a:latin typeface="Arial" panose="020B0604020202020204" pitchFamily="34" charset="0"/>
                <a:cs typeface="Arial" panose="020B0604020202020204" pitchFamily="34" charset="0"/>
              </a:rPr>
              <a:t> x 5</a:t>
            </a:r>
            <a:r>
              <a:rPr lang="en-US" sz="2800" b="1" baseline="30000" dirty="0" smtClean="0">
                <a:solidFill>
                  <a:srgbClr val="C00000"/>
                </a:solidFill>
                <a:latin typeface="Arial" panose="020B0604020202020204" pitchFamily="34" charset="0"/>
                <a:cs typeface="Arial" panose="020B0604020202020204" pitchFamily="34" charset="0"/>
              </a:rPr>
              <a:t>3</a:t>
            </a:r>
            <a:endParaRPr lang="en-US" sz="2800" baseline="30000"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flipH="1">
            <a:off x="1285651" y="3772352"/>
            <a:ext cx="694061" cy="73676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 panose="020B0604020202020204" pitchFamily="34" charset="0"/>
                <a:cs typeface="Arial" panose="020B0604020202020204" pitchFamily="34" charset="0"/>
              </a:rPr>
              <a:t>5</a:t>
            </a:r>
            <a:r>
              <a:rPr lang="en-US" sz="2800" b="1" baseline="30000" dirty="0" smtClean="0">
                <a:solidFill>
                  <a:srgbClr val="C00000"/>
                </a:solidFill>
                <a:latin typeface="Arial" panose="020B0604020202020204" pitchFamily="34" charset="0"/>
                <a:cs typeface="Arial" panose="020B0604020202020204" pitchFamily="34" charset="0"/>
              </a:rPr>
              <a:t>6</a:t>
            </a:r>
            <a:endParaRPr lang="en-US" sz="2800" baseline="30000"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flipH="1">
            <a:off x="2483767" y="3789040"/>
            <a:ext cx="1440159" cy="73676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 panose="020B0604020202020204" pitchFamily="34" charset="0"/>
                <a:cs typeface="Arial" panose="020B0604020202020204" pitchFamily="34" charset="0"/>
              </a:rPr>
              <a:t>5</a:t>
            </a:r>
            <a:r>
              <a:rPr lang="en-US" sz="2800" b="1" baseline="30000" dirty="0" smtClean="0">
                <a:solidFill>
                  <a:srgbClr val="C00000"/>
                </a:solidFill>
                <a:latin typeface="Arial" panose="020B0604020202020204" pitchFamily="34" charset="0"/>
                <a:cs typeface="Arial" panose="020B0604020202020204" pitchFamily="34" charset="0"/>
              </a:rPr>
              <a:t>2</a:t>
            </a:r>
            <a:r>
              <a:rPr lang="en-US" sz="2800" b="1" dirty="0" smtClean="0">
                <a:solidFill>
                  <a:srgbClr val="C00000"/>
                </a:solidFill>
                <a:latin typeface="Arial" panose="020B0604020202020204" pitchFamily="34" charset="0"/>
                <a:cs typeface="Arial" panose="020B0604020202020204" pitchFamily="34" charset="0"/>
              </a:rPr>
              <a:t> x 5</a:t>
            </a:r>
            <a:r>
              <a:rPr lang="en-US" sz="2800" b="1" baseline="30000" dirty="0" smtClean="0">
                <a:solidFill>
                  <a:srgbClr val="C00000"/>
                </a:solidFill>
                <a:latin typeface="Arial" panose="020B0604020202020204" pitchFamily="34" charset="0"/>
                <a:cs typeface="Arial" panose="020B0604020202020204" pitchFamily="34" charset="0"/>
              </a:rPr>
              <a:t>5</a:t>
            </a:r>
            <a:endParaRPr lang="en-US" sz="2800" baseline="30000"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flipH="1">
            <a:off x="4309987" y="3772352"/>
            <a:ext cx="694061" cy="73676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 panose="020B0604020202020204" pitchFamily="34" charset="0"/>
                <a:cs typeface="Arial" panose="020B0604020202020204" pitchFamily="34" charset="0"/>
              </a:rPr>
              <a:t>5</a:t>
            </a:r>
            <a:r>
              <a:rPr lang="en-US" sz="2800" b="1" baseline="30000" dirty="0" smtClean="0">
                <a:solidFill>
                  <a:srgbClr val="C00000"/>
                </a:solidFill>
                <a:latin typeface="Arial" panose="020B0604020202020204" pitchFamily="34" charset="0"/>
                <a:cs typeface="Arial" panose="020B0604020202020204" pitchFamily="34" charset="0"/>
              </a:rPr>
              <a:t>7</a:t>
            </a:r>
            <a:endParaRPr lang="en-US" sz="2800" baseline="30000" dirty="0">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spTree>
    <p:extLst>
      <p:ext uri="{BB962C8B-B14F-4D97-AF65-F5344CB8AC3E}">
        <p14:creationId xmlns:p14="http://schemas.microsoft.com/office/powerpoint/2010/main" val="647577141"/>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88638" y="1700808"/>
            <a:ext cx="5224280" cy="343087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spTree>
    <p:extLst>
      <p:ext uri="{BB962C8B-B14F-4D97-AF65-F5344CB8AC3E}">
        <p14:creationId xmlns:p14="http://schemas.microsoft.com/office/powerpoint/2010/main" val="680209427"/>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62876" y="1700808"/>
            <a:ext cx="5245228" cy="367240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67487" y="1293526"/>
            <a:ext cx="556549" cy="551298"/>
          </a:xfrm>
          <a:prstGeom prst="rect">
            <a:avLst/>
          </a:prstGeom>
        </p:spPr>
      </p:pic>
    </p:spTree>
    <p:extLst>
      <p:ext uri="{BB962C8B-B14F-4D97-AF65-F5344CB8AC3E}">
        <p14:creationId xmlns:p14="http://schemas.microsoft.com/office/powerpoint/2010/main" val="14723667"/>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grpSp>
        <p:nvGrpSpPr>
          <p:cNvPr id="9" name="Group 8"/>
          <p:cNvGrpSpPr/>
          <p:nvPr/>
        </p:nvGrpSpPr>
        <p:grpSpPr>
          <a:xfrm>
            <a:off x="243512" y="1665095"/>
            <a:ext cx="5264592" cy="4896544"/>
            <a:chOff x="3483872" y="1089031"/>
            <a:chExt cx="5264592" cy="4896544"/>
          </a:xfrm>
        </p:grpSpPr>
        <p:sp>
          <p:nvSpPr>
            <p:cNvPr id="10" name="Round Diagonal Corner Rectangle 9"/>
            <p:cNvSpPr/>
            <p:nvPr/>
          </p:nvSpPr>
          <p:spPr>
            <a:xfrm>
              <a:off x="3491880" y="1089031"/>
              <a:ext cx="5256584" cy="489654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12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3563888" y="1666250"/>
              <a:ext cx="5176568" cy="4093428"/>
            </a:xfrm>
            <a:prstGeom prst="rect">
              <a:avLst/>
            </a:prstGeom>
          </p:spPr>
          <p:txBody>
            <a:bodyPr wrap="square">
              <a:spAutoFit/>
            </a:bodyPr>
            <a:lstStyle/>
            <a:p>
              <a:pPr>
                <a:spcAft>
                  <a:spcPts val="600"/>
                </a:spcAft>
                <a:tabLst>
                  <a:tab pos="4972050" algn="r"/>
                </a:tabLst>
              </a:pPr>
              <a:r>
                <a:rPr lang="en-US" sz="4000" dirty="0"/>
                <a:t>Write as a power of 7</a:t>
              </a:r>
            </a:p>
            <a:p>
              <a:pPr marL="628650" indent="-628650">
                <a:spcAft>
                  <a:spcPts val="600"/>
                </a:spcAft>
                <a:buClr>
                  <a:srgbClr val="C00000"/>
                </a:buClr>
                <a:buFont typeface="+mj-lt"/>
                <a:buAutoNum type="alphaLcPeriod"/>
                <a:tabLst>
                  <a:tab pos="4972050" algn="r"/>
                </a:tabLst>
              </a:pPr>
              <a:r>
                <a:rPr lang="en-US" sz="4000" dirty="0" smtClean="0"/>
                <a:t>7</a:t>
              </a:r>
              <a:r>
                <a:rPr lang="en-US" sz="4000" baseline="30000" dirty="0" smtClean="0"/>
                <a:t>3</a:t>
              </a:r>
              <a:r>
                <a:rPr lang="en-US" sz="4000" dirty="0" smtClean="0"/>
                <a:t> </a:t>
              </a:r>
              <a:r>
                <a:rPr lang="en-US" sz="4000" dirty="0"/>
                <a:t>x 7</a:t>
              </a:r>
              <a:r>
                <a:rPr lang="en-US" sz="4000" baseline="30000" dirty="0"/>
                <a:t>2</a:t>
              </a:r>
              <a:r>
                <a:rPr lang="en-US" sz="4000" dirty="0"/>
                <a:t> </a:t>
              </a:r>
              <a:r>
                <a:rPr lang="en-US" sz="4000" dirty="0" smtClean="0"/>
                <a:t>	</a:t>
              </a:r>
              <a:r>
                <a:rPr lang="en-US" sz="4000" b="1" dirty="0" smtClean="0"/>
                <a:t>(</a:t>
              </a:r>
              <a:r>
                <a:rPr lang="en-US" sz="4000" b="1" dirty="0"/>
                <a:t>1 mark)</a:t>
              </a:r>
            </a:p>
            <a:p>
              <a:pPr marL="628650" indent="-628650">
                <a:spcAft>
                  <a:spcPts val="600"/>
                </a:spcAft>
                <a:buClr>
                  <a:srgbClr val="C00000"/>
                </a:buClr>
                <a:buFont typeface="+mj-lt"/>
                <a:buAutoNum type="alphaLcPeriod"/>
                <a:tabLst>
                  <a:tab pos="4972050" algn="r"/>
                </a:tabLst>
              </a:pPr>
              <a:r>
                <a:rPr lang="en-US" sz="4000" dirty="0" smtClean="0"/>
                <a:t>7</a:t>
              </a:r>
              <a:r>
                <a:rPr lang="en-US" sz="4000" baseline="30000" dirty="0" smtClean="0"/>
                <a:t>8</a:t>
              </a:r>
              <a:r>
                <a:rPr lang="en-US" sz="4000" dirty="0" smtClean="0"/>
                <a:t> ÷ </a:t>
              </a:r>
              <a:r>
                <a:rPr lang="en-US" sz="4000" dirty="0"/>
                <a:t>7</a:t>
              </a:r>
              <a:r>
                <a:rPr lang="en-US" sz="4000" baseline="30000" dirty="0"/>
                <a:t>5</a:t>
              </a:r>
              <a:r>
                <a:rPr lang="en-US" sz="4000" dirty="0"/>
                <a:t> </a:t>
              </a:r>
              <a:r>
                <a:rPr lang="en-US" sz="4000" dirty="0" smtClean="0"/>
                <a:t>	</a:t>
              </a:r>
              <a:r>
                <a:rPr lang="en-US" sz="4000" b="1" dirty="0" smtClean="0"/>
                <a:t>(</a:t>
              </a:r>
              <a:r>
                <a:rPr lang="en-US" sz="4000" b="1" dirty="0"/>
                <a:t>1 mark)</a:t>
              </a:r>
            </a:p>
            <a:p>
              <a:pPr marL="628650" indent="-628650">
                <a:spcAft>
                  <a:spcPts val="600"/>
                </a:spcAft>
                <a:buClr>
                  <a:srgbClr val="C00000"/>
                </a:buClr>
                <a:buFont typeface="+mj-lt"/>
                <a:buAutoNum type="alphaLcPeriod"/>
                <a:tabLst>
                  <a:tab pos="4972050" algn="r"/>
                </a:tabLst>
              </a:pPr>
              <a:r>
                <a:rPr lang="en-US" sz="4000" u="sng" dirty="0" smtClean="0"/>
                <a:t>7</a:t>
              </a:r>
              <a:r>
                <a:rPr lang="en-US" sz="4000" u="sng" baseline="30000" dirty="0" smtClean="0"/>
                <a:t>4</a:t>
              </a:r>
              <a:r>
                <a:rPr lang="en-US" sz="4000" u="sng" dirty="0" smtClean="0"/>
                <a:t> x7</a:t>
              </a:r>
              <a:r>
                <a:rPr lang="en-US" sz="4000" u="sng" baseline="30000" dirty="0" smtClean="0"/>
                <a:t>5</a:t>
              </a:r>
              <a:r>
                <a:rPr lang="en-US" sz="4000" dirty="0" smtClean="0"/>
                <a:t> </a:t>
              </a:r>
              <a:br>
                <a:rPr lang="en-US" sz="4000" dirty="0" smtClean="0"/>
              </a:br>
              <a:r>
                <a:rPr lang="en-US" sz="4000" dirty="0" smtClean="0"/>
                <a:t>    7 	</a:t>
              </a:r>
              <a:r>
                <a:rPr lang="en-US" sz="4000" b="1" dirty="0" smtClean="0"/>
                <a:t>(</a:t>
              </a:r>
              <a:r>
                <a:rPr lang="en-US" sz="4000" b="1" dirty="0"/>
                <a:t>1 mark)</a:t>
              </a:r>
            </a:p>
            <a:p>
              <a:pPr marL="628650" indent="-628650">
                <a:spcAft>
                  <a:spcPts val="600"/>
                </a:spcAft>
                <a:buClr>
                  <a:srgbClr val="C00000"/>
                </a:buClr>
                <a:buFont typeface="+mj-lt"/>
                <a:buAutoNum type="alphaLcPeriod"/>
                <a:tabLst>
                  <a:tab pos="4972050" algn="r"/>
                </a:tabLst>
              </a:pPr>
              <a:r>
                <a:rPr lang="en-US" sz="4000" dirty="0" smtClean="0"/>
                <a:t>(7</a:t>
              </a:r>
              <a:r>
                <a:rPr lang="en-US" sz="4000" baseline="30000" dirty="0" smtClean="0"/>
                <a:t>4</a:t>
              </a:r>
              <a:r>
                <a:rPr lang="en-US" sz="4000" dirty="0" smtClean="0"/>
                <a:t>)</a:t>
              </a:r>
              <a:r>
                <a:rPr lang="en-US" sz="4000" baseline="30000" dirty="0" smtClean="0"/>
                <a:t>2</a:t>
              </a:r>
              <a:r>
                <a:rPr lang="en-US" sz="4000" dirty="0" smtClean="0"/>
                <a:t> 	</a:t>
              </a:r>
              <a:r>
                <a:rPr lang="en-US" sz="4000" b="1" dirty="0" smtClean="0"/>
                <a:t>(1 </a:t>
              </a:r>
              <a:r>
                <a:rPr lang="en-US" sz="4000" b="1" dirty="0"/>
                <a:t>mark)</a:t>
              </a:r>
            </a:p>
          </p:txBody>
        </p:sp>
      </p:gr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spTree>
    <p:extLst>
      <p:ext uri="{BB962C8B-B14F-4D97-AF65-F5344CB8AC3E}">
        <p14:creationId xmlns:p14="http://schemas.microsoft.com/office/powerpoint/2010/main" val="1053461011"/>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19" y="1700808"/>
            <a:ext cx="5249559" cy="482453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3426984374"/>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19318" y="1602748"/>
            <a:ext cx="5288786" cy="264439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spTree>
    <p:extLst>
      <p:ext uri="{BB962C8B-B14F-4D97-AF65-F5344CB8AC3E}">
        <p14:creationId xmlns:p14="http://schemas.microsoft.com/office/powerpoint/2010/main" val="3926948170"/>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sp>
        <p:nvSpPr>
          <p:cNvPr id="2" name="Rectangle 1"/>
          <p:cNvSpPr/>
          <p:nvPr/>
        </p:nvSpPr>
        <p:spPr>
          <a:xfrm>
            <a:off x="288032" y="1599183"/>
            <a:ext cx="8532440" cy="461665"/>
          </a:xfrm>
          <a:prstGeom prst="rect">
            <a:avLst/>
          </a:prstGeom>
        </p:spPr>
        <p:txBody>
          <a:bodyPr wrap="square">
            <a:spAutoFit/>
          </a:bodyPr>
          <a:lstStyle/>
          <a:p>
            <a:pPr marL="571500" indent="-571500">
              <a:buClr>
                <a:srgbClr val="C00000"/>
              </a:buClr>
              <a:buFont typeface="+mj-lt"/>
              <a:buAutoNum type="arabicPeriod" startAt="16"/>
            </a:pPr>
            <a:r>
              <a:rPr lang="en-US" sz="2400" dirty="0" smtClean="0"/>
              <a:t>Copy </a:t>
            </a:r>
            <a:r>
              <a:rPr lang="en-US" sz="2400" dirty="0"/>
              <a:t>and complete the table of prefixes.</a:t>
            </a:r>
          </a:p>
        </p:txBody>
      </p:sp>
      <p:graphicFrame>
        <p:nvGraphicFramePr>
          <p:cNvPr id="3" name="Table 2"/>
          <p:cNvGraphicFramePr>
            <a:graphicFrameLocks noGrp="1"/>
          </p:cNvGraphicFramePr>
          <p:nvPr>
            <p:extLst>
              <p:ext uri="{D42A27DB-BD31-4B8C-83A1-F6EECF244321}">
                <p14:modId xmlns:p14="http://schemas.microsoft.com/office/powerpoint/2010/main" val="2613026390"/>
              </p:ext>
            </p:extLst>
          </p:nvPr>
        </p:nvGraphicFramePr>
        <p:xfrm>
          <a:off x="251520" y="2132856"/>
          <a:ext cx="8532440" cy="4442460"/>
        </p:xfrm>
        <a:graphic>
          <a:graphicData uri="http://schemas.openxmlformats.org/drawingml/2006/table">
            <a:tbl>
              <a:tblPr firstRow="1" bandRow="1">
                <a:tableStyleId>{5C22544A-7EE6-4342-B048-85BDC9FD1C3A}</a:tableStyleId>
              </a:tblPr>
              <a:tblGrid>
                <a:gridCol w="1224136"/>
                <a:gridCol w="1368152"/>
                <a:gridCol w="1656184"/>
                <a:gridCol w="4283968"/>
              </a:tblGrid>
              <a:tr h="386225">
                <a:tc>
                  <a:txBody>
                    <a:bodyPr/>
                    <a:lstStyle/>
                    <a:p>
                      <a:r>
                        <a:rPr lang="en-US" sz="2050" dirty="0" smtClean="0">
                          <a:latin typeface="Arial" panose="020B0604020202020204" pitchFamily="34" charset="0"/>
                          <a:cs typeface="Arial" panose="020B0604020202020204" pitchFamily="34" charset="0"/>
                        </a:rPr>
                        <a:t>Prefix</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Letter</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Power</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Number</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err="1" smtClean="0">
                          <a:latin typeface="Arial" panose="020B0604020202020204" pitchFamily="34" charset="0"/>
                          <a:cs typeface="Arial" panose="020B0604020202020204" pitchFamily="34" charset="0"/>
                        </a:rPr>
                        <a:t>tera</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50" dirty="0" smtClean="0">
                          <a:latin typeface="Arial" panose="020B0604020202020204" pitchFamily="34" charset="0"/>
                          <a:cs typeface="Arial" panose="020B0604020202020204" pitchFamily="34" charset="0"/>
                        </a:rPr>
                        <a:t>T</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10</a:t>
                      </a:r>
                      <a:r>
                        <a:rPr lang="en-US" sz="2050" baseline="30000" dirty="0" smtClean="0">
                          <a:latin typeface="Arial" panose="020B0604020202020204" pitchFamily="34" charset="0"/>
                          <a:cs typeface="Arial" panose="020B0604020202020204" pitchFamily="34" charset="0"/>
                        </a:rPr>
                        <a:t>12</a:t>
                      </a:r>
                      <a:endParaRPr lang="en-US" sz="205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err="1" smtClean="0">
                          <a:latin typeface="Arial" panose="020B0604020202020204" pitchFamily="34" charset="0"/>
                          <a:cs typeface="Arial" panose="020B0604020202020204" pitchFamily="34" charset="0"/>
                        </a:rPr>
                        <a:t>giga</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50" dirty="0" smtClean="0">
                          <a:latin typeface="Arial" panose="020B0604020202020204" pitchFamily="34" charset="0"/>
                          <a:cs typeface="Arial" panose="020B0604020202020204" pitchFamily="34" charset="0"/>
                        </a:rPr>
                        <a:t>G</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10</a:t>
                      </a:r>
                      <a:r>
                        <a:rPr lang="en-US" sz="2050" baseline="30000" dirty="0" smtClean="0">
                          <a:latin typeface="Arial" panose="020B0604020202020204" pitchFamily="34" charset="0"/>
                          <a:cs typeface="Arial" panose="020B0604020202020204" pitchFamily="34" charset="0"/>
                        </a:rPr>
                        <a:t>9</a:t>
                      </a:r>
                      <a:endParaRPr lang="en-US" sz="205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smtClean="0">
                          <a:latin typeface="Arial" panose="020B0604020202020204" pitchFamily="34" charset="0"/>
                          <a:cs typeface="Arial" panose="020B0604020202020204" pitchFamily="34" charset="0"/>
                        </a:rPr>
                        <a:t>mega</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50" dirty="0" smtClean="0">
                          <a:latin typeface="Arial" panose="020B0604020202020204" pitchFamily="34" charset="0"/>
                          <a:cs typeface="Arial" panose="020B0604020202020204" pitchFamily="34" charset="0"/>
                        </a:rPr>
                        <a:t>M</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1 000 000</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smtClean="0">
                          <a:latin typeface="Arial" panose="020B0604020202020204" pitchFamily="34" charset="0"/>
                          <a:cs typeface="Arial" panose="020B0604020202020204" pitchFamily="34" charset="0"/>
                        </a:rPr>
                        <a:t>kilo</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50" dirty="0" smtClean="0">
                          <a:latin typeface="Arial" panose="020B0604020202020204" pitchFamily="34" charset="0"/>
                          <a:cs typeface="Arial" panose="020B0604020202020204" pitchFamily="34" charset="0"/>
                        </a:rPr>
                        <a:t>k</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10</a:t>
                      </a:r>
                      <a:r>
                        <a:rPr lang="en-US" sz="2050" baseline="30000" dirty="0" smtClean="0">
                          <a:latin typeface="Arial" panose="020B0604020202020204" pitchFamily="34" charset="0"/>
                          <a:cs typeface="Arial" panose="020B0604020202020204" pitchFamily="34" charset="0"/>
                        </a:rPr>
                        <a:t>3</a:t>
                      </a:r>
                      <a:endParaRPr lang="en-US" sz="205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err="1" smtClean="0">
                          <a:latin typeface="Arial" panose="020B0604020202020204" pitchFamily="34" charset="0"/>
                          <a:cs typeface="Arial" panose="020B0604020202020204" pitchFamily="34" charset="0"/>
                        </a:rPr>
                        <a:t>deci</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50" dirty="0" smtClean="0">
                          <a:latin typeface="Arial" panose="020B0604020202020204" pitchFamily="34" charset="0"/>
                          <a:cs typeface="Arial" panose="020B0604020202020204" pitchFamily="34" charset="0"/>
                        </a:rPr>
                        <a:t>d</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0.1</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err="1" smtClean="0">
                          <a:latin typeface="Arial" panose="020B0604020202020204" pitchFamily="34" charset="0"/>
                          <a:cs typeface="Arial" panose="020B0604020202020204" pitchFamily="34" charset="0"/>
                        </a:rPr>
                        <a:t>centi</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50" dirty="0" smtClean="0">
                          <a:latin typeface="Arial" panose="020B0604020202020204" pitchFamily="34" charset="0"/>
                          <a:cs typeface="Arial" panose="020B0604020202020204" pitchFamily="34" charset="0"/>
                        </a:rPr>
                        <a:t>c</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10</a:t>
                      </a:r>
                      <a:r>
                        <a:rPr lang="en-US" sz="2050" baseline="30000" dirty="0" smtClean="0">
                          <a:latin typeface="Arial" panose="020B0604020202020204" pitchFamily="34" charset="0"/>
                          <a:cs typeface="Arial" panose="020B0604020202020204" pitchFamily="34" charset="0"/>
                        </a:rPr>
                        <a:t>-2</a:t>
                      </a:r>
                      <a:endParaRPr lang="en-US" sz="205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err="1" smtClean="0">
                          <a:latin typeface="Arial" panose="020B0604020202020204" pitchFamily="34" charset="0"/>
                          <a:cs typeface="Arial" panose="020B0604020202020204" pitchFamily="34" charset="0"/>
                        </a:rPr>
                        <a:t>milli</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50" dirty="0" smtClean="0">
                          <a:latin typeface="Arial" panose="020B0604020202020204" pitchFamily="34" charset="0"/>
                          <a:cs typeface="Arial" panose="020B0604020202020204" pitchFamily="34" charset="0"/>
                        </a:rPr>
                        <a:t>m</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0,001</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smtClean="0">
                          <a:latin typeface="Arial" panose="020B0604020202020204" pitchFamily="34" charset="0"/>
                          <a:cs typeface="Arial" panose="020B0604020202020204" pitchFamily="34" charset="0"/>
                        </a:rPr>
                        <a:t>micro</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l-GR" sz="2050" dirty="0" smtClean="0">
                          <a:latin typeface="Arial" panose="020B0604020202020204" pitchFamily="34" charset="0"/>
                          <a:cs typeface="Arial" panose="020B0604020202020204" pitchFamily="34" charset="0"/>
                        </a:rPr>
                        <a:t>μ</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10</a:t>
                      </a:r>
                      <a:r>
                        <a:rPr lang="en-US" sz="2050" baseline="30000" dirty="0" smtClean="0">
                          <a:latin typeface="Arial" panose="020B0604020202020204" pitchFamily="34" charset="0"/>
                          <a:cs typeface="Arial" panose="020B0604020202020204" pitchFamily="34" charset="0"/>
                        </a:rPr>
                        <a:t>-6</a:t>
                      </a:r>
                      <a:endParaRPr lang="en-US" sz="205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err="1" smtClean="0">
                          <a:latin typeface="Arial" panose="020B0604020202020204" pitchFamily="34" charset="0"/>
                          <a:cs typeface="Arial" panose="020B0604020202020204" pitchFamily="34" charset="0"/>
                        </a:rPr>
                        <a:t>nano</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50" dirty="0" smtClean="0">
                          <a:latin typeface="Arial" panose="020B0604020202020204" pitchFamily="34" charset="0"/>
                          <a:cs typeface="Arial" panose="020B0604020202020204" pitchFamily="34" charset="0"/>
                        </a:rPr>
                        <a:t>n</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0.000 000 001</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225">
                <a:tc>
                  <a:txBody>
                    <a:bodyPr/>
                    <a:lstStyle/>
                    <a:p>
                      <a:r>
                        <a:rPr lang="en-US" sz="2050" dirty="0" err="1" smtClean="0">
                          <a:latin typeface="Arial" panose="020B0604020202020204" pitchFamily="34" charset="0"/>
                          <a:cs typeface="Arial" panose="020B0604020202020204" pitchFamily="34" charset="0"/>
                        </a:rPr>
                        <a:t>pico</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50" dirty="0" smtClean="0">
                          <a:latin typeface="Arial" panose="020B0604020202020204" pitchFamily="34" charset="0"/>
                          <a:cs typeface="Arial" panose="020B0604020202020204" pitchFamily="34" charset="0"/>
                        </a:rPr>
                        <a:t>p</a:t>
                      </a:r>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50" dirty="0" smtClean="0">
                          <a:latin typeface="Arial" panose="020B0604020202020204" pitchFamily="34" charset="0"/>
                          <a:cs typeface="Arial" panose="020B0604020202020204" pitchFamily="34" charset="0"/>
                        </a:rPr>
                        <a:t>10</a:t>
                      </a:r>
                      <a:r>
                        <a:rPr lang="en-US" sz="2050" baseline="30000" dirty="0" smtClean="0">
                          <a:latin typeface="Arial" panose="020B0604020202020204" pitchFamily="34" charset="0"/>
                          <a:cs typeface="Arial" panose="020B0604020202020204" pitchFamily="34" charset="0"/>
                        </a:rPr>
                        <a:t>-12</a:t>
                      </a:r>
                      <a:endParaRPr lang="en-US" sz="2050" baseline="30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16416" y="1196752"/>
            <a:ext cx="556549" cy="551298"/>
          </a:xfrm>
          <a:prstGeom prst="rect">
            <a:avLst/>
          </a:prstGeom>
        </p:spPr>
      </p:pic>
    </p:spTree>
    <p:extLst>
      <p:ext uri="{BB962C8B-B14F-4D97-AF65-F5344CB8AC3E}">
        <p14:creationId xmlns:p14="http://schemas.microsoft.com/office/powerpoint/2010/main" val="1699690043"/>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Index Notation</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1.6 – Index Notation</a:t>
            </a:r>
            <a:endParaRPr lang="en-US" sz="2000" b="1" dirty="0">
              <a:latin typeface="Arial" panose="020B0604020202020204" pitchFamily="34" charset="0"/>
              <a:cs typeface="Arial" panose="020B0604020202020204" pitchFamily="34" charset="0"/>
            </a:endParaRPr>
          </a:p>
        </p:txBody>
      </p:sp>
      <p:sp>
        <p:nvSpPr>
          <p:cNvPr id="2" name="Rectangle 1"/>
          <p:cNvSpPr/>
          <p:nvPr/>
        </p:nvSpPr>
        <p:spPr>
          <a:xfrm>
            <a:off x="288032" y="1599183"/>
            <a:ext cx="5220072" cy="4616648"/>
          </a:xfrm>
          <a:prstGeom prst="rect">
            <a:avLst/>
          </a:prstGeom>
        </p:spPr>
        <p:txBody>
          <a:bodyPr wrap="square">
            <a:spAutoFit/>
          </a:bodyPr>
          <a:lstStyle/>
          <a:p>
            <a:pPr marL="628650" indent="-628650">
              <a:buClr>
                <a:srgbClr val="C00000"/>
              </a:buClr>
              <a:buFont typeface="+mj-lt"/>
              <a:buAutoNum type="arabicPeriod" startAt="17"/>
            </a:pPr>
            <a:r>
              <a:rPr lang="en-US" sz="2800" dirty="0" smtClean="0"/>
              <a:t>Copy </a:t>
            </a:r>
            <a:r>
              <a:rPr lang="en-US" sz="2800" dirty="0"/>
              <a:t>and complete.</a:t>
            </a:r>
          </a:p>
          <a:p>
            <a:pPr marL="914400" indent="-400050">
              <a:buClr>
                <a:srgbClr val="C00000"/>
              </a:buClr>
              <a:buFont typeface="+mj-lt"/>
              <a:buAutoNum type="alphaLcPeriod"/>
            </a:pPr>
            <a:r>
              <a:rPr lang="en-US" sz="2800" dirty="0" smtClean="0"/>
              <a:t>1 </a:t>
            </a:r>
            <a:r>
              <a:rPr lang="en-US" sz="2800" dirty="0" err="1"/>
              <a:t>centimetre</a:t>
            </a:r>
            <a:r>
              <a:rPr lang="en-US" sz="2800" dirty="0"/>
              <a:t> (cm) = </a:t>
            </a:r>
            <a:r>
              <a:rPr lang="en-US" sz="4800" dirty="0"/>
              <a:t>□</a:t>
            </a:r>
            <a:r>
              <a:rPr lang="en-US" sz="2800" dirty="0"/>
              <a:t> m</a:t>
            </a:r>
          </a:p>
          <a:p>
            <a:pPr marL="914400" indent="-400050">
              <a:buClr>
                <a:srgbClr val="C00000"/>
              </a:buClr>
              <a:buFont typeface="+mj-lt"/>
              <a:buAutoNum type="alphaLcPeriod"/>
            </a:pPr>
            <a:r>
              <a:rPr lang="en-US" sz="2800" dirty="0" smtClean="0"/>
              <a:t>1 </a:t>
            </a:r>
            <a:r>
              <a:rPr lang="en-US" sz="2800" dirty="0" err="1"/>
              <a:t>gigatonne</a:t>
            </a:r>
            <a:r>
              <a:rPr lang="en-US" sz="2800" dirty="0"/>
              <a:t> (Gt)= </a:t>
            </a:r>
            <a:r>
              <a:rPr lang="en-US" sz="5400" dirty="0"/>
              <a:t>□</a:t>
            </a:r>
            <a:r>
              <a:rPr lang="en-US" sz="2800" dirty="0"/>
              <a:t> kg</a:t>
            </a:r>
          </a:p>
          <a:p>
            <a:pPr marL="914400" indent="-400050">
              <a:buClr>
                <a:srgbClr val="C00000"/>
              </a:buClr>
              <a:buFont typeface="+mj-lt"/>
              <a:buAutoNum type="alphaLcPeriod"/>
            </a:pPr>
            <a:r>
              <a:rPr lang="en-US" sz="2800" dirty="0" smtClean="0"/>
              <a:t>1 </a:t>
            </a:r>
            <a:r>
              <a:rPr lang="en-US" sz="2800" dirty="0"/>
              <a:t>microgram </a:t>
            </a:r>
            <a:r>
              <a:rPr lang="en-US" sz="2800" dirty="0" smtClean="0"/>
              <a:t>(</a:t>
            </a:r>
            <a:r>
              <a:rPr lang="el-GR" sz="2800" dirty="0" smtClean="0"/>
              <a:t>μ</a:t>
            </a:r>
            <a:r>
              <a:rPr lang="en-US" sz="2800" dirty="0" smtClean="0"/>
              <a:t>g</a:t>
            </a:r>
            <a:r>
              <a:rPr lang="en-US" sz="2800" dirty="0"/>
              <a:t>) = </a:t>
            </a:r>
            <a:r>
              <a:rPr lang="en-US" sz="5400" dirty="0"/>
              <a:t>□</a:t>
            </a:r>
            <a:r>
              <a:rPr lang="en-US" sz="2800" dirty="0" smtClean="0"/>
              <a:t> </a:t>
            </a:r>
            <a:r>
              <a:rPr lang="en-US" sz="2800" dirty="0"/>
              <a:t>g</a:t>
            </a:r>
          </a:p>
          <a:p>
            <a:pPr marL="914400" indent="-400050">
              <a:buClr>
                <a:srgbClr val="C00000"/>
              </a:buClr>
              <a:buFont typeface="+mj-lt"/>
              <a:buAutoNum type="alphaLcPeriod"/>
            </a:pPr>
            <a:r>
              <a:rPr lang="en-US" sz="2800" dirty="0" smtClean="0"/>
              <a:t>1 </a:t>
            </a:r>
            <a:r>
              <a:rPr lang="en-US" sz="2800" dirty="0"/>
              <a:t>nanosecond (ns) = </a:t>
            </a:r>
            <a:r>
              <a:rPr lang="en-US" sz="5400" dirty="0"/>
              <a:t>□</a:t>
            </a:r>
            <a:r>
              <a:rPr lang="en-US" sz="2800" dirty="0" smtClean="0"/>
              <a:t> </a:t>
            </a:r>
            <a:r>
              <a:rPr lang="en-US" sz="2800" dirty="0"/>
              <a:t>s</a:t>
            </a:r>
          </a:p>
          <a:p>
            <a:pPr marL="628650" indent="-628650">
              <a:buClr>
                <a:srgbClr val="C00000"/>
              </a:buClr>
              <a:buFont typeface="+mj-lt"/>
              <a:buAutoNum type="arabicPeriod" startAt="18"/>
            </a:pPr>
            <a:r>
              <a:rPr lang="en-US" sz="2800" dirty="0" smtClean="0"/>
              <a:t>What </a:t>
            </a:r>
            <a:r>
              <a:rPr lang="en-US" sz="2800" dirty="0"/>
              <a:t>is 10</a:t>
            </a:r>
            <a:r>
              <a:rPr lang="en-US" sz="2800" baseline="30000" dirty="0"/>
              <a:t>9</a:t>
            </a:r>
            <a:r>
              <a:rPr lang="en-US" sz="2800" dirty="0"/>
              <a:t> </a:t>
            </a:r>
            <a:r>
              <a:rPr lang="en-US" sz="2800" dirty="0" err="1"/>
              <a:t>tonnes</a:t>
            </a:r>
            <a:r>
              <a:rPr lang="en-US" sz="2800" dirty="0"/>
              <a:t> in </a:t>
            </a:r>
            <a:r>
              <a:rPr lang="en-US" sz="2800" dirty="0" err="1"/>
              <a:t>megatonnes</a:t>
            </a:r>
            <a:r>
              <a:rPr lang="en-US" sz="2800" dirty="0"/>
              <a: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93526"/>
            <a:ext cx="556549" cy="551298"/>
          </a:xfrm>
          <a:prstGeom prst="rect">
            <a:avLst/>
          </a:prstGeom>
        </p:spPr>
      </p:pic>
    </p:spTree>
    <p:extLst>
      <p:ext uri="{BB962C8B-B14F-4D97-AF65-F5344CB8AC3E}">
        <p14:creationId xmlns:p14="http://schemas.microsoft.com/office/powerpoint/2010/main" val="2516995970"/>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Calculations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a:t>
            </a:r>
            <a:endParaRPr lang="en-GB" sz="1400" b="1" dirty="0">
              <a:latin typeface="Calibri" panose="020F0502020204030204" pitchFamily="34" charset="0"/>
            </a:endParaRPr>
          </a:p>
        </p:txBody>
      </p:sp>
      <p:sp>
        <p:nvSpPr>
          <p:cNvPr id="6" name="Rectangle 5"/>
          <p:cNvSpPr/>
          <p:nvPr/>
        </p:nvSpPr>
        <p:spPr>
          <a:xfrm>
            <a:off x="179512" y="1124744"/>
            <a:ext cx="3168352" cy="504056"/>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Arial" panose="020B0604020202020204" pitchFamily="34" charset="0"/>
                <a:cs typeface="Arial" panose="020B0604020202020204" pitchFamily="34" charset="0"/>
              </a:rPr>
              <a:t>1.1 - Calculations</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79512" y="1700808"/>
            <a:ext cx="5328592" cy="489654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268760"/>
            <a:ext cx="576064" cy="565092"/>
          </a:xfrm>
          <a:prstGeom prst="rect">
            <a:avLst/>
          </a:prstGeom>
        </p:spPr>
      </p:pic>
    </p:spTree>
    <p:extLst>
      <p:ext uri="{BB962C8B-B14F-4D97-AF65-F5344CB8AC3E}">
        <p14:creationId xmlns:p14="http://schemas.microsoft.com/office/powerpoint/2010/main" val="1612920888"/>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Prime Factors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1.7 – Prime Factors</a:t>
            </a:r>
            <a:endParaRPr lang="en-US" sz="2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628800"/>
            <a:ext cx="5249758" cy="494094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67487" y="1293526"/>
            <a:ext cx="556549" cy="551298"/>
          </a:xfrm>
          <a:prstGeom prst="rect">
            <a:avLst/>
          </a:prstGeom>
        </p:spPr>
      </p:pic>
    </p:spTree>
    <p:extLst>
      <p:ext uri="{BB962C8B-B14F-4D97-AF65-F5344CB8AC3E}">
        <p14:creationId xmlns:p14="http://schemas.microsoft.com/office/powerpoint/2010/main" val="3481831202"/>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Prime Factors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1.7 – Prime Factors</a:t>
            </a:r>
            <a:endParaRPr lang="en-US" sz="2000" b="1" dirty="0">
              <a:latin typeface="Arial" panose="020B0604020202020204" pitchFamily="34" charset="0"/>
              <a:cs typeface="Arial" panose="020B0604020202020204" pitchFamily="34" charset="0"/>
            </a:endParaRPr>
          </a:p>
        </p:txBody>
      </p:sp>
      <p:sp>
        <p:nvSpPr>
          <p:cNvPr id="2" name="Rectangle 1"/>
          <p:cNvSpPr/>
          <p:nvPr/>
        </p:nvSpPr>
        <p:spPr>
          <a:xfrm>
            <a:off x="251520" y="1628800"/>
            <a:ext cx="5256584" cy="5047536"/>
          </a:xfrm>
          <a:prstGeom prst="rect">
            <a:avLst/>
          </a:prstGeom>
        </p:spPr>
        <p:txBody>
          <a:bodyPr wrap="square">
            <a:spAutoFit/>
          </a:bodyPr>
          <a:lstStyle/>
          <a:p>
            <a:pPr marL="457200" indent="-457200">
              <a:buClr>
                <a:srgbClr val="C00000"/>
              </a:buClr>
              <a:buFont typeface="+mj-lt"/>
              <a:buAutoNum type="arabicPeriod" startAt="3"/>
            </a:pPr>
            <a:r>
              <a:rPr lang="en-US" sz="2300" b="1" dirty="0" smtClean="0">
                <a:solidFill>
                  <a:srgbClr val="FF0000"/>
                </a:solidFill>
                <a:latin typeface="Arial" panose="020B0604020202020204" pitchFamily="34" charset="0"/>
                <a:cs typeface="Arial" panose="020B0604020202020204" pitchFamily="34" charset="0"/>
              </a:rPr>
              <a:t>R</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Farouk says, 'Prime numbers cannot be written as a product of prime factors.'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Is </a:t>
            </a:r>
            <a:r>
              <a:rPr lang="en-US" sz="2300" dirty="0">
                <a:latin typeface="Arial" panose="020B0604020202020204" pitchFamily="34" charset="0"/>
                <a:cs typeface="Arial" panose="020B0604020202020204" pitchFamily="34" charset="0"/>
              </a:rPr>
              <a:t>this true or false? Show examples to explain. </a:t>
            </a:r>
          </a:p>
          <a:p>
            <a:pPr marL="457200" indent="-457200">
              <a:buClr>
                <a:srgbClr val="C00000"/>
              </a:buClr>
              <a:buFont typeface="+mj-lt"/>
              <a:buAutoNum type="arabicPeriod" startAt="3"/>
            </a:pPr>
            <a:r>
              <a:rPr lang="en-US" sz="2300" dirty="0" smtClean="0">
                <a:latin typeface="Arial" panose="020B0604020202020204" pitchFamily="34" charset="0"/>
                <a:cs typeface="Arial" panose="020B0604020202020204" pitchFamily="34" charset="0"/>
              </a:rPr>
              <a:t>Express </a:t>
            </a:r>
            <a:r>
              <a:rPr lang="en-US" sz="2300" dirty="0">
                <a:latin typeface="Arial" panose="020B0604020202020204" pitchFamily="34" charset="0"/>
                <a:cs typeface="Arial" panose="020B0604020202020204" pitchFamily="34" charset="0"/>
              </a:rPr>
              <a:t>these numbers as products of their prime factors. Draw Venn diagrams to find the HCF and LCM.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b="1"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48 and 72 </a:t>
            </a:r>
            <a:r>
              <a:rPr lang="en-US" sz="2300" dirty="0" smtClean="0">
                <a:latin typeface="Arial" panose="020B0604020202020204" pitchFamily="34" charset="0"/>
                <a:cs typeface="Arial" panose="020B0604020202020204" pitchFamily="34" charset="0"/>
              </a:rPr>
              <a:t>	</a:t>
            </a:r>
            <a:r>
              <a:rPr lang="en-US" sz="2300" b="1" dirty="0" smtClean="0">
                <a:solidFill>
                  <a:srgbClr val="C00000"/>
                </a:solidFill>
                <a:latin typeface="Arial" panose="020B0604020202020204" pitchFamily="34" charset="0"/>
                <a:cs typeface="Arial" panose="020B0604020202020204" pitchFamily="34" charset="0"/>
              </a:rPr>
              <a:t>b</a:t>
            </a:r>
            <a:r>
              <a:rPr lang="en-US" sz="2300" dirty="0" smtClean="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30 and 84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b </a:t>
            </a:r>
            <a:r>
              <a:rPr lang="en-US" sz="2300" dirty="0">
                <a:latin typeface="Arial" panose="020B0604020202020204" pitchFamily="34" charset="0"/>
                <a:cs typeface="Arial" panose="020B0604020202020204" pitchFamily="34" charset="0"/>
              </a:rPr>
              <a:t>90 and 120 </a:t>
            </a:r>
          </a:p>
          <a:p>
            <a:pPr marL="457200" indent="-457200">
              <a:buClr>
                <a:srgbClr val="C00000"/>
              </a:buClr>
              <a:buFont typeface="+mj-lt"/>
              <a:buAutoNum type="arabicPeriod" startAt="3"/>
              <a:tabLst>
                <a:tab pos="1714500" algn="l"/>
                <a:tab pos="34290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360 as a product of its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pt-BR" sz="2300" b="1" dirty="0" smtClean="0">
                <a:latin typeface="Arial" panose="020B0604020202020204" pitchFamily="34" charset="0"/>
                <a:cs typeface="Arial" panose="020B0604020202020204" pitchFamily="34" charset="0"/>
              </a:rPr>
              <a:t>A </a:t>
            </a:r>
            <a:r>
              <a:rPr lang="pt-BR" sz="2300" dirty="0">
                <a:latin typeface="Arial" panose="020B0604020202020204" pitchFamily="34" charset="0"/>
                <a:cs typeface="Arial" panose="020B0604020202020204" pitchFamily="34" charset="0"/>
              </a:rPr>
              <a:t>40x9 </a:t>
            </a:r>
            <a:r>
              <a:rPr lang="pt-BR" sz="2300" dirty="0" smtClean="0">
                <a:latin typeface="Arial" panose="020B0604020202020204" pitchFamily="34" charset="0"/>
                <a:cs typeface="Arial" panose="020B0604020202020204" pitchFamily="34" charset="0"/>
              </a:rPr>
              <a:t>	</a:t>
            </a:r>
            <a:r>
              <a:rPr lang="pt-BR" sz="2300" b="1" dirty="0" smtClean="0">
                <a:latin typeface="Arial" panose="020B0604020202020204" pitchFamily="34" charset="0"/>
                <a:cs typeface="Arial" panose="020B0604020202020204" pitchFamily="34" charset="0"/>
              </a:rPr>
              <a:t>B </a:t>
            </a:r>
            <a:r>
              <a:rPr lang="pt-BR" sz="2300" dirty="0">
                <a:latin typeface="Arial" panose="020B0604020202020204" pitchFamily="34" charset="0"/>
                <a:cs typeface="Arial" panose="020B0604020202020204" pitchFamily="34" charset="0"/>
              </a:rPr>
              <a:t>5 x 8x 9	</a:t>
            </a:r>
            <a:r>
              <a:rPr lang="pt-BR" sz="2300" b="1" dirty="0">
                <a:latin typeface="Arial" panose="020B0604020202020204" pitchFamily="34" charset="0"/>
                <a:cs typeface="Arial" panose="020B0604020202020204" pitchFamily="34" charset="0"/>
              </a:rPr>
              <a:t>C </a:t>
            </a:r>
            <a:r>
              <a:rPr lang="pt-BR" sz="2300" dirty="0">
                <a:latin typeface="Arial" panose="020B0604020202020204" pitchFamily="34" charset="0"/>
                <a:cs typeface="Arial" panose="020B0604020202020204" pitchFamily="34" charset="0"/>
              </a:rPr>
              <a:t>2</a:t>
            </a:r>
            <a:r>
              <a:rPr lang="pt-BR" sz="2300" baseline="30000" dirty="0">
                <a:latin typeface="Arial" panose="020B0604020202020204" pitchFamily="34" charset="0"/>
                <a:cs typeface="Arial" panose="020B0604020202020204" pitchFamily="34" charset="0"/>
              </a:rPr>
              <a:t>3</a:t>
            </a:r>
            <a:r>
              <a:rPr lang="pt-BR" sz="2300" dirty="0">
                <a:latin typeface="Arial" panose="020B0604020202020204" pitchFamily="34" charset="0"/>
                <a:cs typeface="Arial" panose="020B0604020202020204" pitchFamily="34" charset="0"/>
              </a:rPr>
              <a:t> x 3</a:t>
            </a:r>
            <a:r>
              <a:rPr lang="pt-BR" sz="2300" baseline="30000" dirty="0">
                <a:latin typeface="Arial" panose="020B0604020202020204" pitchFamily="34" charset="0"/>
                <a:cs typeface="Arial" panose="020B0604020202020204" pitchFamily="34" charset="0"/>
              </a:rPr>
              <a:t>2</a:t>
            </a:r>
            <a:r>
              <a:rPr lang="pt-BR" sz="2300" dirty="0">
                <a:latin typeface="Arial" panose="020B0604020202020204" pitchFamily="34" charset="0"/>
                <a:cs typeface="Arial" panose="020B0604020202020204" pitchFamily="34" charset="0"/>
              </a:rPr>
              <a:t> x 5</a:t>
            </a:r>
            <a:br>
              <a:rPr lang="pt-BR" sz="2300" dirty="0">
                <a:latin typeface="Arial" panose="020B0604020202020204" pitchFamily="34" charset="0"/>
                <a:cs typeface="Arial" panose="020B0604020202020204" pitchFamily="34" charset="0"/>
              </a:rPr>
            </a:br>
            <a:r>
              <a:rPr lang="pt-BR" sz="2300" b="1" dirty="0">
                <a:latin typeface="Arial" panose="020B0604020202020204" pitchFamily="34" charset="0"/>
                <a:cs typeface="Arial" panose="020B0604020202020204" pitchFamily="34" charset="0"/>
              </a:rPr>
              <a:t>D</a:t>
            </a:r>
            <a:r>
              <a:rPr lang="pt-BR" sz="2300" dirty="0">
                <a:latin typeface="Arial" panose="020B0604020202020204" pitchFamily="34" charset="0"/>
                <a:cs typeface="Arial" panose="020B0604020202020204" pitchFamily="34" charset="0"/>
              </a:rPr>
              <a:t> 2</a:t>
            </a:r>
            <a:r>
              <a:rPr lang="pt-BR" sz="2300" baseline="30000" dirty="0">
                <a:latin typeface="Arial" panose="020B0604020202020204" pitchFamily="34" charset="0"/>
                <a:cs typeface="Arial" panose="020B0604020202020204" pitchFamily="34" charset="0"/>
              </a:rPr>
              <a:t>3</a:t>
            </a:r>
            <a:r>
              <a:rPr lang="pt-BR" sz="2300" dirty="0">
                <a:latin typeface="Arial" panose="020B0604020202020204" pitchFamily="34" charset="0"/>
                <a:cs typeface="Arial" panose="020B0604020202020204" pitchFamily="34" charset="0"/>
              </a:rPr>
              <a:t> x 5 x 9 </a:t>
            </a:r>
            <a:r>
              <a:rPr lang="pt-BR" sz="2300" dirty="0" smtClean="0">
                <a:latin typeface="Arial" panose="020B0604020202020204" pitchFamily="34" charset="0"/>
                <a:cs typeface="Arial" panose="020B0604020202020204" pitchFamily="34" charset="0"/>
              </a:rPr>
              <a:t>	</a:t>
            </a:r>
            <a:r>
              <a:rPr lang="pt-BR" sz="2300" b="1" dirty="0" smtClean="0">
                <a:latin typeface="Arial" panose="020B0604020202020204" pitchFamily="34" charset="0"/>
                <a:cs typeface="Arial" panose="020B0604020202020204" pitchFamily="34" charset="0"/>
              </a:rPr>
              <a:t>E</a:t>
            </a:r>
            <a:r>
              <a:rPr lang="pt-BR" sz="2300" dirty="0" smtClean="0">
                <a:latin typeface="Arial" panose="020B0604020202020204" pitchFamily="34" charset="0"/>
                <a:cs typeface="Arial" panose="020B0604020202020204" pitchFamily="34" charset="0"/>
              </a:rPr>
              <a:t> </a:t>
            </a:r>
            <a:r>
              <a:rPr lang="pt-BR" sz="2300" dirty="0">
                <a:latin typeface="Arial" panose="020B0604020202020204" pitchFamily="34" charset="0"/>
                <a:cs typeface="Arial" panose="020B0604020202020204" pitchFamily="34" charset="0"/>
              </a:rPr>
              <a:t>5 x 2</a:t>
            </a:r>
            <a:r>
              <a:rPr lang="pt-BR" sz="2300" baseline="30000" dirty="0">
                <a:latin typeface="Arial" panose="020B0604020202020204" pitchFamily="34" charset="0"/>
                <a:cs typeface="Arial" panose="020B0604020202020204" pitchFamily="34" charset="0"/>
              </a:rPr>
              <a:t>3</a:t>
            </a:r>
            <a:r>
              <a:rPr lang="pt-BR" sz="2300" dirty="0">
                <a:latin typeface="Arial" panose="020B0604020202020204" pitchFamily="34" charset="0"/>
                <a:cs typeface="Arial" panose="020B0604020202020204" pitchFamily="34" charset="0"/>
              </a:rPr>
              <a:t> x 9</a:t>
            </a:r>
            <a:endParaRPr lang="en-US" sz="23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93526"/>
            <a:ext cx="556549" cy="551298"/>
          </a:xfrm>
          <a:prstGeom prst="rect">
            <a:avLst/>
          </a:prstGeom>
        </p:spPr>
      </p:pic>
    </p:spTree>
    <p:extLst>
      <p:ext uri="{BB962C8B-B14F-4D97-AF65-F5344CB8AC3E}">
        <p14:creationId xmlns:p14="http://schemas.microsoft.com/office/powerpoint/2010/main" val="3128466842"/>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Prime Factors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a:t>
            </a:r>
            <a:endParaRPr lang="en-GB" sz="1400" b="1" dirty="0">
              <a:latin typeface="Calibri" panose="020F0502020204030204" pitchFamily="34" charset="0"/>
            </a:endParaRPr>
          </a:p>
        </p:txBody>
      </p:sp>
      <p:sp>
        <p:nvSpPr>
          <p:cNvPr id="6" name="Rectangle 5"/>
          <p:cNvSpPr/>
          <p:nvPr/>
        </p:nvSpPr>
        <p:spPr>
          <a:xfrm>
            <a:off x="179512" y="1124744"/>
            <a:ext cx="295778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1.7 – Prime Factors</a:t>
            </a:r>
            <a:endParaRPr lang="en-US" sz="2000" b="1" dirty="0">
              <a:latin typeface="Arial" panose="020B0604020202020204" pitchFamily="34" charset="0"/>
              <a:cs typeface="Arial" panose="020B0604020202020204" pitchFamily="34" charset="0"/>
            </a:endParaRPr>
          </a:p>
        </p:txBody>
      </p:sp>
      <p:sp>
        <p:nvSpPr>
          <p:cNvPr id="2" name="Rectangle 1"/>
          <p:cNvSpPr/>
          <p:nvPr/>
        </p:nvSpPr>
        <p:spPr>
          <a:xfrm>
            <a:off x="251520" y="1628800"/>
            <a:ext cx="5256584" cy="3000821"/>
          </a:xfrm>
          <a:prstGeom prst="rect">
            <a:avLst/>
          </a:prstGeom>
        </p:spPr>
        <p:txBody>
          <a:bodyPr wrap="square">
            <a:spAutoFit/>
          </a:bodyPr>
          <a:lstStyle/>
          <a:p>
            <a:pPr marL="457200" indent="-457200">
              <a:buClr>
                <a:srgbClr val="C00000"/>
              </a:buClr>
              <a:buFont typeface="+mj-lt"/>
              <a:buAutoNum type="arabicPeriod" startAt="6"/>
              <a:tabLst>
                <a:tab pos="1828800" algn="l"/>
                <a:tab pos="3200400" algn="l"/>
              </a:tabLst>
            </a:pPr>
            <a:r>
              <a:rPr lang="en-US" sz="2700" dirty="0" smtClean="0">
                <a:latin typeface="Arial" panose="020B0604020202020204" pitchFamily="34" charset="0"/>
                <a:cs typeface="Arial" panose="020B0604020202020204" pitchFamily="34" charset="0"/>
              </a:rPr>
              <a:t>2</a:t>
            </a:r>
            <a:r>
              <a:rPr lang="en-US" sz="2700" baseline="30000" dirty="0" smtClean="0">
                <a:latin typeface="Arial" panose="020B0604020202020204" pitchFamily="34" charset="0"/>
                <a:cs typeface="Arial" panose="020B0604020202020204" pitchFamily="34" charset="0"/>
              </a:rPr>
              <a:t>2</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x 3</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 x 5 is the prime factor </a:t>
            </a:r>
            <a:r>
              <a:rPr lang="en-US" sz="2700" dirty="0" smtClean="0">
                <a:latin typeface="Arial" panose="020B0604020202020204" pitchFamily="34" charset="0"/>
                <a:cs typeface="Arial" panose="020B0604020202020204" pitchFamily="34" charset="0"/>
              </a:rPr>
              <a:t>decomposition of</a:t>
            </a:r>
            <a:br>
              <a:rPr lang="en-US" sz="2700" dirty="0" smtClean="0">
                <a:latin typeface="Arial" panose="020B0604020202020204" pitchFamily="34" charset="0"/>
                <a:cs typeface="Arial" panose="020B0604020202020204" pitchFamily="34" charset="0"/>
              </a:rPr>
            </a:br>
            <a:r>
              <a:rPr lang="en-US" sz="2700" b="1"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45 	</a:t>
            </a:r>
            <a:r>
              <a:rPr lang="en-US" sz="2700" b="1"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90 	</a:t>
            </a:r>
            <a:r>
              <a:rPr lang="en-US" sz="2700" b="1" dirty="0" smtClean="0">
                <a:solidFill>
                  <a:srgbClr val="C00000"/>
                </a:solidFill>
                <a:latin typeface="Arial" panose="020B0604020202020204" pitchFamily="34" charset="0"/>
                <a:cs typeface="Arial" panose="020B0604020202020204" pitchFamily="34" charset="0"/>
              </a:rPr>
              <a:t>C</a:t>
            </a:r>
            <a:r>
              <a:rPr lang="en-US" sz="2700" dirty="0" smtClean="0">
                <a:latin typeface="Arial" panose="020B0604020202020204" pitchFamily="34" charset="0"/>
                <a:cs typeface="Arial" panose="020B0604020202020204" pitchFamily="34" charset="0"/>
              </a:rPr>
              <a:t> 120</a:t>
            </a:r>
            <a:br>
              <a:rPr lang="en-US" sz="2700" dirty="0" smtClean="0">
                <a:latin typeface="Arial" panose="020B0604020202020204" pitchFamily="34" charset="0"/>
                <a:cs typeface="Arial" panose="020B0604020202020204" pitchFamily="34" charset="0"/>
              </a:rPr>
            </a:br>
            <a:r>
              <a:rPr lang="en-US" sz="2700" b="1" dirty="0" smtClean="0">
                <a:solidFill>
                  <a:srgbClr val="C00000"/>
                </a:solidFill>
                <a:latin typeface="Arial" panose="020B0604020202020204" pitchFamily="34" charset="0"/>
                <a:cs typeface="Arial" panose="020B0604020202020204" pitchFamily="34" charset="0"/>
              </a:rPr>
              <a:t>D</a:t>
            </a:r>
            <a:r>
              <a:rPr lang="en-US" sz="2700" dirty="0" smtClean="0">
                <a:latin typeface="Arial" panose="020B0604020202020204" pitchFamily="34" charset="0"/>
                <a:cs typeface="Arial" panose="020B0604020202020204" pitchFamily="34" charset="0"/>
              </a:rPr>
              <a:t>  180 	</a:t>
            </a:r>
            <a:r>
              <a:rPr lang="en-US" sz="2700" b="1" dirty="0" smtClean="0">
                <a:solidFill>
                  <a:srgbClr val="C00000"/>
                </a:solidFill>
                <a:latin typeface="Arial" panose="020B0604020202020204" pitchFamily="34" charset="0"/>
                <a:cs typeface="Arial" panose="020B0604020202020204" pitchFamily="34" charset="0"/>
              </a:rPr>
              <a:t>E</a:t>
            </a:r>
            <a:r>
              <a:rPr lang="en-US" sz="2700" dirty="0" smtClean="0">
                <a:latin typeface="Arial" panose="020B0604020202020204" pitchFamily="34" charset="0"/>
                <a:cs typeface="Arial" panose="020B0604020202020204" pitchFamily="34" charset="0"/>
              </a:rPr>
              <a:t>  360</a:t>
            </a:r>
            <a:endParaRPr lang="en-US" sz="27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6"/>
            </a:pPr>
            <a:r>
              <a:rPr lang="en-US" sz="2700" b="1" dirty="0" smtClean="0">
                <a:solidFill>
                  <a:srgbClr val="FF0000"/>
                </a:solidFill>
                <a:latin typeface="Arial" panose="020B0604020202020204" pitchFamily="34" charset="0"/>
                <a:cs typeface="Arial" panose="020B0604020202020204" pitchFamily="34" charset="0"/>
              </a:rPr>
              <a:t>R</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Use the information that 19 x 23 = 437 </a:t>
            </a:r>
            <a:r>
              <a:rPr lang="en-US" sz="2700" dirty="0" smtClean="0">
                <a:latin typeface="Arial" panose="020B0604020202020204" pitchFamily="34" charset="0"/>
                <a:cs typeface="Arial" panose="020B0604020202020204" pitchFamily="34" charset="0"/>
              </a:rPr>
              <a:t>to find </a:t>
            </a:r>
            <a:r>
              <a:rPr lang="en-US" sz="2700" dirty="0">
                <a:latin typeface="Arial" panose="020B0604020202020204" pitchFamily="34" charset="0"/>
                <a:cs typeface="Arial" panose="020B0604020202020204" pitchFamily="34" charset="0"/>
              </a:rPr>
              <a:t>the LCM </a:t>
            </a:r>
            <a:r>
              <a:rPr lang="en-US" sz="2700" dirty="0" smtClean="0">
                <a:latin typeface="Arial" panose="020B0604020202020204" pitchFamily="34" charset="0"/>
                <a:cs typeface="Arial" panose="020B0604020202020204" pitchFamily="34" charset="0"/>
              </a:rPr>
              <a:t>of</a:t>
            </a:r>
            <a:br>
              <a:rPr lang="en-US" sz="2700" dirty="0" smtClean="0">
                <a:latin typeface="Arial" panose="020B0604020202020204" pitchFamily="34" charset="0"/>
                <a:cs typeface="Arial" panose="020B0604020202020204" pitchFamily="34" charset="0"/>
              </a:rPr>
            </a:br>
            <a:r>
              <a:rPr lang="en-US" sz="2700" b="1"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38 and 23 </a:t>
            </a:r>
            <a:r>
              <a:rPr lang="en-US" sz="2700" dirty="0" smtClean="0">
                <a:latin typeface="Arial" panose="020B0604020202020204" pitchFamily="34" charset="0"/>
                <a:cs typeface="Arial" panose="020B0604020202020204" pitchFamily="34" charset="0"/>
              </a:rPr>
              <a:t>	</a:t>
            </a:r>
            <a:r>
              <a:rPr lang="en-US" sz="2700" b="1"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19 and 69</a:t>
            </a:r>
          </a:p>
        </p:txBody>
      </p:sp>
      <p:sp>
        <p:nvSpPr>
          <p:cNvPr id="7" name="Rectangle 6"/>
          <p:cNvSpPr/>
          <p:nvPr/>
        </p:nvSpPr>
        <p:spPr>
          <a:xfrm flipH="1">
            <a:off x="277536" y="4869160"/>
            <a:ext cx="5204539" cy="165618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Q7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What </a:t>
            </a:r>
            <a:r>
              <a:rPr lang="en-US" sz="2400" dirty="0">
                <a:solidFill>
                  <a:schemeClr val="tx1"/>
                </a:solidFill>
                <a:latin typeface="Arial" panose="020B0604020202020204" pitchFamily="34" charset="0"/>
                <a:cs typeface="Arial" panose="020B0604020202020204" pitchFamily="34" charset="0"/>
              </a:rPr>
              <a:t>type of numbers are 19 </a:t>
            </a:r>
            <a:r>
              <a:rPr lang="en-US" sz="2400" dirty="0" smtClean="0">
                <a:solidFill>
                  <a:schemeClr val="tx1"/>
                </a:solidFill>
                <a:latin typeface="Arial" panose="020B0604020202020204" pitchFamily="34" charset="0"/>
                <a:cs typeface="Arial" panose="020B0604020202020204" pitchFamily="34" charset="0"/>
              </a:rPr>
              <a:t>and 23</a:t>
            </a:r>
            <a:r>
              <a:rPr lang="en-US" sz="2400" dirty="0">
                <a:solidFill>
                  <a:schemeClr val="tx1"/>
                </a:solidFill>
                <a:latin typeface="Arial" panose="020B0604020202020204" pitchFamily="34" charset="0"/>
                <a:cs typeface="Arial" panose="020B0604020202020204" pitchFamily="34" charset="0"/>
              </a:rPr>
              <a:t>? What is the LCM of 19 and 23</a:t>
            </a:r>
            <a:r>
              <a:rPr lang="en-US" sz="2400" dirty="0" smtClean="0">
                <a:solidFill>
                  <a:schemeClr val="tx1"/>
                </a:solidFill>
                <a:latin typeface="Arial" panose="020B0604020202020204" pitchFamily="34" charset="0"/>
                <a:cs typeface="Arial" panose="020B0604020202020204" pitchFamily="34" charset="0"/>
              </a:rPr>
              <a:t>?</a:t>
            </a:r>
          </a:p>
          <a:p>
            <a:pPr>
              <a:lnSpc>
                <a:spcPts val="3200"/>
              </a:lnSpc>
            </a:pPr>
            <a:r>
              <a:rPr lang="en-US" sz="2400" dirty="0" smtClean="0">
                <a:solidFill>
                  <a:schemeClr val="tx1"/>
                </a:solidFill>
                <a:latin typeface="Arial" panose="020B0604020202020204" pitchFamily="34" charset="0"/>
                <a:cs typeface="Arial" panose="020B0604020202020204" pitchFamily="34" charset="0"/>
              </a:rPr>
              <a:t>38 </a:t>
            </a:r>
            <a:r>
              <a:rPr lang="en-US" sz="2400" dirty="0">
                <a:solidFill>
                  <a:schemeClr val="tx1"/>
                </a:solidFill>
                <a:latin typeface="Arial" panose="020B0604020202020204" pitchFamily="34" charset="0"/>
                <a:cs typeface="Arial" panose="020B0604020202020204" pitchFamily="34" charset="0"/>
              </a:rPr>
              <a:t>= 19 x </a:t>
            </a:r>
            <a:r>
              <a:rPr lang="en-US" sz="4800" dirty="0">
                <a:solidFill>
                  <a:schemeClr val="tx1"/>
                </a:solidFill>
                <a:latin typeface="Arial" panose="020B0604020202020204" pitchFamily="34" charset="0"/>
                <a:cs typeface="Arial" panose="020B0604020202020204" pitchFamily="34" charset="0"/>
              </a:rPr>
              <a:t>□</a:t>
            </a:r>
            <a:r>
              <a:rPr lang="en-US" sz="2400" dirty="0">
                <a:solidFill>
                  <a:schemeClr val="tx1"/>
                </a:solidFill>
                <a:latin typeface="Arial" panose="020B0604020202020204" pitchFamily="34" charset="0"/>
                <a:cs typeface="Arial" panose="020B0604020202020204" pitchFamily="34" charset="0"/>
              </a:rPr>
              <a:t> 69 = 23 x </a:t>
            </a:r>
            <a:r>
              <a:rPr lang="en-US" sz="48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93526"/>
            <a:ext cx="556549" cy="551298"/>
          </a:xfrm>
          <a:prstGeom prst="rect">
            <a:avLst/>
          </a:prstGeom>
        </p:spPr>
      </p:pic>
    </p:spTree>
    <p:extLst>
      <p:ext uri="{BB962C8B-B14F-4D97-AF65-F5344CB8AC3E}">
        <p14:creationId xmlns:p14="http://schemas.microsoft.com/office/powerpoint/2010/main" val="392043133"/>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Prime Factors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a:t>
            </a:r>
            <a:endParaRPr lang="en-GB" sz="1400" b="1" dirty="0">
              <a:latin typeface="Calibri" panose="020F0502020204030204" pitchFamily="34" charset="0"/>
            </a:endParaRPr>
          </a:p>
        </p:txBody>
      </p:sp>
      <p:sp>
        <p:nvSpPr>
          <p:cNvPr id="2" name="Rectangle 1"/>
          <p:cNvSpPr/>
          <p:nvPr/>
        </p:nvSpPr>
        <p:spPr>
          <a:xfrm>
            <a:off x="251520" y="1196752"/>
            <a:ext cx="5256584" cy="5586145"/>
          </a:xfrm>
          <a:prstGeom prst="rect">
            <a:avLst/>
          </a:prstGeom>
        </p:spPr>
        <p:txBody>
          <a:bodyPr wrap="square">
            <a:spAutoFit/>
          </a:bodyPr>
          <a:lstStyle/>
          <a:p>
            <a:pPr marL="400050" indent="-400050">
              <a:buClr>
                <a:srgbClr val="C00000"/>
              </a:buClr>
              <a:buFont typeface="+mj-lt"/>
              <a:buAutoNum type="arabicPeriod" startAt="8"/>
              <a:tabLst>
                <a:tab pos="1828800" algn="l"/>
                <a:tab pos="320040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The number 600 can be written as </a:t>
            </a:r>
            <a:r>
              <a:rPr lang="en-US" sz="2100" dirty="0" smtClean="0">
                <a:latin typeface="Arial" panose="020B0604020202020204" pitchFamily="34" charset="0"/>
                <a:cs typeface="Arial" panose="020B0604020202020204" pitchFamily="34" charset="0"/>
              </a:rPr>
              <a:t>a product </a:t>
            </a:r>
            <a:r>
              <a:rPr lang="en-US" sz="2100" dirty="0">
                <a:latin typeface="Arial" panose="020B0604020202020204" pitchFamily="34" charset="0"/>
                <a:cs typeface="Arial" panose="020B0604020202020204" pitchFamily="34" charset="0"/>
              </a:rPr>
              <a:t>of its prime </a:t>
            </a:r>
            <a:r>
              <a:rPr lang="en-US" sz="2100" dirty="0" smtClean="0">
                <a:latin typeface="Arial" panose="020B0604020202020204" pitchFamily="34" charset="0"/>
                <a:cs typeface="Arial" panose="020B0604020202020204" pitchFamily="34" charset="0"/>
              </a:rPr>
              <a:t>factors.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600 </a:t>
            </a:r>
            <a:r>
              <a:rPr lang="en-US" sz="2100" dirty="0">
                <a:latin typeface="Arial" panose="020B0604020202020204" pitchFamily="34" charset="0"/>
                <a:cs typeface="Arial" panose="020B0604020202020204" pitchFamily="34" charset="0"/>
              </a:rPr>
              <a:t>= 2</a:t>
            </a:r>
            <a:r>
              <a:rPr lang="en-US" sz="2100" baseline="30000" dirty="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x 3 x </a:t>
            </a:r>
            <a:r>
              <a:rPr lang="en-US" sz="2100" dirty="0" smtClean="0">
                <a:latin typeface="Arial" panose="020B0604020202020204" pitchFamily="34" charset="0"/>
                <a:cs typeface="Arial" panose="020B0604020202020204" pitchFamily="34" charset="0"/>
              </a:rPr>
              <a:t>5</a:t>
            </a:r>
            <a:r>
              <a:rPr lang="en-US" sz="2100" baseline="30000" dirty="0" smtClean="0">
                <a:latin typeface="Arial" panose="020B0604020202020204" pitchFamily="34" charset="0"/>
                <a:cs typeface="Arial" panose="020B0604020202020204" pitchFamily="34" charset="0"/>
              </a:rPr>
              <a:t>2</a:t>
            </a:r>
            <a:br>
              <a:rPr lang="en-US" sz="2100" baseline="300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Are </a:t>
            </a:r>
            <a:r>
              <a:rPr lang="en-US" sz="2100" dirty="0">
                <a:latin typeface="Arial" panose="020B0604020202020204" pitchFamily="34" charset="0"/>
                <a:cs typeface="Arial" panose="020B0604020202020204" pitchFamily="34" charset="0"/>
              </a:rPr>
              <a:t>these numbers factors of 600? </a:t>
            </a:r>
            <a:r>
              <a:rPr lang="en-US" sz="2100" dirty="0" smtClean="0">
                <a:latin typeface="Arial" panose="020B0604020202020204" pitchFamily="34" charset="0"/>
                <a:cs typeface="Arial" panose="020B0604020202020204" pitchFamily="34" charset="0"/>
              </a:rPr>
              <a:t>Explain your answers.</a:t>
            </a:r>
            <a:br>
              <a:rPr lang="en-US" sz="2100" dirty="0" smtClean="0">
                <a:latin typeface="Arial" panose="020B0604020202020204" pitchFamily="34" charset="0"/>
                <a:cs typeface="Arial" panose="020B0604020202020204" pitchFamily="34" charset="0"/>
              </a:rPr>
            </a:br>
            <a:r>
              <a:rPr lang="en-US" sz="2100" b="1" dirty="0" smtClean="0">
                <a:solidFill>
                  <a:srgbClr val="C00000"/>
                </a:solidFill>
                <a:latin typeface="Arial" panose="020B0604020202020204" pitchFamily="34" charset="0"/>
                <a:cs typeface="Arial" panose="020B0604020202020204" pitchFamily="34" charset="0"/>
              </a:rPr>
              <a:t>a</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24 </a:t>
            </a:r>
            <a:r>
              <a:rPr lang="en-US" sz="2100" dirty="0" smtClean="0">
                <a:latin typeface="Arial" panose="020B0604020202020204" pitchFamily="34" charset="0"/>
                <a:cs typeface="Arial" panose="020B0604020202020204" pitchFamily="34" charset="0"/>
              </a:rPr>
              <a:t>	</a:t>
            </a:r>
            <a:r>
              <a:rPr lang="en-US" sz="2100" b="1" dirty="0" smtClean="0">
                <a:solidFill>
                  <a:srgbClr val="C00000"/>
                </a:solidFill>
                <a:latin typeface="Arial" panose="020B0604020202020204" pitchFamily="34" charset="0"/>
                <a:cs typeface="Arial" panose="020B0604020202020204" pitchFamily="34" charset="0"/>
              </a:rPr>
              <a:t>b</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90 </a:t>
            </a:r>
            <a:r>
              <a:rPr lang="en-US" sz="2100" dirty="0" smtClean="0">
                <a:latin typeface="Arial" panose="020B0604020202020204" pitchFamily="34" charset="0"/>
                <a:cs typeface="Arial" panose="020B0604020202020204" pitchFamily="34" charset="0"/>
              </a:rPr>
              <a:t>	</a:t>
            </a:r>
            <a:r>
              <a:rPr lang="en-US" sz="2100" b="1" dirty="0" smtClean="0">
                <a:solidFill>
                  <a:srgbClr val="C00000"/>
                </a:solidFill>
                <a:latin typeface="Arial" panose="020B0604020202020204" pitchFamily="34" charset="0"/>
                <a:cs typeface="Arial" panose="020B0604020202020204" pitchFamily="34" charset="0"/>
              </a:rPr>
              <a:t>c</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120</a:t>
            </a:r>
          </a:p>
          <a:p>
            <a:pPr marL="400050" indent="-400050">
              <a:buClr>
                <a:srgbClr val="C00000"/>
              </a:buClr>
              <a:buFont typeface="+mj-lt"/>
              <a:buAutoNum type="arabicPeriod" startAt="8"/>
              <a:tabLst>
                <a:tab pos="1828800" algn="l"/>
                <a:tab pos="3200400" algn="l"/>
              </a:tabLst>
            </a:pPr>
            <a:r>
              <a:rPr lang="en-US" sz="2100" b="1" dirty="0" smtClean="0">
                <a:solidFill>
                  <a:srgbClr val="FF0000"/>
                </a:solidFill>
                <a:latin typeface="Arial" panose="020B0604020202020204" pitchFamily="34" charset="0"/>
                <a:cs typeface="Arial" panose="020B0604020202020204" pitchFamily="34" charset="0"/>
              </a:rPr>
              <a:t>R </a:t>
            </a:r>
            <a:r>
              <a:rPr lang="en-US" sz="2100" b="1" dirty="0">
                <a:solidFill>
                  <a:srgbClr val="FF0000"/>
                </a:solidFill>
                <a:latin typeface="Arial" panose="020B0604020202020204" pitchFamily="34" charset="0"/>
                <a:cs typeface="Arial" panose="020B0604020202020204" pitchFamily="34" charset="0"/>
              </a:rPr>
              <a:t>/ P</a:t>
            </a:r>
            <a:r>
              <a:rPr lang="en-US" sz="2100" dirty="0">
                <a:latin typeface="Arial" panose="020B0604020202020204" pitchFamily="34" charset="0"/>
                <a:cs typeface="Arial" panose="020B0604020202020204" pitchFamily="34" charset="0"/>
              </a:rPr>
              <a:t> Lenny makes 336 plain </a:t>
            </a:r>
            <a:r>
              <a:rPr lang="en-US" sz="2100" dirty="0" smtClean="0">
                <a:latin typeface="Arial" panose="020B0604020202020204" pitchFamily="34" charset="0"/>
                <a:cs typeface="Arial" panose="020B0604020202020204" pitchFamily="34" charset="0"/>
              </a:rPr>
              <a:t>biscuits, 216 </a:t>
            </a:r>
            <a:r>
              <a:rPr lang="en-US" sz="2100" dirty="0">
                <a:latin typeface="Arial" panose="020B0604020202020204" pitchFamily="34" charset="0"/>
                <a:cs typeface="Arial" panose="020B0604020202020204" pitchFamily="34" charset="0"/>
              </a:rPr>
              <a:t>chocolate biscuits and 144 nutty </a:t>
            </a:r>
            <a:r>
              <a:rPr lang="en-US" sz="2100" dirty="0" smtClean="0">
                <a:latin typeface="Arial" panose="020B0604020202020204" pitchFamily="34" charset="0"/>
                <a:cs typeface="Arial" panose="020B0604020202020204" pitchFamily="34" charset="0"/>
              </a:rPr>
              <a:t>biscuits. Lenny </a:t>
            </a:r>
            <a:r>
              <a:rPr lang="en-US" sz="2100" dirty="0">
                <a:latin typeface="Arial" panose="020B0604020202020204" pitchFamily="34" charset="0"/>
                <a:cs typeface="Arial" panose="020B0604020202020204" pitchFamily="34" charset="0"/>
              </a:rPr>
              <a:t>wants to put all the biscuits into </a:t>
            </a:r>
            <a:r>
              <a:rPr lang="en-US" sz="2100" dirty="0" smtClean="0">
                <a:latin typeface="Arial" panose="020B0604020202020204" pitchFamily="34" charset="0"/>
                <a:cs typeface="Arial" panose="020B0604020202020204" pitchFamily="34" charset="0"/>
              </a:rPr>
              <a:t>tins.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He </a:t>
            </a:r>
            <a:r>
              <a:rPr lang="en-US" sz="2100" dirty="0">
                <a:latin typeface="Arial" panose="020B0604020202020204" pitchFamily="34" charset="0"/>
                <a:cs typeface="Arial" panose="020B0604020202020204" pitchFamily="34" charset="0"/>
              </a:rPr>
              <a:t>wants to have the same number </a:t>
            </a:r>
            <a:r>
              <a:rPr lang="en-US" sz="2100" dirty="0" smtClean="0">
                <a:latin typeface="Arial" panose="020B0604020202020204" pitchFamily="34" charset="0"/>
                <a:cs typeface="Arial" panose="020B0604020202020204" pitchFamily="34" charset="0"/>
              </a:rPr>
              <a:t>of biscuits </a:t>
            </a:r>
            <a:r>
              <a:rPr lang="en-US" sz="2100" dirty="0">
                <a:latin typeface="Arial" panose="020B0604020202020204" pitchFamily="34" charset="0"/>
                <a:cs typeface="Arial" panose="020B0604020202020204" pitchFamily="34" charset="0"/>
              </a:rPr>
              <a:t>in each </a:t>
            </a:r>
            <a:r>
              <a:rPr lang="en-US" sz="2100" dirty="0" smtClean="0">
                <a:latin typeface="Arial" panose="020B0604020202020204" pitchFamily="34" charset="0"/>
                <a:cs typeface="Arial" panose="020B0604020202020204" pitchFamily="34" charset="0"/>
              </a:rPr>
              <a:t>tin.</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biscuits cannot be </a:t>
            </a:r>
            <a:r>
              <a:rPr lang="en-US" sz="2100" dirty="0" smtClean="0">
                <a:latin typeface="Arial" panose="020B0604020202020204" pitchFamily="34" charset="0"/>
                <a:cs typeface="Arial" panose="020B0604020202020204" pitchFamily="34" charset="0"/>
              </a:rPr>
              <a:t>mixed.</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He </a:t>
            </a:r>
            <a:r>
              <a:rPr lang="en-US" sz="2100" dirty="0">
                <a:latin typeface="Arial" panose="020B0604020202020204" pitchFamily="34" charset="0"/>
                <a:cs typeface="Arial" panose="020B0604020202020204" pitchFamily="34" charset="0"/>
              </a:rPr>
              <a:t>wants to buy the largest possible size </a:t>
            </a:r>
            <a:r>
              <a:rPr lang="en-US" sz="2100" dirty="0" smtClean="0">
                <a:latin typeface="Arial" panose="020B0604020202020204" pitchFamily="34" charset="0"/>
                <a:cs typeface="Arial" panose="020B0604020202020204" pitchFamily="34" charset="0"/>
              </a:rPr>
              <a:t>of tin </a:t>
            </a:r>
            <a:r>
              <a:rPr lang="en-US" sz="2100" dirty="0">
                <a:latin typeface="Arial" panose="020B0604020202020204" pitchFamily="34" charset="0"/>
                <a:cs typeface="Arial" panose="020B0604020202020204" pitchFamily="34" charset="0"/>
              </a:rPr>
              <a:t>for the biscuits that can be filled </a:t>
            </a:r>
            <a:r>
              <a:rPr lang="en-US" sz="2100" dirty="0" smtClean="0">
                <a:latin typeface="Arial" panose="020B0604020202020204" pitchFamily="34" charset="0"/>
                <a:cs typeface="Arial" panose="020B0604020202020204" pitchFamily="34" charset="0"/>
              </a:rPr>
              <a:t>leaving no </a:t>
            </a:r>
            <a:r>
              <a:rPr lang="en-US" sz="2100" dirty="0">
                <a:latin typeface="Arial" panose="020B0604020202020204" pitchFamily="34" charset="0"/>
                <a:cs typeface="Arial" panose="020B0604020202020204" pitchFamily="34" charset="0"/>
              </a:rPr>
              <a:t>spaces. How many biscuits should each </a:t>
            </a:r>
            <a:r>
              <a:rPr lang="en-US" sz="2100" dirty="0" smtClean="0">
                <a:latin typeface="Arial" panose="020B0604020202020204" pitchFamily="34" charset="0"/>
                <a:cs typeface="Arial" panose="020B0604020202020204" pitchFamily="34" charset="0"/>
              </a:rPr>
              <a:t>tin hold</a:t>
            </a:r>
            <a:r>
              <a:rPr lang="en-US" sz="21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93526"/>
            <a:ext cx="556549" cy="551298"/>
          </a:xfrm>
          <a:prstGeom prst="rect">
            <a:avLst/>
          </a:prstGeom>
        </p:spPr>
      </p:pic>
    </p:spTree>
    <p:extLst>
      <p:ext uri="{BB962C8B-B14F-4D97-AF65-F5344CB8AC3E}">
        <p14:creationId xmlns:p14="http://schemas.microsoft.com/office/powerpoint/2010/main" val="3202173750"/>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Prime Factors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a:t>
            </a:r>
            <a:endParaRPr lang="en-GB" sz="1400" b="1" dirty="0">
              <a:latin typeface="Calibri" panose="020F0502020204030204" pitchFamily="34" charset="0"/>
            </a:endParaRPr>
          </a:p>
        </p:txBody>
      </p:sp>
      <p:grpSp>
        <p:nvGrpSpPr>
          <p:cNvPr id="5" name="Group 4"/>
          <p:cNvGrpSpPr/>
          <p:nvPr/>
        </p:nvGrpSpPr>
        <p:grpSpPr>
          <a:xfrm>
            <a:off x="243512" y="1233047"/>
            <a:ext cx="5264592" cy="4896544"/>
            <a:chOff x="3483872" y="1089031"/>
            <a:chExt cx="5264592" cy="4896544"/>
          </a:xfrm>
        </p:grpSpPr>
        <p:sp>
          <p:nvSpPr>
            <p:cNvPr id="6" name="Round Diagonal Corner Rectangle 5"/>
            <p:cNvSpPr/>
            <p:nvPr/>
          </p:nvSpPr>
          <p:spPr>
            <a:xfrm>
              <a:off x="3491880" y="1089031"/>
              <a:ext cx="5256584" cy="489654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10 – Exam-Style Questions</a:t>
              </a:r>
              <a:endParaRPr lang="en-US" sz="2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563888" y="1666250"/>
                  <a:ext cx="5176568" cy="4176464"/>
                </a:xfrm>
                <a:prstGeom prst="rect">
                  <a:avLst/>
                </a:prstGeom>
              </p:spPr>
              <p:txBody>
                <a:bodyPr wrap="square">
                  <a:spAutoFit/>
                </a:bodyPr>
                <a:lstStyle/>
                <a:p>
                  <a:pPr>
                    <a:spcAft>
                      <a:spcPts val="600"/>
                    </a:spcAft>
                    <a:tabLst>
                      <a:tab pos="4972050" algn="r"/>
                    </a:tabLst>
                  </a:pPr>
                  <a:r>
                    <a:rPr lang="en-US" sz="3600" dirty="0" smtClean="0"/>
                    <a:t>The number 3136 can be written as a product </a:t>
                  </a:r>
                  <a:r>
                    <a:rPr lang="en-US" sz="3600" dirty="0"/>
                    <a:t>of its prime factors:</a:t>
                  </a:r>
                </a:p>
                <a:p>
                  <a:pPr algn="ctr">
                    <a:spcAft>
                      <a:spcPts val="600"/>
                    </a:spcAft>
                    <a:tabLst>
                      <a:tab pos="4972050" algn="r"/>
                    </a:tabLst>
                  </a:pPr>
                  <a:r>
                    <a:rPr lang="en-US" sz="3600" dirty="0" smtClean="0"/>
                    <a:t>3136 </a:t>
                  </a:r>
                  <a:r>
                    <a:rPr lang="en-US" sz="3600" dirty="0"/>
                    <a:t>= 2</a:t>
                  </a:r>
                  <a:r>
                    <a:rPr lang="en-US" sz="3600" baseline="30000" dirty="0"/>
                    <a:t>6</a:t>
                  </a:r>
                  <a:r>
                    <a:rPr lang="en-US" sz="3600" dirty="0"/>
                    <a:t> x 7</a:t>
                  </a:r>
                  <a:r>
                    <a:rPr lang="en-US" sz="3600" baseline="30000" dirty="0"/>
                    <a:t>2</a:t>
                  </a:r>
                </a:p>
                <a:p>
                  <a:pPr>
                    <a:spcAft>
                      <a:spcPts val="600"/>
                    </a:spcAft>
                    <a:tabLst>
                      <a:tab pos="4972050" algn="r"/>
                    </a:tabLst>
                  </a:pPr>
                  <a:r>
                    <a:rPr lang="en-US" sz="3600" dirty="0"/>
                    <a:t>Write </a:t>
                  </a:r>
                  <a14:m>
                    <m:oMath xmlns:m="http://schemas.openxmlformats.org/officeDocument/2006/math">
                      <m:rad>
                        <m:radPr>
                          <m:degHide m:val="on"/>
                          <m:ctrlPr>
                            <a:rPr lang="en-US" sz="3600" i="1" smtClean="0">
                              <a:latin typeface="Cambria Math" panose="02040503050406030204" pitchFamily="18" charset="0"/>
                            </a:rPr>
                          </m:ctrlPr>
                        </m:radPr>
                        <m:deg/>
                        <m:e>
                          <m:r>
                            <a:rPr lang="en-US" sz="3600" b="0" i="1" smtClean="0">
                              <a:latin typeface="Cambria Math" panose="02040503050406030204" pitchFamily="18" charset="0"/>
                            </a:rPr>
                            <m:t>3176</m:t>
                          </m:r>
                        </m:e>
                      </m:rad>
                    </m:oMath>
                  </a14:m>
                  <a:r>
                    <a:rPr lang="en-US" sz="3600" dirty="0" smtClean="0"/>
                    <a:t> as </a:t>
                  </a:r>
                  <a:r>
                    <a:rPr lang="en-US" sz="3600" dirty="0"/>
                    <a:t>a product of its </a:t>
                  </a:r>
                  <a:r>
                    <a:rPr lang="en-US" sz="3600" dirty="0" smtClean="0"/>
                    <a:t>prime factors</a:t>
                  </a:r>
                  <a:r>
                    <a:rPr lang="en-US" sz="3600" dirty="0"/>
                    <a:t>. </a:t>
                  </a:r>
                  <a:r>
                    <a:rPr lang="en-US" sz="3600" dirty="0" smtClean="0"/>
                    <a:t>	</a:t>
                  </a:r>
                  <a:r>
                    <a:rPr lang="en-US" sz="3600" b="1" dirty="0" smtClean="0"/>
                    <a:t>(</a:t>
                  </a:r>
                  <a:r>
                    <a:rPr lang="en-US" sz="3600" b="1" dirty="0"/>
                    <a:t>2 marks)</a:t>
                  </a:r>
                </a:p>
              </p:txBody>
            </p:sp>
          </mc:Choice>
          <mc:Fallback xmlns="">
            <p:sp>
              <p:nvSpPr>
                <p:cNvPr id="8" name="Rectangle 7"/>
                <p:cNvSpPr>
                  <a:spLocks noRot="1" noChangeAspect="1" noMove="1" noResize="1" noEditPoints="1" noAdjustHandles="1" noChangeArrowheads="1" noChangeShapeType="1" noTextEdit="1"/>
                </p:cNvSpPr>
                <p:nvPr/>
              </p:nvSpPr>
              <p:spPr>
                <a:xfrm>
                  <a:off x="3563888" y="1666250"/>
                  <a:ext cx="5176568" cy="4176464"/>
                </a:xfrm>
                <a:prstGeom prst="rect">
                  <a:avLst/>
                </a:prstGeom>
                <a:blipFill rotWithShape="0">
                  <a:blip r:embed="rId4"/>
                  <a:stretch>
                    <a:fillRect l="-3534" t="-2336" r="-3298" b="-4526"/>
                  </a:stretch>
                </a:blipFill>
              </p:spPr>
              <p:txBody>
                <a:bodyPr/>
                <a:lstStyle/>
                <a:p>
                  <a:r>
                    <a:rPr lang="en-US">
                      <a:noFill/>
                    </a:rPr>
                    <a:t> </a:t>
                  </a:r>
                </a:p>
              </p:txBody>
            </p:sp>
          </mc:Fallback>
        </mc:AlternateContent>
      </p:gr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67487" y="1293526"/>
            <a:ext cx="556549" cy="551298"/>
          </a:xfrm>
          <a:prstGeom prst="rect">
            <a:avLst/>
          </a:prstGeom>
        </p:spPr>
      </p:pic>
    </p:spTree>
    <p:extLst>
      <p:ext uri="{BB962C8B-B14F-4D97-AF65-F5344CB8AC3E}">
        <p14:creationId xmlns:p14="http://schemas.microsoft.com/office/powerpoint/2010/main" val="1595153329"/>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a:t>
            </a:r>
            <a:endParaRPr lang="en-GB" sz="1400" b="1" dirty="0">
              <a:latin typeface="Calibri" panose="020F0502020204030204" pitchFamily="34" charset="0"/>
            </a:endParaRPr>
          </a:p>
        </p:txBody>
      </p:sp>
      <p:sp>
        <p:nvSpPr>
          <p:cNvPr id="2" name="Rectangle 1"/>
          <p:cNvSpPr/>
          <p:nvPr/>
        </p:nvSpPr>
        <p:spPr>
          <a:xfrm>
            <a:off x="251520" y="1236816"/>
            <a:ext cx="5256584" cy="5493812"/>
          </a:xfrm>
          <a:prstGeom prst="rect">
            <a:avLst/>
          </a:prstGeom>
        </p:spPr>
        <p:txBody>
          <a:bodyPr wrap="square">
            <a:spAutoFit/>
          </a:bodyPr>
          <a:lstStyle/>
          <a:p>
            <a:pPr>
              <a:buClr>
                <a:srgbClr val="C00000"/>
              </a:buClr>
              <a:tabLst>
                <a:tab pos="1828800" algn="l"/>
                <a:tab pos="3200400" algn="l"/>
              </a:tabLst>
            </a:pPr>
            <a:r>
              <a:rPr lang="en-US" sz="2700" b="1" dirty="0">
                <a:latin typeface="Arial" panose="020B0604020202020204" pitchFamily="34" charset="0"/>
                <a:cs typeface="Arial" panose="020B0604020202020204" pitchFamily="34" charset="0"/>
              </a:rPr>
              <a:t>Solve problems using </a:t>
            </a:r>
            <a:r>
              <a:rPr lang="en-US" sz="2700" b="1" dirty="0" smtClean="0">
                <a:latin typeface="Arial" panose="020B0604020202020204" pitchFamily="34" charset="0"/>
                <a:cs typeface="Arial" panose="020B0604020202020204" pitchFamily="34" charset="0"/>
              </a:rPr>
              <a:t>this strategy </a:t>
            </a:r>
            <a:r>
              <a:rPr lang="en-US" sz="2700" b="1" dirty="0">
                <a:latin typeface="Arial" panose="020B0604020202020204" pitchFamily="34" charset="0"/>
                <a:cs typeface="Arial" panose="020B0604020202020204" pitchFamily="34" charset="0"/>
              </a:rPr>
              <a:t>where appropriate:</a:t>
            </a:r>
          </a:p>
          <a:p>
            <a:pPr marL="457200" indent="-457200">
              <a:buClr>
                <a:srgbClr val="C00000"/>
              </a:buClr>
              <a:buFont typeface="Arial" panose="020B0604020202020204" pitchFamily="34" charset="0"/>
              <a:buChar char="•"/>
              <a:tabLst>
                <a:tab pos="1828800" algn="l"/>
                <a:tab pos="3200400" algn="l"/>
              </a:tabLst>
            </a:pPr>
            <a:r>
              <a:rPr lang="en-US" sz="2700" b="1" dirty="0" smtClean="0">
                <a:latin typeface="Arial" panose="020B0604020202020204" pitchFamily="34" charset="0"/>
                <a:cs typeface="Arial" panose="020B0604020202020204" pitchFamily="34" charset="0"/>
              </a:rPr>
              <a:t>Use </a:t>
            </a:r>
            <a:r>
              <a:rPr lang="en-US" sz="2700" b="1" dirty="0">
                <a:latin typeface="Arial" panose="020B0604020202020204" pitchFamily="34" charset="0"/>
                <a:cs typeface="Arial" panose="020B0604020202020204" pitchFamily="34" charset="0"/>
              </a:rPr>
              <a:t>pictures.</a:t>
            </a:r>
          </a:p>
          <a:p>
            <a:pPr marL="514350" indent="-514350">
              <a:buClr>
                <a:srgbClr val="C00000"/>
              </a:buClr>
              <a:buFont typeface="+mj-lt"/>
              <a:buAutoNum type="arabicPeriod"/>
              <a:tabLst>
                <a:tab pos="1828800" algn="l"/>
                <a:tab pos="3200400" algn="l"/>
              </a:tabLst>
            </a:pPr>
            <a:r>
              <a:rPr lang="en-US" sz="2700" b="1" dirty="0" smtClean="0">
                <a:solidFill>
                  <a:srgbClr val="FF0000"/>
                </a:solidFill>
                <a:latin typeface="Arial" panose="020B0604020202020204" pitchFamily="34" charset="0"/>
                <a:cs typeface="Arial" panose="020B0604020202020204" pitchFamily="34" charset="0"/>
              </a:rPr>
              <a:t>R</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Using all seven number and </a:t>
            </a:r>
            <a:r>
              <a:rPr lang="en-US" sz="2700" dirty="0" smtClean="0">
                <a:latin typeface="Arial" panose="020B0604020202020204" pitchFamily="34" charset="0"/>
                <a:cs typeface="Arial" panose="020B0604020202020204" pitchFamily="34" charset="0"/>
              </a:rPr>
              <a:t>operation cards</a:t>
            </a:r>
            <a:r>
              <a:rPr lang="en-US" sz="2700" dirty="0">
                <a:latin typeface="Arial" panose="020B0604020202020204" pitchFamily="34" charset="0"/>
                <a:cs typeface="Arial" panose="020B0604020202020204" pitchFamily="34" charset="0"/>
              </a:rPr>
              <a:t>, what </a:t>
            </a:r>
            <a:r>
              <a:rPr lang="en-US" sz="2700" dirty="0" smtClean="0">
                <a:latin typeface="Arial" panose="020B0604020202020204" pitchFamily="34" charset="0"/>
                <a:cs typeface="Arial" panose="020B0604020202020204" pitchFamily="34" charset="0"/>
              </a:rPr>
              <a:t>is</a:t>
            </a:r>
          </a:p>
          <a:p>
            <a:pPr marL="914400" indent="-457200">
              <a:buClr>
                <a:srgbClr val="C00000"/>
              </a:buClr>
              <a:buFont typeface="+mj-lt"/>
              <a:buAutoNum type="alphaLcPeriod"/>
              <a:tabLst>
                <a:tab pos="1828800" algn="l"/>
                <a:tab pos="3200400" algn="l"/>
              </a:tabLst>
            </a:pP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largest possible result</a:t>
            </a:r>
          </a:p>
          <a:p>
            <a:pPr marL="914400" indent="-457200">
              <a:buClr>
                <a:srgbClr val="C00000"/>
              </a:buClr>
              <a:buFont typeface="+mj-lt"/>
              <a:buAutoNum type="alphaLcPeriod"/>
              <a:tabLst>
                <a:tab pos="1828800" algn="l"/>
                <a:tab pos="3200400" algn="l"/>
              </a:tabLst>
            </a:pP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lowest possible result</a:t>
            </a:r>
            <a:r>
              <a:rPr lang="en-US" sz="2700" dirty="0" smtClean="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1828800" algn="l"/>
                <a:tab pos="3200400" algn="l"/>
              </a:tabLst>
            </a:pPr>
            <a:endParaRPr lang="en-US" sz="27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1828800" algn="l"/>
                <a:tab pos="3200400" algn="l"/>
              </a:tabLst>
            </a:pPr>
            <a:endParaRPr lang="en-US" sz="270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1828800" algn="l"/>
                <a:tab pos="3200400" algn="l"/>
              </a:tabLst>
            </a:pPr>
            <a:endParaRPr lang="en-US" sz="2700" dirty="0" smtClean="0">
              <a:latin typeface="Arial" panose="020B0604020202020204" pitchFamily="34" charset="0"/>
              <a:cs typeface="Arial" panose="020B0604020202020204" pitchFamily="34" charset="0"/>
            </a:endParaRPr>
          </a:p>
          <a:p>
            <a:pPr marL="457200">
              <a:buClr>
                <a:srgbClr val="C00000"/>
              </a:buClr>
              <a:tabLst>
                <a:tab pos="1828800" algn="l"/>
                <a:tab pos="3200400" algn="l"/>
              </a:tabLst>
            </a:pPr>
            <a:r>
              <a:rPr lang="en-US" sz="2700" dirty="0">
                <a:latin typeface="Arial" panose="020B0604020202020204" pitchFamily="34" charset="0"/>
                <a:cs typeface="Arial" panose="020B0604020202020204" pitchFamily="34" charset="0"/>
              </a:rPr>
              <a:t>Number cards should </a:t>
            </a: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be </a:t>
            </a:r>
            <a:r>
              <a:rPr lang="en-US" sz="2700" dirty="0">
                <a:latin typeface="Arial" panose="020B0604020202020204" pitchFamily="34" charset="0"/>
                <a:cs typeface="Arial" panose="020B0604020202020204" pitchFamily="34" charset="0"/>
              </a:rPr>
              <a:t>separated </a:t>
            </a:r>
            <a:r>
              <a:rPr lang="en-US" sz="2700" dirty="0" smtClean="0">
                <a:latin typeface="Arial" panose="020B0604020202020204" pitchFamily="34" charset="0"/>
                <a:cs typeface="Arial" panose="020B0604020202020204" pitchFamily="34" charset="0"/>
              </a:rPr>
              <a:t>by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operation </a:t>
            </a:r>
            <a:r>
              <a:rPr lang="en-US" sz="2700" dirty="0">
                <a:latin typeface="Arial" panose="020B0604020202020204" pitchFamily="34" charset="0"/>
                <a:cs typeface="Arial" panose="020B0604020202020204" pitchFamily="34" charset="0"/>
              </a:rPr>
              <a:t>cards.</a:t>
            </a:r>
          </a:p>
        </p:txBody>
      </p:sp>
      <p:sp>
        <p:nvSpPr>
          <p:cNvPr id="7" name="Rectangle 6"/>
          <p:cNvSpPr/>
          <p:nvPr/>
        </p:nvSpPr>
        <p:spPr>
          <a:xfrm flipH="1">
            <a:off x="323528" y="4365104"/>
            <a:ext cx="550048" cy="6521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 panose="020B0604020202020204" pitchFamily="34" charset="0"/>
                <a:cs typeface="Arial" panose="020B0604020202020204" pitchFamily="34" charset="0"/>
              </a:rPr>
              <a:t>3</a:t>
            </a:r>
            <a:endParaRPr lang="en-US" sz="2400"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flipH="1">
            <a:off x="1062812" y="4365104"/>
            <a:ext cx="550048" cy="6521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 panose="020B0604020202020204" pitchFamily="34" charset="0"/>
                <a:cs typeface="Arial" panose="020B0604020202020204" pitchFamily="34" charset="0"/>
              </a:rPr>
              <a:t>4</a:t>
            </a:r>
            <a:endParaRPr lang="en-US" sz="2400"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flipH="1">
            <a:off x="1802096" y="4365104"/>
            <a:ext cx="550048" cy="6521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 panose="020B0604020202020204" pitchFamily="34" charset="0"/>
                <a:cs typeface="Arial" panose="020B0604020202020204" pitchFamily="34" charset="0"/>
              </a:rPr>
              <a:t>5</a:t>
            </a:r>
            <a:endParaRPr lang="en-US" sz="24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flipH="1">
            <a:off x="2541380" y="4365104"/>
            <a:ext cx="550048" cy="6521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 panose="020B0604020202020204" pitchFamily="34" charset="0"/>
                <a:cs typeface="Arial" panose="020B0604020202020204" pitchFamily="34" charset="0"/>
              </a:rPr>
              <a:t>7</a:t>
            </a:r>
            <a:endParaRPr lang="en-US" sz="2400"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flipH="1">
            <a:off x="3280664" y="4365104"/>
            <a:ext cx="550048" cy="6521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flipH="1">
            <a:off x="4019948" y="4365104"/>
            <a:ext cx="550048" cy="6521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C00000"/>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flipH="1">
            <a:off x="4759232" y="4365104"/>
            <a:ext cx="550048" cy="6521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 panose="020B0604020202020204" pitchFamily="34" charset="0"/>
                <a:cs typeface="Arial" panose="020B0604020202020204" pitchFamily="34" charset="0"/>
              </a:rPr>
              <a:t>X</a:t>
            </a:r>
            <a:endParaRPr lang="en-US" sz="24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260822" y="5157192"/>
            <a:ext cx="1247281" cy="144422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2672179"/>
            <a:ext cx="551298" cy="540797"/>
          </a:xfrm>
          <a:prstGeom prst="rect">
            <a:avLst/>
          </a:prstGeom>
        </p:spPr>
      </p:pic>
    </p:spTree>
    <p:extLst>
      <p:ext uri="{BB962C8B-B14F-4D97-AF65-F5344CB8AC3E}">
        <p14:creationId xmlns:p14="http://schemas.microsoft.com/office/powerpoint/2010/main" val="993263143"/>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a:t>
            </a:r>
            <a:endParaRPr lang="en-GB" sz="1400" b="1" dirty="0">
              <a:latin typeface="Calibri" panose="020F0502020204030204" pitchFamily="34" charset="0"/>
            </a:endParaRPr>
          </a:p>
        </p:txBody>
      </p:sp>
      <p:sp>
        <p:nvSpPr>
          <p:cNvPr id="2" name="Rectangle 1"/>
          <p:cNvSpPr/>
          <p:nvPr/>
        </p:nvSpPr>
        <p:spPr>
          <a:xfrm>
            <a:off x="251520" y="1236816"/>
            <a:ext cx="5256584" cy="5509200"/>
          </a:xfrm>
          <a:prstGeom prst="rect">
            <a:avLst/>
          </a:prstGeom>
        </p:spPr>
        <p:txBody>
          <a:bodyPr wrap="square">
            <a:spAutoFit/>
          </a:bodyPr>
          <a:lstStyle/>
          <a:p>
            <a:pPr marL="342900" indent="-342900">
              <a:buClr>
                <a:srgbClr val="C00000"/>
              </a:buClr>
              <a:buFont typeface="+mj-lt"/>
              <a:buAutoNum type="arabicPeriod" startAt="2"/>
              <a:tabLst>
                <a:tab pos="1828800" algn="l"/>
                <a:tab pos="3200400" algn="l"/>
              </a:tabLst>
            </a:pPr>
            <a:r>
              <a:rPr lang="en-US" sz="2200" dirty="0">
                <a:latin typeface="Arial" panose="020B0604020202020204" pitchFamily="34" charset="0"/>
                <a:cs typeface="Arial" panose="020B0604020202020204" pitchFamily="34" charset="0"/>
              </a:rPr>
              <a:t>Ian weighs a box which contains 16 </a:t>
            </a:r>
            <a:r>
              <a:rPr lang="en-US" sz="2200" dirty="0" smtClean="0">
                <a:latin typeface="Arial" panose="020B0604020202020204" pitchFamily="34" charset="0"/>
                <a:cs typeface="Arial" panose="020B0604020202020204" pitchFamily="34" charset="0"/>
              </a:rPr>
              <a:t>glue sticks</a:t>
            </a:r>
            <a:r>
              <a:rPr lang="en-US" sz="2200" dirty="0">
                <a:latin typeface="Arial" panose="020B0604020202020204" pitchFamily="34" charset="0"/>
                <a:cs typeface="Arial" panose="020B0604020202020204" pitchFamily="34" charset="0"/>
              </a:rPr>
              <a:t>. It weighs 660g. He then empties </a:t>
            </a:r>
            <a:r>
              <a:rPr lang="en-US" sz="2200" dirty="0" smtClean="0">
                <a:latin typeface="Arial" panose="020B0604020202020204" pitchFamily="34" charset="0"/>
                <a:cs typeface="Arial" panose="020B0604020202020204" pitchFamily="34" charset="0"/>
              </a:rPr>
              <a:t>the box </a:t>
            </a:r>
            <a:r>
              <a:rPr lang="en-US" sz="2200" dirty="0">
                <a:latin typeface="Arial" panose="020B0604020202020204" pitchFamily="34" charset="0"/>
                <a:cs typeface="Arial" panose="020B0604020202020204" pitchFamily="34" charset="0"/>
              </a:rPr>
              <a:t>and weighs it. It weighs 140 g. What is </a:t>
            </a:r>
            <a:r>
              <a:rPr lang="en-US" sz="2200" dirty="0" smtClean="0">
                <a:latin typeface="Arial" panose="020B0604020202020204" pitchFamily="34" charset="0"/>
                <a:cs typeface="Arial" panose="020B0604020202020204" pitchFamily="34" charset="0"/>
              </a:rPr>
              <a:t>the weight </a:t>
            </a:r>
            <a:r>
              <a:rPr lang="en-US" sz="2200" dirty="0">
                <a:latin typeface="Arial" panose="020B0604020202020204" pitchFamily="34" charset="0"/>
                <a:cs typeface="Arial" panose="020B0604020202020204" pitchFamily="34" charset="0"/>
              </a:rPr>
              <a:t>of each glue stick</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marL="342900" indent="-342900">
              <a:buClr>
                <a:srgbClr val="C00000"/>
              </a:buClr>
              <a:buFont typeface="+mj-lt"/>
              <a:buAutoNum type="arabicPeriod" startAt="2"/>
              <a:tabLst>
                <a:tab pos="1828800" algn="l"/>
                <a:tab pos="3200400" algn="l"/>
              </a:tabLst>
            </a:pP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total length of 11 pipes when </a:t>
            </a:r>
            <a:r>
              <a:rPr lang="en-US" sz="2200" dirty="0" smtClean="0">
                <a:latin typeface="Arial" panose="020B0604020202020204" pitchFamily="34" charset="0"/>
                <a:cs typeface="Arial" panose="020B0604020202020204" pitchFamily="34" charset="0"/>
              </a:rPr>
              <a:t>placed end </a:t>
            </a:r>
            <a:r>
              <a:rPr lang="en-US" sz="2200" dirty="0">
                <a:latin typeface="Arial" panose="020B0604020202020204" pitchFamily="34" charset="0"/>
                <a:cs typeface="Arial" panose="020B0604020202020204" pitchFamily="34" charset="0"/>
              </a:rPr>
              <a:t>to end is 15.7 m. The lengths of 3 </a:t>
            </a:r>
            <a:r>
              <a:rPr lang="en-US" sz="2200" dirty="0" smtClean="0">
                <a:latin typeface="Arial" panose="020B0604020202020204" pitchFamily="34" charset="0"/>
                <a:cs typeface="Arial" panose="020B0604020202020204" pitchFamily="34" charset="0"/>
              </a:rPr>
              <a:t>of the </a:t>
            </a:r>
            <a:r>
              <a:rPr lang="en-US" sz="2200" dirty="0">
                <a:latin typeface="Arial" panose="020B0604020202020204" pitchFamily="34" charset="0"/>
                <a:cs typeface="Arial" panose="020B0604020202020204" pitchFamily="34" charset="0"/>
              </a:rPr>
              <a:t>pipes are </a:t>
            </a:r>
            <a:r>
              <a:rPr lang="en-US" sz="2200" dirty="0" smtClean="0">
                <a:latin typeface="Arial" panose="020B0604020202020204" pitchFamily="34" charset="0"/>
                <a:cs typeface="Arial" panose="020B0604020202020204" pitchFamily="34" charset="0"/>
              </a:rPr>
              <a:t>1.78m</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0.6m </a:t>
            </a:r>
            <a:r>
              <a:rPr lang="en-US" sz="2200" dirty="0">
                <a:latin typeface="Arial" panose="020B0604020202020204" pitchFamily="34" charset="0"/>
                <a:cs typeface="Arial" panose="020B0604020202020204" pitchFamily="34" charset="0"/>
              </a:rPr>
              <a:t>and </a:t>
            </a:r>
            <a:r>
              <a:rPr lang="en-US" sz="2200" dirty="0" smtClean="0">
                <a:latin typeface="Arial" panose="020B0604020202020204" pitchFamily="34" charset="0"/>
                <a:cs typeface="Arial" panose="020B0604020202020204" pitchFamily="34" charset="0"/>
              </a:rPr>
              <a:t>3.4m.The rest </a:t>
            </a:r>
            <a:r>
              <a:rPr lang="en-US" sz="2200" dirty="0">
                <a:latin typeface="Arial" panose="020B0604020202020204" pitchFamily="34" charset="0"/>
                <a:cs typeface="Arial" panose="020B0604020202020204" pitchFamily="34" charset="0"/>
              </a:rPr>
              <a:t>of the pipes have the same length. </a:t>
            </a:r>
            <a:r>
              <a:rPr lang="en-US" sz="2200" dirty="0" smtClean="0">
                <a:latin typeface="Arial" panose="020B0604020202020204" pitchFamily="34" charset="0"/>
                <a:cs typeface="Arial" panose="020B0604020202020204" pitchFamily="34" charset="0"/>
              </a:rPr>
              <a:t>What is </a:t>
            </a:r>
            <a:r>
              <a:rPr lang="en-US" sz="2200" dirty="0">
                <a:latin typeface="Arial" panose="020B0604020202020204" pitchFamily="34" charset="0"/>
                <a:cs typeface="Arial" panose="020B0604020202020204" pitchFamily="34" charset="0"/>
              </a:rPr>
              <a:t>the length of one of the remaining pipes</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
        <p:nvSpPr>
          <p:cNvPr id="14" name="Rectangle 13"/>
          <p:cNvSpPr/>
          <p:nvPr/>
        </p:nvSpPr>
        <p:spPr>
          <a:xfrm flipH="1">
            <a:off x="251520" y="3068960"/>
            <a:ext cx="5204539" cy="122413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Q2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Read the sentences, one at a </a:t>
            </a:r>
            <a:r>
              <a:rPr lang="en-US" sz="2400" dirty="0" smtClean="0">
                <a:solidFill>
                  <a:schemeClr val="tx1"/>
                </a:solidFill>
                <a:latin typeface="Arial" panose="020B0604020202020204" pitchFamily="34" charset="0"/>
                <a:cs typeface="Arial" panose="020B0604020202020204" pitchFamily="34" charset="0"/>
              </a:rPr>
              <a:t>time, and </a:t>
            </a:r>
            <a:r>
              <a:rPr lang="en-US" sz="2400" dirty="0">
                <a:solidFill>
                  <a:schemeClr val="tx1"/>
                </a:solidFill>
                <a:latin typeface="Arial" panose="020B0604020202020204" pitchFamily="34" charset="0"/>
                <a:cs typeface="Arial" panose="020B0604020202020204" pitchFamily="34" charset="0"/>
              </a:rPr>
              <a:t>include any information on a picture.</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738" y="1304027"/>
            <a:ext cx="551298" cy="540797"/>
          </a:xfrm>
          <a:prstGeom prst="rect">
            <a:avLst/>
          </a:prstGeom>
        </p:spPr>
      </p:pic>
    </p:spTree>
    <p:extLst>
      <p:ext uri="{BB962C8B-B14F-4D97-AF65-F5344CB8AC3E}">
        <p14:creationId xmlns:p14="http://schemas.microsoft.com/office/powerpoint/2010/main" val="1353455266"/>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a:t>
            </a:r>
            <a:endParaRPr lang="en-GB" sz="1400" b="1" dirty="0">
              <a:latin typeface="Calibri" panose="020F0502020204030204" pitchFamily="34" charset="0"/>
            </a:endParaRPr>
          </a:p>
        </p:txBody>
      </p:sp>
      <p:grpSp>
        <p:nvGrpSpPr>
          <p:cNvPr id="6" name="Group 5"/>
          <p:cNvGrpSpPr/>
          <p:nvPr/>
        </p:nvGrpSpPr>
        <p:grpSpPr>
          <a:xfrm>
            <a:off x="243512" y="1268760"/>
            <a:ext cx="5264592" cy="4896544"/>
            <a:chOff x="3483872" y="1089031"/>
            <a:chExt cx="5264592" cy="4896544"/>
          </a:xfrm>
        </p:grpSpPr>
        <p:sp>
          <p:nvSpPr>
            <p:cNvPr id="7" name="Round Diagonal Corner Rectangle 6"/>
            <p:cNvSpPr/>
            <p:nvPr/>
          </p:nvSpPr>
          <p:spPr>
            <a:xfrm>
              <a:off x="3491880" y="1089031"/>
              <a:ext cx="5256584" cy="489654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4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5176568" cy="4016484"/>
            </a:xfrm>
            <a:prstGeom prst="rect">
              <a:avLst/>
            </a:prstGeom>
          </p:spPr>
          <p:txBody>
            <a:bodyPr wrap="square">
              <a:spAutoFit/>
            </a:bodyPr>
            <a:lstStyle/>
            <a:p>
              <a:pPr>
                <a:spcAft>
                  <a:spcPts val="600"/>
                </a:spcAft>
                <a:tabLst>
                  <a:tab pos="4972050" algn="r"/>
                </a:tabLst>
              </a:pPr>
              <a:r>
                <a:rPr lang="en-US" sz="2250" dirty="0"/>
                <a:t>In a small bakery 24 batches of biscuit</a:t>
              </a:r>
            </a:p>
            <a:p>
              <a:pPr>
                <a:spcAft>
                  <a:spcPts val="600"/>
                </a:spcAft>
                <a:tabLst>
                  <a:tab pos="4972050" algn="r"/>
                </a:tabLst>
              </a:pPr>
              <a:r>
                <a:rPr lang="en-US" sz="2250" dirty="0"/>
                <a:t>mix weighing 1.35 kg each are mixed daily.</a:t>
              </a:r>
            </a:p>
            <a:p>
              <a:pPr>
                <a:spcAft>
                  <a:spcPts val="600"/>
                </a:spcAft>
                <a:tabLst>
                  <a:tab pos="4972050" algn="r"/>
                </a:tabLst>
              </a:pPr>
              <a:r>
                <a:rPr lang="en-US" sz="2250" dirty="0"/>
                <a:t>Each batch is rolled into one thin sheet.</a:t>
              </a:r>
            </a:p>
            <a:p>
              <a:pPr>
                <a:spcAft>
                  <a:spcPts val="600"/>
                </a:spcAft>
                <a:tabLst>
                  <a:tab pos="4972050" algn="r"/>
                </a:tabLst>
              </a:pPr>
              <a:r>
                <a:rPr lang="en-US" sz="2250" dirty="0"/>
                <a:t>40 biscuits are cut out from each sheet.</a:t>
              </a:r>
            </a:p>
            <a:p>
              <a:pPr>
                <a:spcAft>
                  <a:spcPts val="600"/>
                </a:spcAft>
                <a:tabLst>
                  <a:tab pos="4972050" algn="r"/>
                </a:tabLst>
              </a:pPr>
              <a:r>
                <a:rPr lang="en-US" sz="2250" dirty="0"/>
                <a:t>60 g of mix is wasted per sheet.</a:t>
              </a:r>
            </a:p>
            <a:p>
              <a:pPr marL="400050" indent="-400050">
                <a:spcAft>
                  <a:spcPts val="600"/>
                </a:spcAft>
                <a:buClr>
                  <a:srgbClr val="C00000"/>
                </a:buClr>
                <a:buFont typeface="+mj-lt"/>
                <a:buAutoNum type="alphaLcPeriod"/>
                <a:tabLst>
                  <a:tab pos="4972050" algn="r"/>
                </a:tabLst>
              </a:pPr>
              <a:r>
                <a:rPr lang="en-US" sz="2250" dirty="0" smtClean="0"/>
                <a:t>How </a:t>
              </a:r>
              <a:r>
                <a:rPr lang="en-US" sz="2250" dirty="0"/>
                <a:t>many biscuits are baked each day</a:t>
              </a:r>
              <a:r>
                <a:rPr lang="en-US" sz="2250" dirty="0" smtClean="0"/>
                <a:t>?	</a:t>
              </a:r>
              <a:r>
                <a:rPr lang="en-US" sz="2250" b="1" dirty="0" smtClean="0"/>
                <a:t>(</a:t>
              </a:r>
              <a:r>
                <a:rPr lang="en-US" sz="2250" b="1" dirty="0"/>
                <a:t>2 marks)</a:t>
              </a:r>
            </a:p>
            <a:p>
              <a:pPr marL="400050" indent="-400050">
                <a:spcAft>
                  <a:spcPts val="600"/>
                </a:spcAft>
                <a:buClr>
                  <a:srgbClr val="C00000"/>
                </a:buClr>
                <a:buFont typeface="+mj-lt"/>
                <a:buAutoNum type="alphaLcPeriod"/>
                <a:tabLst>
                  <a:tab pos="4972050" algn="r"/>
                </a:tabLst>
              </a:pPr>
              <a:r>
                <a:rPr lang="en-US" sz="2250" dirty="0" smtClean="0"/>
                <a:t>Calculate </a:t>
              </a:r>
              <a:r>
                <a:rPr lang="en-US" sz="2250" dirty="0"/>
                <a:t>the weight of each biscuit </a:t>
              </a:r>
              <a:r>
                <a:rPr lang="en-US" sz="2250" dirty="0" smtClean="0"/>
                <a:t>to the nearest gram. 	</a:t>
              </a:r>
              <a:r>
                <a:rPr lang="en-US" sz="2250" b="1" dirty="0"/>
                <a:t> </a:t>
              </a:r>
              <a:r>
                <a:rPr lang="en-US" sz="2250" b="1" dirty="0" smtClean="0"/>
                <a:t>(4 </a:t>
              </a:r>
              <a:r>
                <a:rPr lang="en-US" sz="2250" b="1" dirty="0"/>
                <a:t>marks)</a:t>
              </a:r>
            </a:p>
          </p:txBody>
        </p:sp>
      </p:gr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738" y="1268760"/>
            <a:ext cx="551298" cy="540797"/>
          </a:xfrm>
          <a:prstGeom prst="rect">
            <a:avLst/>
          </a:prstGeom>
        </p:spPr>
      </p:pic>
    </p:spTree>
    <p:extLst>
      <p:ext uri="{BB962C8B-B14F-4D97-AF65-F5344CB8AC3E}">
        <p14:creationId xmlns:p14="http://schemas.microsoft.com/office/powerpoint/2010/main" val="2658206296"/>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a:t>
            </a:r>
            <a:endParaRPr lang="en-GB" sz="1400" b="1" dirty="0">
              <a:latin typeface="Calibri" panose="020F0502020204030204" pitchFamily="34" charset="0"/>
            </a:endParaRPr>
          </a:p>
        </p:txBody>
      </p:sp>
      <p:sp>
        <p:nvSpPr>
          <p:cNvPr id="2" name="Rectangle 1"/>
          <p:cNvSpPr/>
          <p:nvPr/>
        </p:nvSpPr>
        <p:spPr>
          <a:xfrm>
            <a:off x="251520" y="1236816"/>
            <a:ext cx="5256584" cy="5533823"/>
          </a:xfrm>
          <a:prstGeom prst="rect">
            <a:avLst/>
          </a:prstGeom>
        </p:spPr>
        <p:txBody>
          <a:bodyPr wrap="square">
            <a:spAutoFit/>
          </a:bodyPr>
          <a:lstStyle/>
          <a:p>
            <a:pPr marL="457200" indent="-457200">
              <a:buClr>
                <a:srgbClr val="C00000"/>
              </a:buClr>
              <a:buFont typeface="+mj-lt"/>
              <a:buAutoNum type="arabicPeriod" startAt="5"/>
              <a:tabLst>
                <a:tab pos="1828800" algn="l"/>
                <a:tab pos="3200400" algn="l"/>
              </a:tabLst>
            </a:pPr>
            <a:r>
              <a:rPr lang="en-US" sz="2720" b="1" dirty="0" smtClean="0">
                <a:solidFill>
                  <a:srgbClr val="FF0000"/>
                </a:solidFill>
                <a:latin typeface="Arial" panose="020B0604020202020204" pitchFamily="34" charset="0"/>
                <a:cs typeface="Arial" panose="020B0604020202020204" pitchFamily="34" charset="0"/>
              </a:rPr>
              <a:t>R</a:t>
            </a:r>
            <a:r>
              <a:rPr lang="en-US" sz="2720" dirty="0" smtClean="0">
                <a:latin typeface="Arial" panose="020B0604020202020204" pitchFamily="34" charset="0"/>
                <a:cs typeface="Arial" panose="020B0604020202020204" pitchFamily="34" charset="0"/>
              </a:rPr>
              <a:t> </a:t>
            </a:r>
            <a:r>
              <a:rPr lang="en-US" sz="2720" dirty="0">
                <a:latin typeface="Arial" panose="020B0604020202020204" pitchFamily="34" charset="0"/>
                <a:cs typeface="Arial" panose="020B0604020202020204" pitchFamily="34" charset="0"/>
              </a:rPr>
              <a:t>A number rounded to 1 decimal </a:t>
            </a:r>
            <a:r>
              <a:rPr lang="en-US" sz="2720" dirty="0" smtClean="0">
                <a:latin typeface="Arial" panose="020B0604020202020204" pitchFamily="34" charset="0"/>
                <a:cs typeface="Arial" panose="020B0604020202020204" pitchFamily="34" charset="0"/>
              </a:rPr>
              <a:t>place gives 27.2</a:t>
            </a:r>
            <a:br>
              <a:rPr lang="en-US" sz="2720" dirty="0" smtClean="0">
                <a:latin typeface="Arial" panose="020B0604020202020204" pitchFamily="34" charset="0"/>
                <a:cs typeface="Arial" panose="020B0604020202020204" pitchFamily="34" charset="0"/>
              </a:rPr>
            </a:br>
            <a:r>
              <a:rPr lang="en-US" sz="2720" dirty="0" smtClean="0">
                <a:latin typeface="Arial" panose="020B0604020202020204" pitchFamily="34" charset="0"/>
                <a:cs typeface="Arial" panose="020B0604020202020204" pitchFamily="34" charset="0"/>
              </a:rPr>
              <a:t>A </a:t>
            </a:r>
            <a:r>
              <a:rPr lang="en-US" sz="2720" dirty="0">
                <a:latin typeface="Arial" panose="020B0604020202020204" pitchFamily="34" charset="0"/>
                <a:cs typeface="Arial" panose="020B0604020202020204" pitchFamily="34" charset="0"/>
              </a:rPr>
              <a:t>number rounded to 2 decimal </a:t>
            </a:r>
            <a:r>
              <a:rPr lang="en-US" sz="2720" dirty="0" smtClean="0">
                <a:latin typeface="Arial" panose="020B0604020202020204" pitchFamily="34" charset="0"/>
                <a:cs typeface="Arial" panose="020B0604020202020204" pitchFamily="34" charset="0"/>
              </a:rPr>
              <a:t>places gives 27.20</a:t>
            </a:r>
            <a:br>
              <a:rPr lang="en-US" sz="2720" dirty="0" smtClean="0">
                <a:latin typeface="Arial" panose="020B0604020202020204" pitchFamily="34" charset="0"/>
                <a:cs typeface="Arial" panose="020B0604020202020204" pitchFamily="34" charset="0"/>
              </a:rPr>
            </a:br>
            <a:r>
              <a:rPr lang="en-US" sz="2720" dirty="0" smtClean="0">
                <a:latin typeface="Arial" panose="020B0604020202020204" pitchFamily="34" charset="0"/>
                <a:cs typeface="Arial" panose="020B0604020202020204" pitchFamily="34" charset="0"/>
              </a:rPr>
              <a:t>Sam </a:t>
            </a:r>
            <a:r>
              <a:rPr lang="en-US" sz="2720" dirty="0">
                <a:latin typeface="Arial" panose="020B0604020202020204" pitchFamily="34" charset="0"/>
                <a:cs typeface="Arial" panose="020B0604020202020204" pitchFamily="34" charset="0"/>
              </a:rPr>
              <a:t>says these statements mean exactly </a:t>
            </a:r>
            <a:r>
              <a:rPr lang="en-US" sz="2720" dirty="0" smtClean="0">
                <a:latin typeface="Arial" panose="020B0604020202020204" pitchFamily="34" charset="0"/>
                <a:cs typeface="Arial" panose="020B0604020202020204" pitchFamily="34" charset="0"/>
              </a:rPr>
              <a:t>the same </a:t>
            </a:r>
            <a:r>
              <a:rPr lang="en-US" sz="2720" dirty="0">
                <a:latin typeface="Arial" panose="020B0604020202020204" pitchFamily="34" charset="0"/>
                <a:cs typeface="Arial" panose="020B0604020202020204" pitchFamily="34" charset="0"/>
              </a:rPr>
              <a:t>thing. Write down</a:t>
            </a:r>
          </a:p>
          <a:p>
            <a:pPr marL="457200" indent="-457200">
              <a:buClr>
                <a:srgbClr val="C00000"/>
              </a:buClr>
              <a:buFont typeface="+mj-lt"/>
              <a:buAutoNum type="alphaLcPeriod"/>
              <a:tabLst>
                <a:tab pos="1828800" algn="l"/>
                <a:tab pos="3200400" algn="l"/>
              </a:tabLst>
            </a:pPr>
            <a:r>
              <a:rPr lang="en-US" sz="2720" dirty="0" smtClean="0">
                <a:latin typeface="Arial" panose="020B0604020202020204" pitchFamily="34" charset="0"/>
                <a:cs typeface="Arial" panose="020B0604020202020204" pitchFamily="34" charset="0"/>
              </a:rPr>
              <a:t>a </a:t>
            </a:r>
            <a:r>
              <a:rPr lang="en-US" sz="2720" dirty="0">
                <a:latin typeface="Arial" panose="020B0604020202020204" pitchFamily="34" charset="0"/>
                <a:cs typeface="Arial" panose="020B0604020202020204" pitchFamily="34" charset="0"/>
              </a:rPr>
              <a:t>decimal number with 5 digits that </a:t>
            </a:r>
            <a:r>
              <a:rPr lang="en-US" sz="2720" dirty="0" smtClean="0">
                <a:latin typeface="Arial" panose="020B0604020202020204" pitchFamily="34" charset="0"/>
                <a:cs typeface="Arial" panose="020B0604020202020204" pitchFamily="34" charset="0"/>
              </a:rPr>
              <a:t>works for </a:t>
            </a:r>
            <a:r>
              <a:rPr lang="en-US" sz="2720" dirty="0">
                <a:latin typeface="Arial" panose="020B0604020202020204" pitchFamily="34" charset="0"/>
                <a:cs typeface="Arial" panose="020B0604020202020204" pitchFamily="34" charset="0"/>
              </a:rPr>
              <a:t>both statements</a:t>
            </a:r>
          </a:p>
          <a:p>
            <a:pPr marL="457200" indent="-457200">
              <a:buClr>
                <a:srgbClr val="C00000"/>
              </a:buClr>
              <a:buFont typeface="+mj-lt"/>
              <a:buAutoNum type="alphaLcPeriod"/>
              <a:tabLst>
                <a:tab pos="1828800" algn="l"/>
                <a:tab pos="3200400" algn="l"/>
              </a:tabLst>
            </a:pPr>
            <a:r>
              <a:rPr lang="en-US" sz="2720" dirty="0" smtClean="0">
                <a:latin typeface="Arial" panose="020B0604020202020204" pitchFamily="34" charset="0"/>
                <a:cs typeface="Arial" panose="020B0604020202020204" pitchFamily="34" charset="0"/>
              </a:rPr>
              <a:t>a </a:t>
            </a:r>
            <a:r>
              <a:rPr lang="en-US" sz="2720" dirty="0">
                <a:latin typeface="Arial" panose="020B0604020202020204" pitchFamily="34" charset="0"/>
                <a:cs typeface="Arial" panose="020B0604020202020204" pitchFamily="34" charset="0"/>
              </a:rPr>
              <a:t>decimal number with 5 digits that </a:t>
            </a:r>
            <a:r>
              <a:rPr lang="en-US" sz="2720" dirty="0" smtClean="0">
                <a:latin typeface="Arial" panose="020B0604020202020204" pitchFamily="34" charset="0"/>
                <a:cs typeface="Arial" panose="020B0604020202020204" pitchFamily="34" charset="0"/>
              </a:rPr>
              <a:t>works for </a:t>
            </a:r>
            <a:r>
              <a:rPr lang="en-US" sz="2720" dirty="0">
                <a:latin typeface="Arial" panose="020B0604020202020204" pitchFamily="34" charset="0"/>
                <a:cs typeface="Arial" panose="020B0604020202020204" pitchFamily="34" charset="0"/>
              </a:rPr>
              <a:t>only one of the statements.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738" y="1268760"/>
            <a:ext cx="551298" cy="540797"/>
          </a:xfrm>
          <a:prstGeom prst="rect">
            <a:avLst/>
          </a:prstGeom>
        </p:spPr>
      </p:pic>
    </p:spTree>
    <p:extLst>
      <p:ext uri="{BB962C8B-B14F-4D97-AF65-F5344CB8AC3E}">
        <p14:creationId xmlns:p14="http://schemas.microsoft.com/office/powerpoint/2010/main" val="971477076"/>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a:t>
            </a:r>
            <a:endParaRPr lang="en-GB" sz="1400" b="1" dirty="0">
              <a:latin typeface="Calibri" panose="020F0502020204030204" pitchFamily="34" charset="0"/>
            </a:endParaRPr>
          </a:p>
        </p:txBody>
      </p:sp>
      <p:sp>
        <p:nvSpPr>
          <p:cNvPr id="2" name="Rectangle 1"/>
          <p:cNvSpPr/>
          <p:nvPr/>
        </p:nvSpPr>
        <p:spPr>
          <a:xfrm>
            <a:off x="251520" y="1236816"/>
            <a:ext cx="5256584" cy="5153719"/>
          </a:xfrm>
          <a:prstGeom prst="rect">
            <a:avLst/>
          </a:prstGeom>
        </p:spPr>
        <p:txBody>
          <a:bodyPr wrap="square">
            <a:spAutoFit/>
          </a:bodyPr>
          <a:lstStyle/>
          <a:p>
            <a:pPr marL="342900" indent="-342900">
              <a:buClr>
                <a:srgbClr val="C00000"/>
              </a:buClr>
              <a:buFont typeface="+mj-lt"/>
              <a:buAutoNum type="arabicPeriod" startAt="6"/>
              <a:tabLst>
                <a:tab pos="1828800" algn="l"/>
                <a:tab pos="3200400" algn="l"/>
              </a:tabLst>
            </a:pPr>
            <a:r>
              <a:rPr lang="en-US" sz="2530" dirty="0" smtClean="0">
                <a:latin typeface="Arial" panose="020B0604020202020204" pitchFamily="34" charset="0"/>
                <a:cs typeface="Arial" panose="020B0604020202020204" pitchFamily="34" charset="0"/>
              </a:rPr>
              <a:t>Debbie </a:t>
            </a:r>
            <a:r>
              <a:rPr lang="en-US" sz="2530" dirty="0">
                <a:latin typeface="Arial" panose="020B0604020202020204" pitchFamily="34" charset="0"/>
                <a:cs typeface="Arial" panose="020B0604020202020204" pitchFamily="34" charset="0"/>
              </a:rPr>
              <a:t>pays £32.85 per month for </a:t>
            </a:r>
            <a:r>
              <a:rPr lang="en-US" sz="2530" dirty="0" smtClean="0">
                <a:latin typeface="Arial" panose="020B0604020202020204" pitchFamily="34" charset="0"/>
                <a:cs typeface="Arial" panose="020B0604020202020204" pitchFamily="34" charset="0"/>
              </a:rPr>
              <a:t>her water </a:t>
            </a:r>
            <a:r>
              <a:rPr lang="en-US" sz="2530" dirty="0">
                <a:latin typeface="Arial" panose="020B0604020202020204" pitchFamily="34" charset="0"/>
                <a:cs typeface="Arial" panose="020B0604020202020204" pitchFamily="34" charset="0"/>
              </a:rPr>
              <a:t>bill. The rate goes up in February </a:t>
            </a:r>
            <a:r>
              <a:rPr lang="en-US" sz="2530" dirty="0" smtClean="0">
                <a:latin typeface="Arial" panose="020B0604020202020204" pitchFamily="34" charset="0"/>
                <a:cs typeface="Arial" panose="020B0604020202020204" pitchFamily="34" charset="0"/>
              </a:rPr>
              <a:t>to £41.25 </a:t>
            </a:r>
            <a:r>
              <a:rPr lang="en-US" sz="2530" dirty="0">
                <a:latin typeface="Arial" panose="020B0604020202020204" pitchFamily="34" charset="0"/>
                <a:cs typeface="Arial" panose="020B0604020202020204" pitchFamily="34" charset="0"/>
              </a:rPr>
              <a:t>per month but she keeps paying </a:t>
            </a:r>
            <a:r>
              <a:rPr lang="en-US" sz="2530" dirty="0" smtClean="0">
                <a:latin typeface="Arial" panose="020B0604020202020204" pitchFamily="34" charset="0"/>
                <a:cs typeface="Arial" panose="020B0604020202020204" pitchFamily="34" charset="0"/>
              </a:rPr>
              <a:t>the old </a:t>
            </a:r>
            <a:r>
              <a:rPr lang="en-US" sz="2530" dirty="0">
                <a:latin typeface="Arial" panose="020B0604020202020204" pitchFamily="34" charset="0"/>
                <a:cs typeface="Arial" panose="020B0604020202020204" pitchFamily="34" charset="0"/>
              </a:rPr>
              <a:t>amount by standing order. </a:t>
            </a:r>
            <a:r>
              <a:rPr lang="en-US" sz="2530" dirty="0" smtClean="0">
                <a:latin typeface="Arial" panose="020B0604020202020204" pitchFamily="34" charset="0"/>
                <a:cs typeface="Arial" panose="020B0604020202020204" pitchFamily="34" charset="0"/>
              </a:rPr>
              <a:t/>
            </a:r>
            <a:br>
              <a:rPr lang="en-US" sz="2530" dirty="0" smtClean="0">
                <a:latin typeface="Arial" panose="020B0604020202020204" pitchFamily="34" charset="0"/>
                <a:cs typeface="Arial" panose="020B0604020202020204" pitchFamily="34" charset="0"/>
              </a:rPr>
            </a:br>
            <a:r>
              <a:rPr lang="en-US" sz="2530" dirty="0" smtClean="0">
                <a:latin typeface="Arial" panose="020B0604020202020204" pitchFamily="34" charset="0"/>
                <a:cs typeface="Arial" panose="020B0604020202020204" pitchFamily="34" charset="0"/>
              </a:rPr>
              <a:t>She </a:t>
            </a:r>
            <a:r>
              <a:rPr lang="en-US" sz="2530" dirty="0">
                <a:latin typeface="Arial" panose="020B0604020202020204" pitchFamily="34" charset="0"/>
                <a:cs typeface="Arial" panose="020B0604020202020204" pitchFamily="34" charset="0"/>
              </a:rPr>
              <a:t>has to </a:t>
            </a:r>
            <a:r>
              <a:rPr lang="en-US" sz="2530" dirty="0" smtClean="0">
                <a:latin typeface="Arial" panose="020B0604020202020204" pitchFamily="34" charset="0"/>
                <a:cs typeface="Arial" panose="020B0604020202020204" pitchFamily="34" charset="0"/>
              </a:rPr>
              <a:t>pay all </a:t>
            </a:r>
            <a:r>
              <a:rPr lang="en-US" sz="2530" dirty="0">
                <a:latin typeface="Arial" panose="020B0604020202020204" pitchFamily="34" charset="0"/>
                <a:cs typeface="Arial" panose="020B0604020202020204" pitchFamily="34" charset="0"/>
              </a:rPr>
              <a:t>she owes the water company when </a:t>
            </a:r>
            <a:r>
              <a:rPr lang="en-US" sz="2530" dirty="0" smtClean="0">
                <a:latin typeface="Arial" panose="020B0604020202020204" pitchFamily="34" charset="0"/>
                <a:cs typeface="Arial" panose="020B0604020202020204" pitchFamily="34" charset="0"/>
              </a:rPr>
              <a:t>she pays </a:t>
            </a:r>
            <a:r>
              <a:rPr lang="en-US" sz="2530" dirty="0">
                <a:latin typeface="Arial" panose="020B0604020202020204" pitchFamily="34" charset="0"/>
                <a:cs typeface="Arial" panose="020B0604020202020204" pitchFamily="34" charset="0"/>
              </a:rPr>
              <a:t>her bill in </a:t>
            </a:r>
            <a:r>
              <a:rPr lang="en-US" sz="2530" dirty="0" smtClean="0">
                <a:latin typeface="Arial" panose="020B0604020202020204" pitchFamily="34" charset="0"/>
                <a:cs typeface="Arial" panose="020B0604020202020204" pitchFamily="34" charset="0"/>
              </a:rPr>
              <a:t>November.</a:t>
            </a:r>
            <a:endParaRPr lang="en-US" sz="2530" dirty="0">
              <a:latin typeface="Arial" panose="020B0604020202020204" pitchFamily="34" charset="0"/>
              <a:cs typeface="Arial" panose="020B0604020202020204" pitchFamily="34" charset="0"/>
            </a:endParaRPr>
          </a:p>
          <a:p>
            <a:pPr marL="742950" indent="-400050">
              <a:buClr>
                <a:srgbClr val="C00000"/>
              </a:buClr>
              <a:buFont typeface="+mj-lt"/>
              <a:buAutoNum type="alphaLcPeriod"/>
              <a:tabLst>
                <a:tab pos="1828800" algn="l"/>
                <a:tab pos="3200400" algn="l"/>
              </a:tabLst>
            </a:pPr>
            <a:r>
              <a:rPr lang="en-US" sz="2530" dirty="0" smtClean="0">
                <a:latin typeface="Arial" panose="020B0604020202020204" pitchFamily="34" charset="0"/>
                <a:cs typeface="Arial" panose="020B0604020202020204" pitchFamily="34" charset="0"/>
              </a:rPr>
              <a:t>Estimate </a:t>
            </a:r>
            <a:r>
              <a:rPr lang="en-US" sz="2530" dirty="0">
                <a:latin typeface="Arial" panose="020B0604020202020204" pitchFamily="34" charset="0"/>
                <a:cs typeface="Arial" panose="020B0604020202020204" pitchFamily="34" charset="0"/>
              </a:rPr>
              <a:t>how much she owes by October </a:t>
            </a:r>
            <a:r>
              <a:rPr lang="en-US" sz="2530" dirty="0" smtClean="0">
                <a:latin typeface="Arial" panose="020B0604020202020204" pitchFamily="34" charset="0"/>
                <a:cs typeface="Arial" panose="020B0604020202020204" pitchFamily="34" charset="0"/>
              </a:rPr>
              <a:t>to the </a:t>
            </a:r>
            <a:r>
              <a:rPr lang="en-US" sz="2530" dirty="0">
                <a:latin typeface="Arial" panose="020B0604020202020204" pitchFamily="34" charset="0"/>
                <a:cs typeface="Arial" panose="020B0604020202020204" pitchFamily="34" charset="0"/>
              </a:rPr>
              <a:t>nearest pound,</a:t>
            </a:r>
          </a:p>
          <a:p>
            <a:pPr marL="742950" indent="-400050">
              <a:buClr>
                <a:srgbClr val="C00000"/>
              </a:buClr>
              <a:buFont typeface="+mj-lt"/>
              <a:buAutoNum type="alphaLcPeriod"/>
              <a:tabLst>
                <a:tab pos="1828800" algn="l"/>
                <a:tab pos="3200400" algn="l"/>
              </a:tabLst>
            </a:pPr>
            <a:r>
              <a:rPr lang="en-US" sz="2530" dirty="0" smtClean="0">
                <a:latin typeface="Arial" panose="020B0604020202020204" pitchFamily="34" charset="0"/>
                <a:cs typeface="Arial" panose="020B0604020202020204" pitchFamily="34" charset="0"/>
              </a:rPr>
              <a:t>Exactly </a:t>
            </a:r>
            <a:r>
              <a:rPr lang="en-US" sz="2530" dirty="0">
                <a:latin typeface="Arial" panose="020B0604020202020204" pitchFamily="34" charset="0"/>
                <a:cs typeface="Arial" panose="020B0604020202020204" pitchFamily="34" charset="0"/>
              </a:rPr>
              <a:t>how much should she </a:t>
            </a:r>
            <a:r>
              <a:rPr lang="en-US" sz="2530" dirty="0" smtClean="0">
                <a:latin typeface="Arial" panose="020B0604020202020204" pitchFamily="34" charset="0"/>
                <a:cs typeface="Arial" panose="020B0604020202020204" pitchFamily="34" charset="0"/>
              </a:rPr>
              <a:t>pay altogether </a:t>
            </a:r>
            <a:r>
              <a:rPr lang="en-US" sz="2530" dirty="0">
                <a:latin typeface="Arial" panose="020B0604020202020204" pitchFamily="34" charset="0"/>
                <a:cs typeface="Arial" panose="020B0604020202020204" pitchFamily="34" charset="0"/>
              </a:rPr>
              <a:t>in November?</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738" y="1268760"/>
            <a:ext cx="551298" cy="540797"/>
          </a:xfrm>
          <a:prstGeom prst="rect">
            <a:avLst/>
          </a:prstGeom>
        </p:spPr>
      </p:pic>
    </p:spTree>
    <p:extLst>
      <p:ext uri="{BB962C8B-B14F-4D97-AF65-F5344CB8AC3E}">
        <p14:creationId xmlns:p14="http://schemas.microsoft.com/office/powerpoint/2010/main" val="3434999444"/>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Calculations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a:t>
            </a:r>
            <a:endParaRPr lang="en-GB" sz="1400" b="1" dirty="0">
              <a:latin typeface="Calibri" panose="020F0502020204030204" pitchFamily="34" charset="0"/>
            </a:endParaRPr>
          </a:p>
        </p:txBody>
      </p:sp>
      <p:sp>
        <p:nvSpPr>
          <p:cNvPr id="6" name="Rectangle 5"/>
          <p:cNvSpPr/>
          <p:nvPr/>
        </p:nvSpPr>
        <p:spPr>
          <a:xfrm>
            <a:off x="179512" y="1124744"/>
            <a:ext cx="266429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1.1 - Calculations</a:t>
            </a: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35155" y="1769397"/>
            <a:ext cx="5272949" cy="3243779"/>
          </a:xfrm>
          <a:prstGeom prst="rect">
            <a:avLst/>
          </a:prstGeom>
        </p:spPr>
      </p:pic>
    </p:spTree>
    <p:extLst>
      <p:ext uri="{BB962C8B-B14F-4D97-AF65-F5344CB8AC3E}">
        <p14:creationId xmlns:p14="http://schemas.microsoft.com/office/powerpoint/2010/main" val="802442507"/>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a:t>
            </a:r>
            <a:endParaRPr lang="en-GB" sz="1400" b="1" dirty="0">
              <a:latin typeface="Calibri" panose="020F0502020204030204" pitchFamily="34" charset="0"/>
            </a:endParaRPr>
          </a:p>
        </p:txBody>
      </p:sp>
      <p:sp>
        <p:nvSpPr>
          <p:cNvPr id="2" name="Rectangle 1"/>
          <p:cNvSpPr/>
          <p:nvPr/>
        </p:nvSpPr>
        <p:spPr>
          <a:xfrm>
            <a:off x="251520" y="1236816"/>
            <a:ext cx="5256584" cy="5543056"/>
          </a:xfrm>
          <a:prstGeom prst="rect">
            <a:avLst/>
          </a:prstGeom>
        </p:spPr>
        <p:txBody>
          <a:bodyPr wrap="square">
            <a:spAutoFit/>
          </a:bodyPr>
          <a:lstStyle/>
          <a:p>
            <a:pPr marL="514350" indent="-514350">
              <a:buClr>
                <a:srgbClr val="C00000"/>
              </a:buClr>
              <a:buFont typeface="+mj-lt"/>
              <a:buAutoNum type="arabicPeriod" startAt="7"/>
              <a:tabLst>
                <a:tab pos="1828800" algn="l"/>
                <a:tab pos="3200400" algn="l"/>
              </a:tabLst>
            </a:pPr>
            <a:r>
              <a:rPr lang="en-US" sz="2500" dirty="0" smtClean="0">
                <a:latin typeface="Arial" panose="020B0604020202020204" pitchFamily="34" charset="0"/>
                <a:cs typeface="Arial" panose="020B0604020202020204" pitchFamily="34" charset="0"/>
              </a:rPr>
              <a:t>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endParaRPr lang="en-US" sz="2500" dirty="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1828800" algn="l"/>
                <a:tab pos="3200400" algn="l"/>
              </a:tabLst>
            </a:pPr>
            <a:r>
              <a:rPr lang="en-US" sz="2500" dirty="0">
                <a:latin typeface="Arial" panose="020B0604020202020204" pitchFamily="34" charset="0"/>
                <a:cs typeface="Arial" panose="020B0604020202020204" pitchFamily="34" charset="0"/>
              </a:rPr>
              <a:t>Copy the Venn diagram above. Write </a:t>
            </a:r>
            <a:r>
              <a:rPr lang="en-US" sz="2500" dirty="0" smtClean="0">
                <a:latin typeface="Arial" panose="020B0604020202020204" pitchFamily="34" charset="0"/>
                <a:cs typeface="Arial" panose="020B0604020202020204" pitchFamily="34" charset="0"/>
              </a:rPr>
              <a:t>the numbers </a:t>
            </a:r>
            <a:r>
              <a:rPr lang="en-US" sz="2500" dirty="0">
                <a:latin typeface="Arial" panose="020B0604020202020204" pitchFamily="34" charset="0"/>
                <a:cs typeface="Arial" panose="020B0604020202020204" pitchFamily="34" charset="0"/>
              </a:rPr>
              <a:t>1-20 in their correct positions </a:t>
            </a:r>
            <a:r>
              <a:rPr lang="en-US" sz="2500" dirty="0" smtClean="0">
                <a:latin typeface="Arial" panose="020B0604020202020204" pitchFamily="34" charset="0"/>
                <a:cs typeface="Arial" panose="020B0604020202020204" pitchFamily="34" charset="0"/>
              </a:rPr>
              <a:t>on the </a:t>
            </a:r>
            <a:r>
              <a:rPr lang="en-US" sz="2500" dirty="0">
                <a:latin typeface="Arial" panose="020B0604020202020204" pitchFamily="34" charset="0"/>
                <a:cs typeface="Arial" panose="020B0604020202020204" pitchFamily="34" charset="0"/>
              </a:rPr>
              <a:t>diagram.</a:t>
            </a:r>
          </a:p>
          <a:p>
            <a:pPr marL="400050" indent="-400050">
              <a:buClr>
                <a:srgbClr val="C00000"/>
              </a:buClr>
              <a:buFont typeface="+mj-lt"/>
              <a:buAutoNum type="alphaLcPeriod"/>
              <a:tabLst>
                <a:tab pos="1828800" algn="l"/>
                <a:tab pos="3200400" algn="l"/>
              </a:tabLst>
            </a:pPr>
            <a:r>
              <a:rPr lang="en-US" sz="2500" dirty="0" smtClean="0">
                <a:latin typeface="Arial" panose="020B0604020202020204" pitchFamily="34" charset="0"/>
                <a:cs typeface="Arial" panose="020B0604020202020204" pitchFamily="34" charset="0"/>
              </a:rPr>
              <a:t>Which </a:t>
            </a:r>
            <a:r>
              <a:rPr lang="en-US" sz="2500" dirty="0">
                <a:latin typeface="Arial" panose="020B0604020202020204" pitchFamily="34" charset="0"/>
                <a:cs typeface="Arial" panose="020B0604020202020204" pitchFamily="34" charset="0"/>
              </a:rPr>
              <a:t>type of numbers are in regions A and B?</a:t>
            </a:r>
          </a:p>
          <a:p>
            <a:pPr marL="400050" indent="-400050">
              <a:buClr>
                <a:srgbClr val="C00000"/>
              </a:buClr>
              <a:buFont typeface="+mj-lt"/>
              <a:buAutoNum type="alphaLcPeriod"/>
              <a:tabLst>
                <a:tab pos="1828800" algn="l"/>
                <a:tab pos="3200400" algn="l"/>
              </a:tabLst>
            </a:pPr>
            <a:r>
              <a:rPr lang="en-US" sz="2500" dirty="0" smtClean="0">
                <a:latin typeface="Arial" panose="020B0604020202020204" pitchFamily="34" charset="0"/>
                <a:cs typeface="Arial" panose="020B0604020202020204" pitchFamily="34" charset="0"/>
              </a:rPr>
              <a:t>Why </a:t>
            </a:r>
            <a:r>
              <a:rPr lang="en-US" sz="2500" dirty="0">
                <a:latin typeface="Arial" panose="020B0604020202020204" pitchFamily="34" charset="0"/>
                <a:cs typeface="Arial" panose="020B0604020202020204" pitchFamily="34" charset="0"/>
              </a:rPr>
              <a:t>are there no numbers in region C?</a:t>
            </a: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7956"/>
          <a:stretch/>
        </p:blipFill>
        <p:spPr>
          <a:xfrm>
            <a:off x="971599" y="1236816"/>
            <a:ext cx="4051663" cy="269624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3938238807"/>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a:t>
            </a:r>
            <a:endParaRPr lang="en-GB" sz="1400" b="1" dirty="0">
              <a:latin typeface="Calibri" panose="020F0502020204030204" pitchFamily="34" charset="0"/>
            </a:endParaRPr>
          </a:p>
        </p:txBody>
      </p:sp>
      <p:sp>
        <p:nvSpPr>
          <p:cNvPr id="2" name="Rectangle 1"/>
          <p:cNvSpPr/>
          <p:nvPr/>
        </p:nvSpPr>
        <p:spPr>
          <a:xfrm>
            <a:off x="251520" y="1236816"/>
            <a:ext cx="5256584" cy="5336846"/>
          </a:xfrm>
          <a:prstGeom prst="rect">
            <a:avLst/>
          </a:prstGeom>
        </p:spPr>
        <p:txBody>
          <a:bodyPr wrap="square">
            <a:spAutoFit/>
          </a:bodyPr>
          <a:lstStyle/>
          <a:p>
            <a:pPr marL="400050" indent="-400050">
              <a:buClr>
                <a:srgbClr val="C00000"/>
              </a:buClr>
              <a:buFont typeface="+mj-lt"/>
              <a:buAutoNum type="arabicPeriod" startAt="8"/>
              <a:tabLst>
                <a:tab pos="1828800" algn="l"/>
                <a:tab pos="3200400" algn="l"/>
              </a:tabLst>
            </a:pPr>
            <a:r>
              <a:rPr lang="en-US" sz="2150" b="1" dirty="0">
                <a:solidFill>
                  <a:srgbClr val="FF0000"/>
                </a:solidFill>
                <a:latin typeface="Arial" panose="020B0604020202020204" pitchFamily="34" charset="0"/>
                <a:cs typeface="Arial" panose="020B0604020202020204" pitchFamily="34" charset="0"/>
              </a:rPr>
              <a:t>R</a:t>
            </a:r>
            <a:r>
              <a:rPr lang="en-US" sz="2150" dirty="0">
                <a:latin typeface="Arial" panose="020B0604020202020204" pitchFamily="34" charset="0"/>
                <a:cs typeface="Arial" panose="020B0604020202020204" pitchFamily="34" charset="0"/>
              </a:rPr>
              <a:t> The HCF of three numbers is 6 and </a:t>
            </a:r>
            <a:r>
              <a:rPr lang="en-US" sz="2150" dirty="0" smtClean="0">
                <a:latin typeface="Arial" panose="020B0604020202020204" pitchFamily="34" charset="0"/>
                <a:cs typeface="Arial" panose="020B0604020202020204" pitchFamily="34" charset="0"/>
              </a:rPr>
              <a:t>their LCM </a:t>
            </a:r>
            <a:r>
              <a:rPr lang="en-US" sz="2150" dirty="0">
                <a:latin typeface="Arial" panose="020B0604020202020204" pitchFamily="34" charset="0"/>
                <a:cs typeface="Arial" panose="020B0604020202020204" pitchFamily="34" charset="0"/>
              </a:rPr>
              <a:t>is 24. What are the three numbers?</a:t>
            </a:r>
          </a:p>
          <a:p>
            <a:pPr marL="400050" indent="-400050">
              <a:buClr>
                <a:srgbClr val="C00000"/>
              </a:buClr>
              <a:buFont typeface="+mj-lt"/>
              <a:buAutoNum type="arabicPeriod" startAt="8"/>
              <a:tabLst>
                <a:tab pos="1828800" algn="l"/>
                <a:tab pos="3200400" algn="l"/>
              </a:tabLst>
            </a:pPr>
            <a:r>
              <a:rPr lang="en-US" sz="2150" b="1" dirty="0">
                <a:solidFill>
                  <a:srgbClr val="FF0000"/>
                </a:solidFill>
                <a:latin typeface="Arial" panose="020B0604020202020204" pitchFamily="34" charset="0"/>
                <a:cs typeface="Arial" panose="020B0604020202020204" pitchFamily="34" charset="0"/>
              </a:rPr>
              <a:t>R</a:t>
            </a:r>
            <a:r>
              <a:rPr lang="en-US" sz="2150" dirty="0" smtClean="0">
                <a:latin typeface="Arial" panose="020B0604020202020204" pitchFamily="34" charset="0"/>
                <a:cs typeface="Arial" panose="020B0604020202020204" pitchFamily="34" charset="0"/>
              </a:rPr>
              <a:t> </a:t>
            </a:r>
            <a:r>
              <a:rPr lang="en-US" sz="2150" dirty="0">
                <a:latin typeface="Arial" panose="020B0604020202020204" pitchFamily="34" charset="0"/>
                <a:cs typeface="Arial" panose="020B0604020202020204" pitchFamily="34" charset="0"/>
              </a:rPr>
              <a:t>Richard is playing a card game with </a:t>
            </a:r>
            <a:r>
              <a:rPr lang="en-US" sz="2150" dirty="0" smtClean="0">
                <a:latin typeface="Arial" panose="020B0604020202020204" pitchFamily="34" charset="0"/>
                <a:cs typeface="Arial" panose="020B0604020202020204" pitchFamily="34" charset="0"/>
              </a:rPr>
              <a:t>some friends</a:t>
            </a:r>
            <a:r>
              <a:rPr lang="en-US" sz="2150" dirty="0">
                <a:latin typeface="Arial" panose="020B0604020202020204" pitchFamily="34" charset="0"/>
                <a:cs typeface="Arial" panose="020B0604020202020204" pitchFamily="34" charset="0"/>
              </a:rPr>
              <a:t>. The box of cards has 16 green </a:t>
            </a:r>
            <a:r>
              <a:rPr lang="en-US" sz="2150" dirty="0" smtClean="0">
                <a:latin typeface="Arial" panose="020B0604020202020204" pitchFamily="34" charset="0"/>
                <a:cs typeface="Arial" panose="020B0604020202020204" pitchFamily="34" charset="0"/>
              </a:rPr>
              <a:t>cards, 32 </a:t>
            </a:r>
            <a:r>
              <a:rPr lang="en-US" sz="2150" dirty="0">
                <a:latin typeface="Arial" panose="020B0604020202020204" pitchFamily="34" charset="0"/>
                <a:cs typeface="Arial" panose="020B0604020202020204" pitchFamily="34" charset="0"/>
              </a:rPr>
              <a:t>blue cards and 40 yellow cards,</a:t>
            </a:r>
          </a:p>
          <a:p>
            <a:pPr marL="800100" indent="-400050">
              <a:buClr>
                <a:srgbClr val="C00000"/>
              </a:buClr>
              <a:buFont typeface="+mj-lt"/>
              <a:buAutoNum type="alphaLcPeriod"/>
              <a:tabLst>
                <a:tab pos="1828800" algn="l"/>
                <a:tab pos="3200400" algn="l"/>
              </a:tabLst>
            </a:pPr>
            <a:r>
              <a:rPr lang="en-US" sz="2150" dirty="0" smtClean="0">
                <a:latin typeface="Arial" panose="020B0604020202020204" pitchFamily="34" charset="0"/>
                <a:cs typeface="Arial" panose="020B0604020202020204" pitchFamily="34" charset="0"/>
              </a:rPr>
              <a:t>What </a:t>
            </a:r>
            <a:r>
              <a:rPr lang="en-US" sz="2150" dirty="0">
                <a:latin typeface="Arial" panose="020B0604020202020204" pitchFamily="34" charset="0"/>
                <a:cs typeface="Arial" panose="020B0604020202020204" pitchFamily="34" charset="0"/>
              </a:rPr>
              <a:t>is the highest number of players </a:t>
            </a:r>
            <a:r>
              <a:rPr lang="en-US" sz="2150" dirty="0" smtClean="0">
                <a:latin typeface="Arial" panose="020B0604020202020204" pitchFamily="34" charset="0"/>
                <a:cs typeface="Arial" panose="020B0604020202020204" pitchFamily="34" charset="0"/>
              </a:rPr>
              <a:t>who can </a:t>
            </a:r>
            <a:r>
              <a:rPr lang="en-US" sz="2150" dirty="0">
                <a:latin typeface="Arial" panose="020B0604020202020204" pitchFamily="34" charset="0"/>
                <a:cs typeface="Arial" panose="020B0604020202020204" pitchFamily="34" charset="0"/>
              </a:rPr>
              <a:t>receive the same number of green, </a:t>
            </a:r>
            <a:r>
              <a:rPr lang="en-US" sz="2150" dirty="0" smtClean="0">
                <a:latin typeface="Arial" panose="020B0604020202020204" pitchFamily="34" charset="0"/>
                <a:cs typeface="Arial" panose="020B0604020202020204" pitchFamily="34" charset="0"/>
              </a:rPr>
              <a:t>blue and </a:t>
            </a:r>
            <a:r>
              <a:rPr lang="en-US" sz="2150" dirty="0">
                <a:latin typeface="Arial" panose="020B0604020202020204" pitchFamily="34" charset="0"/>
                <a:cs typeface="Arial" panose="020B0604020202020204" pitchFamily="34" charset="0"/>
              </a:rPr>
              <a:t>yellow cards with none left over?</a:t>
            </a:r>
          </a:p>
          <a:p>
            <a:pPr>
              <a:buClr>
                <a:srgbClr val="C00000"/>
              </a:buClr>
              <a:tabLst>
                <a:tab pos="1828800" algn="l"/>
                <a:tab pos="3200400" algn="l"/>
              </a:tabLst>
            </a:pPr>
            <a:r>
              <a:rPr lang="en-US" sz="2150" dirty="0">
                <a:latin typeface="Arial" panose="020B0604020202020204" pitchFamily="34" charset="0"/>
                <a:cs typeface="Arial" panose="020B0604020202020204" pitchFamily="34" charset="0"/>
              </a:rPr>
              <a:t>When Richard finished sharing out the </a:t>
            </a:r>
            <a:r>
              <a:rPr lang="en-US" sz="2150" dirty="0" smtClean="0">
                <a:latin typeface="Arial" panose="020B0604020202020204" pitchFamily="34" charset="0"/>
                <a:cs typeface="Arial" panose="020B0604020202020204" pitchFamily="34" charset="0"/>
              </a:rPr>
              <a:t>cards he </a:t>
            </a:r>
            <a:r>
              <a:rPr lang="en-US" sz="2150" dirty="0">
                <a:latin typeface="Arial" panose="020B0604020202020204" pitchFamily="34" charset="0"/>
                <a:cs typeface="Arial" panose="020B0604020202020204" pitchFamily="34" charset="0"/>
              </a:rPr>
              <a:t>had a spare green card and two </a:t>
            </a:r>
            <a:r>
              <a:rPr lang="en-US" sz="2150" dirty="0" smtClean="0">
                <a:latin typeface="Arial" panose="020B0604020202020204" pitchFamily="34" charset="0"/>
                <a:cs typeface="Arial" panose="020B0604020202020204" pitchFamily="34" charset="0"/>
              </a:rPr>
              <a:t>spare blue </a:t>
            </a:r>
            <a:r>
              <a:rPr lang="en-US" sz="2150" dirty="0">
                <a:latin typeface="Arial" panose="020B0604020202020204" pitchFamily="34" charset="0"/>
                <a:cs typeface="Arial" panose="020B0604020202020204" pitchFamily="34" charset="0"/>
              </a:rPr>
              <a:t>cards.</a:t>
            </a:r>
          </a:p>
          <a:p>
            <a:pPr marL="800100" indent="-400050">
              <a:buClr>
                <a:srgbClr val="C00000"/>
              </a:buClr>
              <a:buFont typeface="+mj-lt"/>
              <a:buAutoNum type="alphaLcPeriod" startAt="2"/>
              <a:tabLst>
                <a:tab pos="1828800" algn="l"/>
                <a:tab pos="3200400" algn="l"/>
              </a:tabLst>
            </a:pPr>
            <a:r>
              <a:rPr lang="en-US" sz="2150" dirty="0" smtClean="0">
                <a:latin typeface="Arial" panose="020B0604020202020204" pitchFamily="34" charset="0"/>
                <a:cs typeface="Arial" panose="020B0604020202020204" pitchFamily="34" charset="0"/>
              </a:rPr>
              <a:t>How </a:t>
            </a:r>
            <a:r>
              <a:rPr lang="en-US" sz="2150" dirty="0">
                <a:latin typeface="Arial" panose="020B0604020202020204" pitchFamily="34" charset="0"/>
                <a:cs typeface="Arial" panose="020B0604020202020204" pitchFamily="34" charset="0"/>
              </a:rPr>
              <a:t>many friends did he have with him?</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spTree>
    <p:extLst>
      <p:ext uri="{BB962C8B-B14F-4D97-AF65-F5344CB8AC3E}">
        <p14:creationId xmlns:p14="http://schemas.microsoft.com/office/powerpoint/2010/main" val="652539893"/>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Problem Solving</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a:t>
            </a:r>
            <a:endParaRPr lang="en-GB" sz="1400" b="1" dirty="0">
              <a:latin typeface="Calibri" panose="020F0502020204030204" pitchFamily="34" charset="0"/>
            </a:endParaRPr>
          </a:p>
        </p:txBody>
      </p:sp>
      <p:sp>
        <p:nvSpPr>
          <p:cNvPr id="2" name="Rectangle 1"/>
          <p:cNvSpPr/>
          <p:nvPr/>
        </p:nvSpPr>
        <p:spPr>
          <a:xfrm>
            <a:off x="251520" y="1236816"/>
            <a:ext cx="5256584" cy="5327612"/>
          </a:xfrm>
          <a:prstGeom prst="rect">
            <a:avLst/>
          </a:prstGeom>
        </p:spPr>
        <p:txBody>
          <a:bodyPr wrap="square">
            <a:spAutoFit/>
          </a:bodyPr>
          <a:lstStyle/>
          <a:p>
            <a:pPr marL="571500" indent="-571500">
              <a:buClr>
                <a:srgbClr val="C00000"/>
              </a:buClr>
              <a:buFont typeface="+mj-lt"/>
              <a:buAutoNum type="arabicPeriod" startAt="10"/>
              <a:tabLst>
                <a:tab pos="1828800" algn="l"/>
                <a:tab pos="3200400" algn="l"/>
              </a:tabLst>
            </a:pPr>
            <a:r>
              <a:rPr lang="en-US" sz="2430" b="1" dirty="0">
                <a:solidFill>
                  <a:srgbClr val="FF0000"/>
                </a:solidFill>
                <a:latin typeface="Arial" panose="020B0604020202020204" pitchFamily="34" charset="0"/>
                <a:cs typeface="Arial" panose="020B0604020202020204" pitchFamily="34" charset="0"/>
              </a:rPr>
              <a:t>R</a:t>
            </a:r>
            <a:r>
              <a:rPr lang="en-US" sz="2430" dirty="0">
                <a:latin typeface="Arial" panose="020B0604020202020204" pitchFamily="34" charset="0"/>
                <a:cs typeface="Arial" panose="020B0604020202020204" pitchFamily="34" charset="0"/>
              </a:rPr>
              <a:t> </a:t>
            </a:r>
            <a:r>
              <a:rPr lang="en-US" sz="2430" dirty="0" smtClean="0">
                <a:latin typeface="Arial" panose="020B0604020202020204" pitchFamily="34" charset="0"/>
                <a:cs typeface="Arial" panose="020B0604020202020204" pitchFamily="34" charset="0"/>
              </a:rPr>
              <a:t>Chris </a:t>
            </a:r>
            <a:r>
              <a:rPr lang="en-US" sz="2430" dirty="0">
                <a:latin typeface="Arial" panose="020B0604020202020204" pitchFamily="34" charset="0"/>
                <a:cs typeface="Arial" panose="020B0604020202020204" pitchFamily="34" charset="0"/>
              </a:rPr>
              <a:t>is 6 years old. Chris's </a:t>
            </a:r>
            <a:r>
              <a:rPr lang="en-US" sz="2430" dirty="0" smtClean="0">
                <a:latin typeface="Arial" panose="020B0604020202020204" pitchFamily="34" charset="0"/>
                <a:cs typeface="Arial" panose="020B0604020202020204" pitchFamily="34" charset="0"/>
              </a:rPr>
              <a:t>great-grandmother Eva </a:t>
            </a:r>
            <a:r>
              <a:rPr lang="en-US" sz="2430" dirty="0">
                <a:latin typeface="Arial" panose="020B0604020202020204" pitchFamily="34" charset="0"/>
                <a:cs typeface="Arial" panose="020B0604020202020204" pitchFamily="34" charset="0"/>
              </a:rPr>
              <a:t>and each of her descendants has had </a:t>
            </a:r>
            <a:r>
              <a:rPr lang="en-US" sz="2430" dirty="0" smtClean="0">
                <a:latin typeface="Arial" panose="020B0604020202020204" pitchFamily="34" charset="0"/>
                <a:cs typeface="Arial" panose="020B0604020202020204" pitchFamily="34" charset="0"/>
              </a:rPr>
              <a:t>three children.</a:t>
            </a:r>
            <a:br>
              <a:rPr lang="en-US" sz="2430" dirty="0" smtClean="0">
                <a:latin typeface="Arial" panose="020B0604020202020204" pitchFamily="34" charset="0"/>
                <a:cs typeface="Arial" panose="020B0604020202020204" pitchFamily="34" charset="0"/>
              </a:rPr>
            </a:br>
            <a:r>
              <a:rPr lang="en-US" sz="2430" dirty="0" smtClean="0">
                <a:latin typeface="Arial" panose="020B0604020202020204" pitchFamily="34" charset="0"/>
                <a:cs typeface="Arial" panose="020B0604020202020204" pitchFamily="34" charset="0"/>
              </a:rPr>
              <a:t>No </a:t>
            </a:r>
            <a:r>
              <a:rPr lang="en-US" sz="2430" dirty="0">
                <a:latin typeface="Arial" panose="020B0604020202020204" pitchFamily="34" charset="0"/>
                <a:cs typeface="Arial" panose="020B0604020202020204" pitchFamily="34" charset="0"/>
              </a:rPr>
              <a:t>one in Chris's generation has children yet</a:t>
            </a:r>
            <a:r>
              <a:rPr lang="en-US" sz="2430" dirty="0" smtClean="0">
                <a:latin typeface="Arial" panose="020B0604020202020204" pitchFamily="34" charset="0"/>
                <a:cs typeface="Arial" panose="020B0604020202020204" pitchFamily="34" charset="0"/>
              </a:rPr>
              <a:t>.</a:t>
            </a:r>
            <a:endParaRPr lang="en-US" sz="2430" dirty="0">
              <a:latin typeface="Arial" panose="020B0604020202020204" pitchFamily="34" charset="0"/>
              <a:cs typeface="Arial" panose="020B0604020202020204" pitchFamily="34" charset="0"/>
            </a:endParaRPr>
          </a:p>
          <a:p>
            <a:pPr marL="914400" indent="-342900">
              <a:buClr>
                <a:srgbClr val="C00000"/>
              </a:buClr>
              <a:buFont typeface="+mj-lt"/>
              <a:buAutoNum type="alphaLcPeriod"/>
              <a:tabLst>
                <a:tab pos="1828800" algn="l"/>
                <a:tab pos="3200400" algn="l"/>
              </a:tabLst>
            </a:pPr>
            <a:r>
              <a:rPr lang="en-US" sz="2430" dirty="0">
                <a:latin typeface="Arial" panose="020B0604020202020204" pitchFamily="34" charset="0"/>
                <a:cs typeface="Arial" panose="020B0604020202020204" pitchFamily="34" charset="0"/>
              </a:rPr>
              <a:t>How many great-grandchildren </a:t>
            </a:r>
            <a:r>
              <a:rPr lang="en-US" sz="2430" dirty="0" smtClean="0">
                <a:latin typeface="Arial" panose="020B0604020202020204" pitchFamily="34" charset="0"/>
                <a:cs typeface="Arial" panose="020B0604020202020204" pitchFamily="34" charset="0"/>
              </a:rPr>
              <a:t>does Eva </a:t>
            </a:r>
            <a:r>
              <a:rPr lang="en-US" sz="2430" dirty="0">
                <a:latin typeface="Arial" panose="020B0604020202020204" pitchFamily="34" charset="0"/>
                <a:cs typeface="Arial" panose="020B0604020202020204" pitchFamily="34" charset="0"/>
              </a:rPr>
              <a:t>have?</a:t>
            </a:r>
          </a:p>
          <a:p>
            <a:pPr marL="400050">
              <a:buClr>
                <a:srgbClr val="C00000"/>
              </a:buClr>
              <a:tabLst>
                <a:tab pos="1828800" algn="l"/>
                <a:tab pos="3200400" algn="l"/>
              </a:tabLst>
            </a:pPr>
            <a:r>
              <a:rPr lang="en-US" sz="2430" dirty="0">
                <a:latin typeface="Arial" panose="020B0604020202020204" pitchFamily="34" charset="0"/>
                <a:cs typeface="Arial" panose="020B0604020202020204" pitchFamily="34" charset="0"/>
              </a:rPr>
              <a:t>Agatha was Eva's </a:t>
            </a:r>
            <a:r>
              <a:rPr lang="en-US" sz="2430" dirty="0" smtClean="0">
                <a:latin typeface="Arial" panose="020B0604020202020204" pitchFamily="34" charset="0"/>
                <a:cs typeface="Arial" panose="020B0604020202020204" pitchFamily="34" charset="0"/>
              </a:rPr>
              <a:t>grandmother. Each </a:t>
            </a:r>
            <a:r>
              <a:rPr lang="en-US" sz="2430" dirty="0">
                <a:latin typeface="Arial" panose="020B0604020202020204" pitchFamily="34" charset="0"/>
                <a:cs typeface="Arial" panose="020B0604020202020204" pitchFamily="34" charset="0"/>
              </a:rPr>
              <a:t>of </a:t>
            </a:r>
            <a:r>
              <a:rPr lang="en-US" sz="2430" dirty="0" smtClean="0">
                <a:latin typeface="Arial" panose="020B0604020202020204" pitchFamily="34" charset="0"/>
                <a:cs typeface="Arial" panose="020B0604020202020204" pitchFamily="34" charset="0"/>
              </a:rPr>
              <a:t>her descendants </a:t>
            </a:r>
            <a:r>
              <a:rPr lang="en-US" sz="2430" dirty="0">
                <a:latin typeface="Arial" panose="020B0604020202020204" pitchFamily="34" charset="0"/>
                <a:cs typeface="Arial" panose="020B0604020202020204" pitchFamily="34" charset="0"/>
              </a:rPr>
              <a:t>had three children too.</a:t>
            </a:r>
          </a:p>
          <a:p>
            <a:pPr marL="914400" indent="-342900">
              <a:buClr>
                <a:srgbClr val="C00000"/>
              </a:buClr>
              <a:buFont typeface="+mj-lt"/>
              <a:buAutoNum type="alphaLcPeriod" startAt="2"/>
              <a:tabLst>
                <a:tab pos="1828800" algn="l"/>
                <a:tab pos="3200400" algn="l"/>
              </a:tabLst>
            </a:pPr>
            <a:r>
              <a:rPr lang="en-US" sz="2430" dirty="0" smtClean="0">
                <a:latin typeface="Arial" panose="020B0604020202020204" pitchFamily="34" charset="0"/>
                <a:cs typeface="Arial" panose="020B0604020202020204" pitchFamily="34" charset="0"/>
              </a:rPr>
              <a:t>How </a:t>
            </a:r>
            <a:r>
              <a:rPr lang="en-US" sz="2430" dirty="0">
                <a:latin typeface="Arial" panose="020B0604020202020204" pitchFamily="34" charset="0"/>
                <a:cs typeface="Arial" panose="020B0604020202020204" pitchFamily="34" charset="0"/>
              </a:rPr>
              <a:t>many direct descendants </a:t>
            </a:r>
            <a:r>
              <a:rPr lang="en-US" sz="2430" dirty="0" smtClean="0">
                <a:latin typeface="Arial" panose="020B0604020202020204" pitchFamily="34" charset="0"/>
                <a:cs typeface="Arial" panose="020B0604020202020204" pitchFamily="34" charset="0"/>
              </a:rPr>
              <a:t>does Agatha </a:t>
            </a:r>
            <a:r>
              <a:rPr lang="en-US" sz="2430" dirty="0">
                <a:latin typeface="Arial" panose="020B0604020202020204" pitchFamily="34" charset="0"/>
                <a:cs typeface="Arial" panose="020B0604020202020204" pitchFamily="34" charset="0"/>
              </a:rPr>
              <a:t>have?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3739" y="1268760"/>
            <a:ext cx="530297" cy="535547"/>
          </a:xfrm>
          <a:prstGeom prst="rect">
            <a:avLst/>
          </a:prstGeom>
        </p:spPr>
      </p:pic>
    </p:spTree>
    <p:extLst>
      <p:ext uri="{BB962C8B-B14F-4D97-AF65-F5344CB8AC3E}">
        <p14:creationId xmlns:p14="http://schemas.microsoft.com/office/powerpoint/2010/main" val="3847793123"/>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2.1 – Algebra – Algebraic Expressions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a:t>
            </a:r>
            <a:endParaRPr lang="en-GB" sz="1400" b="1" dirty="0">
              <a:latin typeface="Calibri" panose="020F0502020204030204" pitchFamily="34" charset="0"/>
            </a:endParaRPr>
          </a:p>
        </p:txBody>
      </p:sp>
      <p:sp>
        <p:nvSpPr>
          <p:cNvPr id="2" name="Rectangle 1"/>
          <p:cNvSpPr/>
          <p:nvPr/>
        </p:nvSpPr>
        <p:spPr>
          <a:xfrm>
            <a:off x="251520" y="1657597"/>
            <a:ext cx="5256584" cy="4838248"/>
          </a:xfrm>
          <a:prstGeom prst="rect">
            <a:avLst/>
          </a:prstGeom>
        </p:spPr>
        <p:txBody>
          <a:bodyPr wrap="square">
            <a:spAutoFit/>
          </a:bodyPr>
          <a:lstStyle/>
          <a:p>
            <a:pPr marL="457200" indent="-457200">
              <a:buClr>
                <a:srgbClr val="C00000"/>
              </a:buClr>
              <a:buFont typeface="+mj-lt"/>
              <a:buAutoNum type="arabicPeriod"/>
              <a:tabLst>
                <a:tab pos="1828800" algn="l"/>
                <a:tab pos="3200400" algn="l"/>
              </a:tabLst>
            </a:pPr>
            <a:r>
              <a:rPr lang="en-US" sz="2570" dirty="0" smtClean="0">
                <a:latin typeface="Arial" panose="020B0604020202020204" pitchFamily="34" charset="0"/>
                <a:cs typeface="Arial" panose="020B0604020202020204" pitchFamily="34" charset="0"/>
              </a:rPr>
              <a:t>Simplify </a:t>
            </a:r>
            <a:r>
              <a:rPr lang="en-US" sz="2570" dirty="0">
                <a:latin typeface="Arial" panose="020B0604020202020204" pitchFamily="34" charset="0"/>
                <a:cs typeface="Arial" panose="020B0604020202020204" pitchFamily="34" charset="0"/>
              </a:rPr>
              <a:t>by collecting </a:t>
            </a:r>
            <a:r>
              <a:rPr lang="en-US" sz="2570" dirty="0" smtClean="0">
                <a:latin typeface="Arial" panose="020B0604020202020204" pitchFamily="34" charset="0"/>
                <a:cs typeface="Arial" panose="020B0604020202020204" pitchFamily="34" charset="0"/>
              </a:rPr>
              <a:t>like terms</a:t>
            </a:r>
            <a:r>
              <a:rPr lang="en-US" sz="2570" dirty="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1828800" algn="l"/>
                <a:tab pos="3200400" algn="l"/>
              </a:tabLst>
            </a:pPr>
            <a:r>
              <a:rPr lang="en-US" sz="2570" dirty="0" smtClean="0">
                <a:latin typeface="Arial" panose="020B0604020202020204" pitchFamily="34" charset="0"/>
                <a:cs typeface="Arial" panose="020B0604020202020204" pitchFamily="34" charset="0"/>
              </a:rPr>
              <a:t>5</a:t>
            </a:r>
            <a:r>
              <a:rPr lang="en-US" sz="2570" i="1" dirty="0" smtClean="0">
                <a:latin typeface="Arial" panose="020B0604020202020204" pitchFamily="34" charset="0"/>
                <a:cs typeface="Arial" panose="020B0604020202020204" pitchFamily="34" charset="0"/>
              </a:rPr>
              <a:t>x</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+ 3 + 4</a:t>
            </a:r>
            <a:r>
              <a:rPr lang="en-US" sz="2570" i="1" dirty="0">
                <a:latin typeface="Arial" panose="020B0604020202020204" pitchFamily="34" charset="0"/>
                <a:cs typeface="Arial" panose="020B0604020202020204" pitchFamily="34" charset="0"/>
              </a:rPr>
              <a:t>x</a:t>
            </a:r>
            <a:r>
              <a:rPr lang="en-US" sz="2570" dirty="0">
                <a:latin typeface="Arial" panose="020B0604020202020204" pitchFamily="34" charset="0"/>
                <a:cs typeface="Arial" panose="020B0604020202020204" pitchFamily="34" charset="0"/>
              </a:rPr>
              <a:t> + 5</a:t>
            </a:r>
          </a:p>
          <a:p>
            <a:pPr marL="914400" indent="-457200">
              <a:buClr>
                <a:srgbClr val="C00000"/>
              </a:buClr>
              <a:buFont typeface="+mj-lt"/>
              <a:buAutoNum type="alphaLcPeriod"/>
              <a:tabLst>
                <a:tab pos="1828800" algn="l"/>
                <a:tab pos="3200400" algn="l"/>
              </a:tabLst>
            </a:pPr>
            <a:r>
              <a:rPr lang="en-US" sz="2570" dirty="0" smtClean="0">
                <a:latin typeface="Arial" panose="020B0604020202020204" pitchFamily="34" charset="0"/>
                <a:cs typeface="Arial" panose="020B0604020202020204" pitchFamily="34" charset="0"/>
              </a:rPr>
              <a:t>4</a:t>
            </a:r>
            <a:r>
              <a:rPr lang="en-US" sz="2570" i="1" dirty="0" smtClean="0">
                <a:latin typeface="Arial" panose="020B0604020202020204" pitchFamily="34" charset="0"/>
                <a:cs typeface="Arial" panose="020B0604020202020204" pitchFamily="34" charset="0"/>
              </a:rPr>
              <a:t>p</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 </a:t>
            </a:r>
            <a:r>
              <a:rPr lang="en-US" sz="2570" dirty="0" smtClean="0">
                <a:latin typeface="Arial" panose="020B0604020202020204" pitchFamily="34" charset="0"/>
                <a:cs typeface="Arial" panose="020B0604020202020204" pitchFamily="34" charset="0"/>
              </a:rPr>
              <a:t>7</a:t>
            </a:r>
            <a:r>
              <a:rPr lang="en-US" sz="2570" i="1" dirty="0" smtClean="0">
                <a:latin typeface="Arial" panose="020B0604020202020204" pitchFamily="34" charset="0"/>
                <a:cs typeface="Arial" panose="020B0604020202020204" pitchFamily="34" charset="0"/>
              </a:rPr>
              <a:t>q</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 </a:t>
            </a:r>
            <a:r>
              <a:rPr lang="en-US" sz="2570" dirty="0" smtClean="0">
                <a:latin typeface="Arial" panose="020B0604020202020204" pitchFamily="34" charset="0"/>
                <a:cs typeface="Arial" panose="020B0604020202020204" pitchFamily="34" charset="0"/>
              </a:rPr>
              <a:t>2</a:t>
            </a:r>
            <a:r>
              <a:rPr lang="en-US" sz="2570" i="1" dirty="0" smtClean="0">
                <a:latin typeface="Arial" panose="020B0604020202020204" pitchFamily="34" charset="0"/>
                <a:cs typeface="Arial" panose="020B0604020202020204" pitchFamily="34" charset="0"/>
              </a:rPr>
              <a:t>p</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 q</a:t>
            </a:r>
          </a:p>
          <a:p>
            <a:pPr marL="914400" indent="-457200">
              <a:buClr>
                <a:srgbClr val="C00000"/>
              </a:buClr>
              <a:buFont typeface="+mj-lt"/>
              <a:buAutoNum type="alphaLcPeriod"/>
              <a:tabLst>
                <a:tab pos="1828800" algn="l"/>
                <a:tab pos="3200400" algn="l"/>
              </a:tabLst>
            </a:pPr>
            <a:r>
              <a:rPr lang="en-US" sz="2570" dirty="0" smtClean="0">
                <a:latin typeface="Arial" panose="020B0604020202020204" pitchFamily="34" charset="0"/>
                <a:cs typeface="Arial" panose="020B0604020202020204" pitchFamily="34" charset="0"/>
              </a:rPr>
              <a:t>6</a:t>
            </a:r>
            <a:r>
              <a:rPr lang="en-US" sz="2570" i="1" dirty="0" smtClean="0">
                <a:latin typeface="Arial" panose="020B0604020202020204" pitchFamily="34" charset="0"/>
                <a:cs typeface="Arial" panose="020B0604020202020204" pitchFamily="34" charset="0"/>
              </a:rPr>
              <a:t>d</a:t>
            </a:r>
            <a:r>
              <a:rPr lang="en-US" sz="2570" baseline="30000" dirty="0" smtClean="0">
                <a:latin typeface="Arial" panose="020B0604020202020204" pitchFamily="34" charset="0"/>
                <a:cs typeface="Arial" panose="020B0604020202020204" pitchFamily="34" charset="0"/>
              </a:rPr>
              <a:t>2</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+ 3 - </a:t>
            </a:r>
            <a:r>
              <a:rPr lang="en-US" sz="2570" dirty="0" smtClean="0">
                <a:latin typeface="Arial" panose="020B0604020202020204" pitchFamily="34" charset="0"/>
                <a:cs typeface="Arial" panose="020B0604020202020204" pitchFamily="34" charset="0"/>
              </a:rPr>
              <a:t>4</a:t>
            </a:r>
            <a:r>
              <a:rPr lang="en-US" sz="2570" i="1" dirty="0" smtClean="0">
                <a:latin typeface="Arial" panose="020B0604020202020204" pitchFamily="34" charset="0"/>
                <a:cs typeface="Arial" panose="020B0604020202020204" pitchFamily="34" charset="0"/>
              </a:rPr>
              <a:t>d</a:t>
            </a:r>
            <a:r>
              <a:rPr lang="en-US" sz="2570" baseline="30000" dirty="0" smtClean="0">
                <a:latin typeface="Arial" panose="020B0604020202020204" pitchFamily="34" charset="0"/>
                <a:cs typeface="Arial" panose="020B0604020202020204" pitchFamily="34" charset="0"/>
              </a:rPr>
              <a:t>2 </a:t>
            </a:r>
            <a:r>
              <a:rPr lang="en-US" sz="2570" dirty="0" smtClean="0">
                <a:latin typeface="Arial" panose="020B0604020202020204" pitchFamily="34" charset="0"/>
                <a:cs typeface="Arial" panose="020B0604020202020204" pitchFamily="34" charset="0"/>
              </a:rPr>
              <a:t>-2</a:t>
            </a:r>
            <a:endParaRPr lang="en-US" sz="257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1828800" algn="l"/>
                <a:tab pos="3200400" algn="l"/>
              </a:tabLst>
            </a:pPr>
            <a:r>
              <a:rPr lang="en-US" sz="2570" dirty="0" smtClean="0">
                <a:latin typeface="Arial" panose="020B0604020202020204" pitchFamily="34" charset="0"/>
                <a:cs typeface="Arial" panose="020B0604020202020204" pitchFamily="34" charset="0"/>
              </a:rPr>
              <a:t>5</a:t>
            </a:r>
            <a:r>
              <a:rPr lang="en-US" sz="2570" i="1" dirty="0" smtClean="0">
                <a:latin typeface="Arial" panose="020B0604020202020204" pitchFamily="34" charset="0"/>
                <a:cs typeface="Arial" panose="020B0604020202020204" pitchFamily="34" charset="0"/>
              </a:rPr>
              <a:t>f</a:t>
            </a:r>
            <a:r>
              <a:rPr lang="en-US" sz="2570" baseline="30000" dirty="0" smtClean="0">
                <a:latin typeface="Arial" panose="020B0604020202020204" pitchFamily="34" charset="0"/>
                <a:cs typeface="Arial" panose="020B0604020202020204" pitchFamily="34" charset="0"/>
              </a:rPr>
              <a:t>2 </a:t>
            </a:r>
            <a:r>
              <a:rPr lang="en-US" sz="2570" dirty="0" smtClean="0">
                <a:latin typeface="Arial" panose="020B0604020202020204" pitchFamily="34" charset="0"/>
                <a:cs typeface="Arial" panose="020B0604020202020204" pitchFamily="34" charset="0"/>
              </a:rPr>
              <a:t>+ 2</a:t>
            </a:r>
            <a:r>
              <a:rPr lang="en-US" sz="2570" i="1" dirty="0" smtClean="0">
                <a:latin typeface="Arial" panose="020B0604020202020204" pitchFamily="34" charset="0"/>
                <a:cs typeface="Arial" panose="020B0604020202020204" pitchFamily="34" charset="0"/>
              </a:rPr>
              <a:t>f</a:t>
            </a:r>
            <a:r>
              <a:rPr lang="en-US" sz="2570" dirty="0" smtClean="0">
                <a:latin typeface="Arial" panose="020B0604020202020204" pitchFamily="34" charset="0"/>
                <a:cs typeface="Arial" panose="020B0604020202020204" pitchFamily="34" charset="0"/>
              </a:rPr>
              <a:t> + </a:t>
            </a:r>
            <a:r>
              <a:rPr lang="en-US" sz="2570" i="1" dirty="0" smtClean="0">
                <a:latin typeface="Arial" panose="020B0604020202020204" pitchFamily="34" charset="0"/>
                <a:cs typeface="Arial" panose="020B0604020202020204" pitchFamily="34" charset="0"/>
              </a:rPr>
              <a:t>f</a:t>
            </a:r>
            <a:r>
              <a:rPr lang="en-US" sz="2570" baseline="30000" dirty="0" smtClean="0">
                <a:latin typeface="Arial" panose="020B0604020202020204" pitchFamily="34" charset="0"/>
                <a:cs typeface="Arial" panose="020B0604020202020204" pitchFamily="34" charset="0"/>
              </a:rPr>
              <a:t>2</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 </a:t>
            </a:r>
            <a:r>
              <a:rPr lang="en-US" sz="2570" i="1" dirty="0" smtClean="0">
                <a:latin typeface="Arial" panose="020B0604020202020204" pitchFamily="34" charset="0"/>
                <a:cs typeface="Arial" panose="020B0604020202020204" pitchFamily="34" charset="0"/>
              </a:rPr>
              <a:t>f</a:t>
            </a:r>
            <a:endParaRPr lang="en-US" sz="2570" i="1" dirty="0">
              <a:latin typeface="Arial" panose="020B0604020202020204" pitchFamily="34" charset="0"/>
              <a:cs typeface="Arial" panose="020B0604020202020204" pitchFamily="34" charset="0"/>
            </a:endParaRPr>
          </a:p>
          <a:p>
            <a:pPr>
              <a:buClr>
                <a:srgbClr val="C00000"/>
              </a:buClr>
              <a:tabLst>
                <a:tab pos="1828800" algn="l"/>
                <a:tab pos="3200400" algn="l"/>
              </a:tabLst>
            </a:pPr>
            <a:endParaRPr lang="en-US" sz="2570" dirty="0" smtClean="0">
              <a:latin typeface="Arial" panose="020B0604020202020204" pitchFamily="34" charset="0"/>
              <a:cs typeface="Arial" panose="020B0604020202020204" pitchFamily="34" charset="0"/>
            </a:endParaRPr>
          </a:p>
          <a:p>
            <a:pPr>
              <a:buClr>
                <a:srgbClr val="C00000"/>
              </a:buClr>
              <a:tabLst>
                <a:tab pos="1828800" algn="l"/>
                <a:tab pos="3200400" algn="l"/>
              </a:tabLst>
            </a:pPr>
            <a:endParaRPr lang="en-US" sz="257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1828800" algn="l"/>
                <a:tab pos="3200400" algn="l"/>
              </a:tabLst>
            </a:pPr>
            <a:r>
              <a:rPr lang="en-US" sz="2570" b="1" dirty="0">
                <a:solidFill>
                  <a:srgbClr val="FF0000"/>
                </a:solidFill>
                <a:latin typeface="Arial" panose="020B0604020202020204" pitchFamily="34" charset="0"/>
                <a:cs typeface="Arial" panose="020B0604020202020204" pitchFamily="34" charset="0"/>
              </a:rPr>
              <a:t>R</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Isaac and Jake simplify </a:t>
            </a: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7</a:t>
            </a:r>
            <a:r>
              <a:rPr lang="en-US" sz="2570" i="1" dirty="0" smtClean="0">
                <a:latin typeface="Arial" panose="020B0604020202020204" pitchFamily="34" charset="0"/>
                <a:cs typeface="Arial" panose="020B0604020202020204" pitchFamily="34" charset="0"/>
              </a:rPr>
              <a:t>x</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 </a:t>
            </a:r>
            <a:r>
              <a:rPr lang="en-US" sz="2570" dirty="0" smtClean="0">
                <a:latin typeface="Arial" panose="020B0604020202020204" pitchFamily="34" charset="0"/>
                <a:cs typeface="Arial" panose="020B0604020202020204" pitchFamily="34" charset="0"/>
              </a:rPr>
              <a:t>2</a:t>
            </a:r>
            <a:r>
              <a:rPr lang="en-US" sz="2570" i="1" dirty="0" smtClean="0">
                <a:latin typeface="Arial" panose="020B0604020202020204" pitchFamily="34" charset="0"/>
                <a:cs typeface="Arial" panose="020B0604020202020204" pitchFamily="34" charset="0"/>
              </a:rPr>
              <a:t>y</a:t>
            </a:r>
            <a:r>
              <a:rPr lang="en-US" sz="2570" dirty="0" smtClean="0">
                <a:latin typeface="Arial" panose="020B0604020202020204" pitchFamily="34" charset="0"/>
                <a:cs typeface="Arial" panose="020B0604020202020204" pitchFamily="34" charset="0"/>
              </a:rPr>
              <a:t> - </a:t>
            </a:r>
            <a:r>
              <a:rPr lang="en-US" sz="2570" i="1" dirty="0" smtClean="0">
                <a:latin typeface="Arial" panose="020B0604020202020204" pitchFamily="34" charset="0"/>
                <a:cs typeface="Arial" panose="020B0604020202020204" pitchFamily="34" charset="0"/>
              </a:rPr>
              <a:t>x</a:t>
            </a:r>
            <a:r>
              <a:rPr lang="en-US" sz="2570" dirty="0" smtClean="0">
                <a:latin typeface="Arial" panose="020B0604020202020204" pitchFamily="34" charset="0"/>
                <a:cs typeface="Arial" panose="020B0604020202020204" pitchFamily="34" charset="0"/>
              </a:rPr>
              <a:t>.</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Isaac's </a:t>
            </a:r>
            <a:r>
              <a:rPr lang="en-US" sz="2570" dirty="0">
                <a:latin typeface="Arial" panose="020B0604020202020204" pitchFamily="34" charset="0"/>
                <a:cs typeface="Arial" panose="020B0604020202020204" pitchFamily="34" charset="0"/>
              </a:rPr>
              <a:t>answer: 8</a:t>
            </a:r>
            <a:r>
              <a:rPr lang="en-US" sz="2570" i="1" dirty="0">
                <a:latin typeface="Arial" panose="020B0604020202020204" pitchFamily="34" charset="0"/>
                <a:cs typeface="Arial" panose="020B0604020202020204" pitchFamily="34" charset="0"/>
              </a:rPr>
              <a:t>x</a:t>
            </a:r>
            <a:r>
              <a:rPr lang="en-US" sz="2570" dirty="0">
                <a:latin typeface="Arial" panose="020B0604020202020204" pitchFamily="34" charset="0"/>
                <a:cs typeface="Arial" panose="020B0604020202020204" pitchFamily="34" charset="0"/>
              </a:rPr>
              <a:t> + </a:t>
            </a:r>
            <a:r>
              <a:rPr lang="en-US" sz="2570" dirty="0" smtClean="0">
                <a:latin typeface="Arial" panose="020B0604020202020204" pitchFamily="34" charset="0"/>
                <a:cs typeface="Arial" panose="020B0604020202020204" pitchFamily="34" charset="0"/>
              </a:rPr>
              <a:t>2</a:t>
            </a:r>
            <a:r>
              <a:rPr lang="en-US" sz="2570" i="1" dirty="0" smtClean="0">
                <a:latin typeface="Arial" panose="020B0604020202020204" pitchFamily="34" charset="0"/>
                <a:cs typeface="Arial" panose="020B0604020202020204" pitchFamily="34" charset="0"/>
              </a:rPr>
              <a:t>y</a:t>
            </a: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Jake's </a:t>
            </a:r>
            <a:r>
              <a:rPr lang="en-US" sz="2570" dirty="0">
                <a:latin typeface="Arial" panose="020B0604020202020204" pitchFamily="34" charset="0"/>
                <a:cs typeface="Arial" panose="020B0604020202020204" pitchFamily="34" charset="0"/>
              </a:rPr>
              <a:t>answer: 6</a:t>
            </a:r>
            <a:r>
              <a:rPr lang="en-US" sz="2570" i="1" dirty="0">
                <a:latin typeface="Arial" panose="020B0604020202020204" pitchFamily="34" charset="0"/>
                <a:cs typeface="Arial" panose="020B0604020202020204" pitchFamily="34" charset="0"/>
              </a:rPr>
              <a:t>x</a:t>
            </a:r>
            <a:r>
              <a:rPr lang="en-US" sz="2570" dirty="0">
                <a:latin typeface="Arial" panose="020B0604020202020204" pitchFamily="34" charset="0"/>
                <a:cs typeface="Arial" panose="020B0604020202020204" pitchFamily="34" charset="0"/>
              </a:rPr>
              <a:t> + </a:t>
            </a:r>
            <a:r>
              <a:rPr lang="en-US" sz="2570" dirty="0" smtClean="0">
                <a:latin typeface="Arial" panose="020B0604020202020204" pitchFamily="34" charset="0"/>
                <a:cs typeface="Arial" panose="020B0604020202020204" pitchFamily="34" charset="0"/>
              </a:rPr>
              <a:t>2</a:t>
            </a:r>
            <a:r>
              <a:rPr lang="en-US" sz="2570" i="1" dirty="0" smtClean="0">
                <a:latin typeface="Arial" panose="020B0604020202020204" pitchFamily="34" charset="0"/>
                <a:cs typeface="Arial" panose="020B0604020202020204" pitchFamily="34" charset="0"/>
              </a:rPr>
              <a:t>y</a:t>
            </a: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Who </a:t>
            </a:r>
            <a:r>
              <a:rPr lang="en-US" sz="2570" dirty="0">
                <a:latin typeface="Arial" panose="020B0604020202020204" pitchFamily="34" charset="0"/>
                <a:cs typeface="Arial" panose="020B0604020202020204" pitchFamily="34" charset="0"/>
              </a:rPr>
              <a:t>is correct?</a:t>
            </a:r>
          </a:p>
        </p:txBody>
      </p:sp>
      <p:sp>
        <p:nvSpPr>
          <p:cNvPr id="5" name="Rectangle 4"/>
          <p:cNvSpPr/>
          <p:nvPr/>
        </p:nvSpPr>
        <p:spPr>
          <a:xfrm>
            <a:off x="179512" y="1124744"/>
            <a:ext cx="379315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2.1 – Algebraic Expressions</a:t>
            </a:r>
            <a:endParaRPr lang="en-US" sz="2000" b="1" dirty="0">
              <a:latin typeface="Arial" panose="020B0604020202020204" pitchFamily="34" charset="0"/>
              <a:cs typeface="Arial" panose="020B0604020202020204" pitchFamily="34" charset="0"/>
            </a:endParaRPr>
          </a:p>
        </p:txBody>
      </p:sp>
      <p:sp>
        <p:nvSpPr>
          <p:cNvPr id="6" name="Rectangle 5"/>
          <p:cNvSpPr/>
          <p:nvPr/>
        </p:nvSpPr>
        <p:spPr>
          <a:xfrm flipH="1">
            <a:off x="277538" y="3717032"/>
            <a:ext cx="5204539" cy="54812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Q1b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1</a:t>
            </a:r>
            <a:r>
              <a:rPr lang="en-US" sz="2800" i="1" dirty="0" smtClean="0">
                <a:solidFill>
                  <a:schemeClr val="tx1"/>
                </a:solidFill>
                <a:latin typeface="Arial" panose="020B0604020202020204" pitchFamily="34" charset="0"/>
                <a:cs typeface="Arial" panose="020B0604020202020204" pitchFamily="34" charset="0"/>
              </a:rPr>
              <a:t>q = q</a:t>
            </a:r>
            <a:endParaRPr lang="en-US" sz="2800" i="1"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7166" y="1772816"/>
            <a:ext cx="551298" cy="540797"/>
          </a:xfrm>
          <a:prstGeom prst="rect">
            <a:avLst/>
          </a:prstGeom>
        </p:spPr>
      </p:pic>
    </p:spTree>
    <p:extLst>
      <p:ext uri="{BB962C8B-B14F-4D97-AF65-F5344CB8AC3E}">
        <p14:creationId xmlns:p14="http://schemas.microsoft.com/office/powerpoint/2010/main" val="3564161341"/>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2.1 – Algebra – Algebraic Expressions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a:t>
            </a:r>
            <a:endParaRPr lang="en-GB" sz="1400" b="1" dirty="0">
              <a:latin typeface="Calibri" panose="020F0502020204030204" pitchFamily="34" charset="0"/>
            </a:endParaRPr>
          </a:p>
        </p:txBody>
      </p:sp>
      <p:sp>
        <p:nvSpPr>
          <p:cNvPr id="2" name="Rectangle 1"/>
          <p:cNvSpPr/>
          <p:nvPr/>
        </p:nvSpPr>
        <p:spPr>
          <a:xfrm>
            <a:off x="251520" y="1255048"/>
            <a:ext cx="5256584" cy="5330690"/>
          </a:xfrm>
          <a:prstGeom prst="rect">
            <a:avLst/>
          </a:prstGeom>
        </p:spPr>
        <p:txBody>
          <a:bodyPr wrap="square">
            <a:spAutoFit/>
          </a:bodyPr>
          <a:lstStyle/>
          <a:p>
            <a:pPr marL="514350" indent="-514350">
              <a:buClr>
                <a:srgbClr val="C00000"/>
              </a:buClr>
              <a:buFont typeface="+mj-lt"/>
              <a:buAutoNum type="arabicPeriod" startAt="3"/>
              <a:tabLst>
                <a:tab pos="1828800" algn="l"/>
                <a:tab pos="3200400" algn="l"/>
              </a:tabLst>
            </a:pPr>
            <a:r>
              <a:rPr lang="en-US" sz="2570" b="1" dirty="0" smtClean="0">
                <a:solidFill>
                  <a:srgbClr val="C00000"/>
                </a:solidFill>
                <a:latin typeface="Arial" panose="020B0604020202020204" pitchFamily="34" charset="0"/>
                <a:cs typeface="Arial" panose="020B0604020202020204" pitchFamily="34" charset="0"/>
              </a:rPr>
              <a:t>a</a:t>
            </a:r>
            <a:r>
              <a:rPr lang="en-US" sz="2570" dirty="0" smtClean="0">
                <a:latin typeface="Arial" panose="020B0604020202020204" pitchFamily="34" charset="0"/>
                <a:cs typeface="Arial" panose="020B0604020202020204" pitchFamily="34" charset="0"/>
              </a:rPr>
              <a:t> Add these terms together, moving clockwise around the loop.</a:t>
            </a:r>
          </a:p>
          <a:p>
            <a:pPr algn="ctr">
              <a:buClr>
                <a:srgbClr val="C00000"/>
              </a:buClr>
              <a:tabLst>
                <a:tab pos="1828800" algn="l"/>
                <a:tab pos="3200400" algn="l"/>
              </a:tabLst>
            </a:pPr>
            <a:r>
              <a:rPr lang="en-US" sz="2570" dirty="0" smtClean="0">
                <a:latin typeface="Arial" panose="020B0604020202020204" pitchFamily="34" charset="0"/>
                <a:cs typeface="Arial" panose="020B0604020202020204" pitchFamily="34" charset="0"/>
              </a:rPr>
              <a:t>Start</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endParaRPr lang="en-US" sz="2570" dirty="0" smtClean="0">
              <a:latin typeface="Arial" panose="020B0604020202020204" pitchFamily="34" charset="0"/>
              <a:cs typeface="Arial" panose="020B0604020202020204" pitchFamily="34" charset="0"/>
            </a:endParaRPr>
          </a:p>
          <a:p>
            <a:pPr>
              <a:buClr>
                <a:srgbClr val="C00000"/>
              </a:buClr>
              <a:tabLst>
                <a:tab pos="1828800" algn="l"/>
                <a:tab pos="3200400" algn="l"/>
              </a:tabLst>
            </a:pPr>
            <a:r>
              <a:rPr lang="en-US" sz="2570" b="1" dirty="0" smtClean="0">
                <a:solidFill>
                  <a:srgbClr val="C00000"/>
                </a:solidFill>
                <a:latin typeface="Arial" panose="020B0604020202020204" pitchFamily="34" charset="0"/>
                <a:cs typeface="Arial" panose="020B0604020202020204" pitchFamily="34" charset="0"/>
              </a:rPr>
              <a:t>b</a:t>
            </a:r>
            <a:r>
              <a:rPr lang="en-US" sz="2570" dirty="0" smtClean="0">
                <a:latin typeface="Arial" panose="020B0604020202020204" pitchFamily="34" charset="0"/>
                <a:cs typeface="Arial" panose="020B0604020202020204" pitchFamily="34" charset="0"/>
              </a:rPr>
              <a:t> Now add the terms together moving anticlockwise. Do you get the same result?</a:t>
            </a:r>
            <a:endParaRPr lang="en-US" sz="257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863302" y="2924944"/>
            <a:ext cx="4212754" cy="230535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268760"/>
            <a:ext cx="551298" cy="540797"/>
          </a:xfrm>
          <a:prstGeom prst="rect">
            <a:avLst/>
          </a:prstGeom>
        </p:spPr>
      </p:pic>
    </p:spTree>
    <p:extLst>
      <p:ext uri="{BB962C8B-B14F-4D97-AF65-F5344CB8AC3E}">
        <p14:creationId xmlns:p14="http://schemas.microsoft.com/office/powerpoint/2010/main" val="1821055267"/>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2.1 – Algebra – Algebraic Expressions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a:t>
            </a:r>
            <a:endParaRPr lang="en-GB" sz="1400" b="1" dirty="0">
              <a:latin typeface="Calibri" panose="020F0502020204030204" pitchFamily="34" charset="0"/>
            </a:endParaRPr>
          </a:p>
        </p:txBody>
      </p:sp>
      <p:sp>
        <p:nvSpPr>
          <p:cNvPr id="2" name="Rectangle 1"/>
          <p:cNvSpPr/>
          <p:nvPr/>
        </p:nvSpPr>
        <p:spPr>
          <a:xfrm>
            <a:off x="251520" y="1255048"/>
            <a:ext cx="5256584" cy="1692771"/>
          </a:xfrm>
          <a:prstGeom prst="rect">
            <a:avLst/>
          </a:prstGeom>
        </p:spPr>
        <p:txBody>
          <a:bodyPr wrap="square">
            <a:spAutoFit/>
          </a:bodyPr>
          <a:lstStyle/>
          <a:p>
            <a:pPr marL="514350" indent="-514350">
              <a:buClr>
                <a:srgbClr val="C00000"/>
              </a:buClr>
              <a:buFont typeface="+mj-lt"/>
              <a:buAutoNum type="arabicPeriod" startAt="4"/>
              <a:tabLst>
                <a:tab pos="1828800" algn="l"/>
                <a:tab pos="3200400" algn="l"/>
              </a:tabLst>
            </a:pPr>
            <a:r>
              <a:rPr lang="pt-BR" sz="2600" dirty="0" smtClean="0">
                <a:latin typeface="Arial" panose="020B0604020202020204" pitchFamily="34" charset="0"/>
                <a:cs typeface="Arial" panose="020B0604020202020204" pitchFamily="34" charset="0"/>
              </a:rPr>
              <a:t>Simplify</a:t>
            </a:r>
            <a:endParaRPr lang="pt-BR" sz="2600" dirty="0">
              <a:latin typeface="Arial" panose="020B0604020202020204" pitchFamily="34" charset="0"/>
              <a:cs typeface="Arial" panose="020B0604020202020204" pitchFamily="34" charset="0"/>
            </a:endParaRPr>
          </a:p>
          <a:p>
            <a:pPr>
              <a:buClr>
                <a:srgbClr val="C00000"/>
              </a:buClr>
              <a:tabLst>
                <a:tab pos="514350" algn="l"/>
                <a:tab pos="971550" algn="l"/>
                <a:tab pos="2228850" algn="l"/>
                <a:tab pos="2628900" algn="l"/>
              </a:tabLst>
            </a:pPr>
            <a:r>
              <a:rPr lang="pt-BR" sz="2600" dirty="0" smtClean="0">
                <a:latin typeface="Arial" panose="020B0604020202020204" pitchFamily="34" charset="0"/>
                <a:cs typeface="Arial" panose="020B0604020202020204" pitchFamily="34" charset="0"/>
              </a:rPr>
              <a:t>	</a:t>
            </a:r>
            <a:r>
              <a:rPr lang="pt-BR" sz="2600" b="1" dirty="0">
                <a:solidFill>
                  <a:srgbClr val="C00000"/>
                </a:solidFill>
                <a:latin typeface="Arial" panose="020B0604020202020204" pitchFamily="34" charset="0"/>
                <a:cs typeface="Arial" panose="020B0604020202020204" pitchFamily="34" charset="0"/>
              </a:rPr>
              <a:t>a</a:t>
            </a:r>
            <a:r>
              <a:rPr lang="pt-BR" sz="2600" dirty="0" smtClean="0">
                <a:latin typeface="Arial" panose="020B0604020202020204" pitchFamily="34" charset="0"/>
                <a:cs typeface="Arial" panose="020B0604020202020204" pitchFamily="34" charset="0"/>
              </a:rPr>
              <a:t> 	4 x </a:t>
            </a:r>
            <a:r>
              <a:rPr lang="pt-BR" sz="2600" i="1" dirty="0" smtClean="0">
                <a:latin typeface="Arial" panose="020B0604020202020204" pitchFamily="34" charset="0"/>
                <a:cs typeface="Arial" panose="020B0604020202020204" pitchFamily="34" charset="0"/>
              </a:rPr>
              <a:t>n</a:t>
            </a:r>
            <a:r>
              <a:rPr lang="pt-BR" sz="2600" dirty="0" smtClean="0">
                <a:latin typeface="Arial" panose="020B0604020202020204" pitchFamily="34" charset="0"/>
                <a:cs typeface="Arial" panose="020B0604020202020204" pitchFamily="34" charset="0"/>
              </a:rPr>
              <a:t>	</a:t>
            </a:r>
            <a:r>
              <a:rPr lang="pt-BR" sz="2600" b="1" dirty="0" smtClean="0">
                <a:solidFill>
                  <a:srgbClr val="C00000"/>
                </a:solidFill>
                <a:latin typeface="Arial" panose="020B0604020202020204" pitchFamily="34" charset="0"/>
                <a:cs typeface="Arial" panose="020B0604020202020204" pitchFamily="34" charset="0"/>
              </a:rPr>
              <a:t>b</a:t>
            </a:r>
            <a:r>
              <a:rPr lang="pt-BR" sz="2600" dirty="0" smtClean="0">
                <a:latin typeface="Arial" panose="020B0604020202020204" pitchFamily="34" charset="0"/>
                <a:cs typeface="Arial" panose="020B0604020202020204" pitchFamily="34" charset="0"/>
              </a:rPr>
              <a:t> 	</a:t>
            </a:r>
            <a:r>
              <a:rPr lang="pt-BR" sz="2600" i="1" dirty="0" smtClean="0">
                <a:latin typeface="Arial" panose="020B0604020202020204" pitchFamily="34" charset="0"/>
                <a:cs typeface="Arial" panose="020B0604020202020204" pitchFamily="34" charset="0"/>
              </a:rPr>
              <a:t>g</a:t>
            </a:r>
            <a:r>
              <a:rPr lang="pt-BR" sz="2600" dirty="0" smtClean="0">
                <a:latin typeface="Arial" panose="020B0604020202020204" pitchFamily="34" charset="0"/>
                <a:cs typeface="Arial" panose="020B0604020202020204" pitchFamily="34" charset="0"/>
              </a:rPr>
              <a:t> x 15</a:t>
            </a:r>
          </a:p>
          <a:p>
            <a:pPr>
              <a:buClr>
                <a:srgbClr val="C00000"/>
              </a:buClr>
              <a:tabLst>
                <a:tab pos="514350" algn="l"/>
                <a:tab pos="971550" algn="l"/>
                <a:tab pos="2228850" algn="l"/>
                <a:tab pos="2628900" algn="l"/>
              </a:tabLst>
            </a:pPr>
            <a:r>
              <a:rPr lang="pt-BR" sz="2600" dirty="0" smtClean="0">
                <a:latin typeface="Arial" panose="020B0604020202020204" pitchFamily="34" charset="0"/>
                <a:cs typeface="Arial" panose="020B0604020202020204" pitchFamily="34" charset="0"/>
              </a:rPr>
              <a:t>	</a:t>
            </a:r>
            <a:r>
              <a:rPr lang="pt-BR" sz="2600" b="1" dirty="0">
                <a:solidFill>
                  <a:srgbClr val="C00000"/>
                </a:solidFill>
                <a:latin typeface="Arial" panose="020B0604020202020204" pitchFamily="34" charset="0"/>
                <a:cs typeface="Arial" panose="020B0604020202020204" pitchFamily="34" charset="0"/>
              </a:rPr>
              <a:t>c</a:t>
            </a:r>
            <a:r>
              <a:rPr lang="pt-BR" sz="2600" dirty="0" smtClean="0">
                <a:latin typeface="Arial" panose="020B0604020202020204" pitchFamily="34" charset="0"/>
                <a:cs typeface="Arial" panose="020B0604020202020204" pitchFamily="34" charset="0"/>
              </a:rPr>
              <a:t> 	3</a:t>
            </a:r>
            <a:r>
              <a:rPr lang="pt-BR" sz="2600" i="1" dirty="0" smtClean="0">
                <a:latin typeface="Arial" panose="020B0604020202020204" pitchFamily="34" charset="0"/>
                <a:cs typeface="Arial" panose="020B0604020202020204" pitchFamily="34" charset="0"/>
              </a:rPr>
              <a:t>m</a:t>
            </a:r>
            <a:r>
              <a:rPr lang="pt-BR" sz="2600" dirty="0" smtClean="0">
                <a:latin typeface="Arial" panose="020B0604020202020204" pitchFamily="34" charset="0"/>
                <a:cs typeface="Arial" panose="020B0604020202020204" pitchFamily="34" charset="0"/>
              </a:rPr>
              <a:t> x 4	</a:t>
            </a:r>
            <a:r>
              <a:rPr lang="pt-BR" sz="2600" b="1" dirty="0">
                <a:solidFill>
                  <a:srgbClr val="C00000"/>
                </a:solidFill>
                <a:latin typeface="Arial" panose="020B0604020202020204" pitchFamily="34" charset="0"/>
                <a:cs typeface="Arial" panose="020B0604020202020204" pitchFamily="34" charset="0"/>
              </a:rPr>
              <a:t>d</a:t>
            </a:r>
            <a:r>
              <a:rPr lang="pt-BR" sz="2600" dirty="0" smtClean="0">
                <a:latin typeface="Arial" panose="020B0604020202020204" pitchFamily="34" charset="0"/>
                <a:cs typeface="Arial" panose="020B0604020202020204" pitchFamily="34" charset="0"/>
              </a:rPr>
              <a:t> 	</a:t>
            </a:r>
            <a:r>
              <a:rPr lang="pt-BR" sz="2600" i="1" dirty="0" smtClean="0">
                <a:latin typeface="Arial" panose="020B0604020202020204" pitchFamily="34" charset="0"/>
                <a:cs typeface="Arial" panose="020B0604020202020204" pitchFamily="34" charset="0"/>
              </a:rPr>
              <a:t>e</a:t>
            </a:r>
            <a:r>
              <a:rPr lang="pt-BR" sz="2600" dirty="0" smtClean="0">
                <a:latin typeface="Arial" panose="020B0604020202020204" pitchFamily="34" charset="0"/>
                <a:cs typeface="Arial" panose="020B0604020202020204" pitchFamily="34" charset="0"/>
              </a:rPr>
              <a:t> x </a:t>
            </a:r>
            <a:r>
              <a:rPr lang="pt-BR" sz="2600" i="1" dirty="0" smtClean="0">
                <a:latin typeface="Arial" panose="020B0604020202020204" pitchFamily="34" charset="0"/>
                <a:cs typeface="Arial" panose="020B0604020202020204" pitchFamily="34" charset="0"/>
              </a:rPr>
              <a:t>f</a:t>
            </a:r>
          </a:p>
          <a:p>
            <a:pPr>
              <a:buClr>
                <a:srgbClr val="C00000"/>
              </a:buClr>
              <a:tabLst>
                <a:tab pos="514350" algn="l"/>
                <a:tab pos="971550" algn="l"/>
                <a:tab pos="2228850" algn="l"/>
                <a:tab pos="2628900" algn="l"/>
              </a:tabLst>
            </a:pPr>
            <a:r>
              <a:rPr lang="pt-BR" sz="2600" dirty="0" smtClean="0">
                <a:latin typeface="Arial" panose="020B0604020202020204" pitchFamily="34" charset="0"/>
                <a:cs typeface="Arial" panose="020B0604020202020204" pitchFamily="34" charset="0"/>
              </a:rPr>
              <a:t>	</a:t>
            </a:r>
            <a:r>
              <a:rPr lang="pt-BR" sz="2600" b="1" dirty="0">
                <a:solidFill>
                  <a:srgbClr val="C00000"/>
                </a:solidFill>
                <a:latin typeface="Arial" panose="020B0604020202020204" pitchFamily="34" charset="0"/>
                <a:cs typeface="Arial" panose="020B0604020202020204" pitchFamily="34" charset="0"/>
              </a:rPr>
              <a:t>e</a:t>
            </a:r>
            <a:r>
              <a:rPr lang="pt-BR" sz="2600" dirty="0" smtClean="0">
                <a:latin typeface="Arial" panose="020B0604020202020204" pitchFamily="34" charset="0"/>
                <a:cs typeface="Arial" panose="020B0604020202020204" pitchFamily="34" charset="0"/>
              </a:rPr>
              <a:t> 	</a:t>
            </a:r>
            <a:r>
              <a:rPr lang="pt-BR" sz="2600" i="1" dirty="0" smtClean="0">
                <a:latin typeface="Arial" panose="020B0604020202020204" pitchFamily="34" charset="0"/>
                <a:cs typeface="Arial" panose="020B0604020202020204" pitchFamily="34" charset="0"/>
              </a:rPr>
              <a:t>t ÷ 4</a:t>
            </a:r>
            <a:r>
              <a:rPr lang="pt-BR" sz="2600" dirty="0" smtClean="0">
                <a:latin typeface="Arial" panose="020B0604020202020204" pitchFamily="34" charset="0"/>
                <a:cs typeface="Arial" panose="020B0604020202020204" pitchFamily="34" charset="0"/>
              </a:rPr>
              <a:t>	</a:t>
            </a:r>
            <a:r>
              <a:rPr lang="pt-BR" sz="2600" b="1" dirty="0">
                <a:solidFill>
                  <a:srgbClr val="C00000"/>
                </a:solidFill>
                <a:latin typeface="Arial" panose="020B0604020202020204" pitchFamily="34" charset="0"/>
                <a:cs typeface="Arial" panose="020B0604020202020204" pitchFamily="34" charset="0"/>
              </a:rPr>
              <a:t>f</a:t>
            </a:r>
            <a:r>
              <a:rPr lang="pt-BR" sz="2600" dirty="0" smtClean="0">
                <a:latin typeface="Arial" panose="020B0604020202020204" pitchFamily="34" charset="0"/>
                <a:cs typeface="Arial" panose="020B0604020202020204" pitchFamily="34" charset="0"/>
              </a:rPr>
              <a:t> 	</a:t>
            </a:r>
            <a:r>
              <a:rPr lang="pt-BR" sz="2600" i="1" dirty="0" smtClean="0">
                <a:latin typeface="Arial" panose="020B0604020202020204" pitchFamily="34" charset="0"/>
                <a:cs typeface="Arial" panose="020B0604020202020204" pitchFamily="34" charset="0"/>
              </a:rPr>
              <a:t>d </a:t>
            </a:r>
            <a:r>
              <a:rPr lang="pt-BR" sz="2600" i="1" dirty="0">
                <a:latin typeface="Arial" panose="020B0604020202020204" pitchFamily="34" charset="0"/>
                <a:cs typeface="Arial" panose="020B0604020202020204" pitchFamily="34" charset="0"/>
              </a:rPr>
              <a:t>÷</a:t>
            </a:r>
            <a:r>
              <a:rPr lang="pt-BR" sz="2600" i="1" dirty="0" smtClean="0">
                <a:latin typeface="Arial" panose="020B0604020202020204" pitchFamily="34" charset="0"/>
                <a:cs typeface="Arial" panose="020B0604020202020204" pitchFamily="34" charset="0"/>
              </a:rPr>
              <a:t> c</a:t>
            </a:r>
            <a:endParaRPr lang="en-US" sz="26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139952" y="1255048"/>
            <a:ext cx="1368152" cy="1584176"/>
          </a:xfrm>
          <a:prstGeom prst="rect">
            <a:avLst/>
          </a:prstGeom>
        </p:spPr>
      </p:pic>
      <p:grpSp>
        <p:nvGrpSpPr>
          <p:cNvPr id="7" name="Group 6"/>
          <p:cNvGrpSpPr/>
          <p:nvPr/>
        </p:nvGrpSpPr>
        <p:grpSpPr>
          <a:xfrm>
            <a:off x="243512" y="3547468"/>
            <a:ext cx="5264592" cy="2977876"/>
            <a:chOff x="3483872" y="1089031"/>
            <a:chExt cx="5264592" cy="2977876"/>
          </a:xfrm>
        </p:grpSpPr>
        <p:sp>
          <p:nvSpPr>
            <p:cNvPr id="8" name="Round Diagonal Corner Rectangle 7"/>
            <p:cNvSpPr/>
            <p:nvPr/>
          </p:nvSpPr>
          <p:spPr>
            <a:xfrm>
              <a:off x="3491880" y="1089031"/>
              <a:ext cx="5256584" cy="2977876"/>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5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3563888" y="1666250"/>
              <a:ext cx="5176568" cy="2400657"/>
            </a:xfrm>
            <a:prstGeom prst="rect">
              <a:avLst/>
            </a:prstGeom>
          </p:spPr>
          <p:txBody>
            <a:bodyPr wrap="square">
              <a:spAutoFit/>
            </a:bodyPr>
            <a:lstStyle/>
            <a:p>
              <a:pPr marL="457200" indent="-457200">
                <a:spcAft>
                  <a:spcPts val="600"/>
                </a:spcAft>
                <a:buClr>
                  <a:srgbClr val="C00000"/>
                </a:buClr>
                <a:buFont typeface="+mj-lt"/>
                <a:buAutoNum type="alphaLcPeriod"/>
                <a:tabLst>
                  <a:tab pos="4972050" algn="r"/>
                </a:tabLst>
              </a:pPr>
              <a:r>
                <a:rPr lang="en-US" sz="2800" dirty="0" smtClean="0"/>
                <a:t>Simplify </a:t>
              </a:r>
              <a:br>
                <a:rPr lang="en-US" sz="2800" dirty="0" smtClean="0"/>
              </a:br>
              <a:r>
                <a:rPr lang="en-US" sz="2800" i="1" dirty="0" smtClean="0"/>
                <a:t>m </a:t>
              </a:r>
              <a:r>
                <a:rPr lang="en-US" sz="2800" i="1" dirty="0"/>
                <a:t>+ m + m -m + m</a:t>
              </a:r>
              <a:r>
                <a:rPr lang="en-US" sz="2800" dirty="0"/>
                <a:t> </a:t>
              </a:r>
              <a:r>
                <a:rPr lang="en-US" sz="2800" dirty="0" smtClean="0"/>
                <a:t>	</a:t>
              </a:r>
              <a:r>
                <a:rPr lang="en-US" sz="2800" b="1" dirty="0" smtClean="0"/>
                <a:t>(</a:t>
              </a:r>
              <a:r>
                <a:rPr lang="en-US" sz="2800" b="1" dirty="0"/>
                <a:t>1 mark)</a:t>
              </a:r>
            </a:p>
            <a:p>
              <a:pPr marL="457200" indent="-457200">
                <a:spcAft>
                  <a:spcPts val="600"/>
                </a:spcAft>
                <a:buClr>
                  <a:srgbClr val="C00000"/>
                </a:buClr>
                <a:buFont typeface="+mj-lt"/>
                <a:buAutoNum type="alphaLcPeriod"/>
                <a:tabLst>
                  <a:tab pos="4972050" algn="r"/>
                </a:tabLst>
              </a:pPr>
              <a:r>
                <a:rPr lang="en-US" sz="2800" dirty="0" smtClean="0"/>
                <a:t>Simplify </a:t>
              </a:r>
              <a:r>
                <a:rPr lang="en-US" sz="2800" dirty="0"/>
                <a:t>3</a:t>
              </a:r>
              <a:r>
                <a:rPr lang="en-US" sz="2800" i="1" dirty="0"/>
                <a:t>g</a:t>
              </a:r>
              <a:r>
                <a:rPr lang="en-US" sz="2800" dirty="0"/>
                <a:t> x 5 </a:t>
              </a:r>
              <a:r>
                <a:rPr lang="en-US" sz="2800" dirty="0" smtClean="0"/>
                <a:t>	</a:t>
              </a:r>
              <a:r>
                <a:rPr lang="en-US" sz="2800" b="1" dirty="0" smtClean="0"/>
                <a:t>(</a:t>
              </a:r>
              <a:r>
                <a:rPr lang="en-US" sz="2800" b="1" dirty="0"/>
                <a:t>1 mark)</a:t>
              </a:r>
            </a:p>
            <a:p>
              <a:pPr marL="457200" indent="-457200">
                <a:spcAft>
                  <a:spcPts val="600"/>
                </a:spcAft>
                <a:buClr>
                  <a:srgbClr val="C00000"/>
                </a:buClr>
                <a:buFont typeface="+mj-lt"/>
                <a:buAutoNum type="alphaLcPeriod"/>
                <a:tabLst>
                  <a:tab pos="4972050" algn="r"/>
                </a:tabLst>
              </a:pPr>
              <a:r>
                <a:rPr lang="en-US" sz="2800" dirty="0" smtClean="0"/>
                <a:t>Simplify </a:t>
              </a:r>
              <a:r>
                <a:rPr lang="en-US" sz="2800" dirty="0"/>
                <a:t>5</a:t>
              </a:r>
              <a:r>
                <a:rPr lang="en-US" sz="2800" i="1" dirty="0"/>
                <a:t>s</a:t>
              </a:r>
              <a:r>
                <a:rPr lang="en-US" sz="2800" dirty="0"/>
                <a:t> + 4</a:t>
              </a:r>
              <a:r>
                <a:rPr lang="en-US" sz="2800" i="1" dirty="0"/>
                <a:t>t</a:t>
              </a:r>
              <a:r>
                <a:rPr lang="en-US" sz="2800" dirty="0"/>
                <a:t> + 2</a:t>
              </a:r>
              <a:r>
                <a:rPr lang="en-US" sz="2800" i="1" dirty="0"/>
                <a:t>s</a:t>
              </a:r>
              <a:r>
                <a:rPr lang="en-US" sz="2800" dirty="0"/>
                <a:t> + </a:t>
              </a:r>
              <a:r>
                <a:rPr lang="en-US" sz="2800" i="1" dirty="0" smtClean="0"/>
                <a:t>t</a:t>
              </a:r>
              <a:r>
                <a:rPr lang="en-US" sz="2800" dirty="0" smtClean="0"/>
                <a:t> 	</a:t>
              </a:r>
              <a:br>
                <a:rPr lang="en-US" sz="2800" dirty="0" smtClean="0"/>
              </a:br>
              <a:r>
                <a:rPr lang="en-US" sz="2800" dirty="0" smtClean="0"/>
                <a:t>	</a:t>
              </a:r>
              <a:r>
                <a:rPr lang="en-US" sz="2800" b="1" dirty="0" smtClean="0"/>
                <a:t>(</a:t>
              </a:r>
              <a:r>
                <a:rPr lang="en-US" sz="2800" b="1" dirty="0"/>
                <a:t>2 marks)</a:t>
              </a:r>
            </a:p>
          </p:txBody>
        </p:sp>
      </p:gr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3239" y="1268760"/>
            <a:ext cx="540797" cy="551298"/>
          </a:xfrm>
          <a:prstGeom prst="rect">
            <a:avLst/>
          </a:prstGeom>
        </p:spPr>
      </p:pic>
    </p:spTree>
    <p:extLst>
      <p:ext uri="{BB962C8B-B14F-4D97-AF65-F5344CB8AC3E}">
        <p14:creationId xmlns:p14="http://schemas.microsoft.com/office/powerpoint/2010/main" val="2171776144"/>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2.1 – Algebra – Algebraic Expressions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a:t>
            </a:r>
            <a:endParaRPr lang="en-GB" sz="1400" b="1" dirty="0">
              <a:latin typeface="Calibri" panose="020F0502020204030204" pitchFamily="34" charset="0"/>
            </a:endParaRPr>
          </a:p>
        </p:txBody>
      </p:sp>
      <p:sp>
        <p:nvSpPr>
          <p:cNvPr id="2" name="Rectangle 1"/>
          <p:cNvSpPr/>
          <p:nvPr/>
        </p:nvSpPr>
        <p:spPr>
          <a:xfrm>
            <a:off x="251520" y="1255048"/>
            <a:ext cx="5256584" cy="3000821"/>
          </a:xfrm>
          <a:prstGeom prst="rect">
            <a:avLst/>
          </a:prstGeom>
        </p:spPr>
        <p:txBody>
          <a:bodyPr wrap="square">
            <a:spAutoFit/>
          </a:bodyPr>
          <a:lstStyle/>
          <a:p>
            <a:pPr marL="514350" indent="-514350">
              <a:buClr>
                <a:srgbClr val="C00000"/>
              </a:buClr>
              <a:buFont typeface="+mj-lt"/>
              <a:buAutoNum type="arabicPeriod" startAt="6"/>
              <a:tabLst>
                <a:tab pos="1828800" algn="l"/>
                <a:tab pos="3200400" algn="l"/>
              </a:tabLst>
            </a:pPr>
            <a:r>
              <a:rPr lang="en-US" sz="2700" dirty="0">
                <a:latin typeface="Arial" panose="020B0604020202020204" pitchFamily="34" charset="0"/>
                <a:cs typeface="Arial" panose="020B0604020202020204" pitchFamily="34" charset="0"/>
              </a:rPr>
              <a:t>Write an expression for </a:t>
            </a:r>
            <a:r>
              <a:rPr lang="en-US" sz="2700" dirty="0" smtClean="0">
                <a:latin typeface="Arial" panose="020B0604020202020204" pitchFamily="34" charset="0"/>
                <a:cs typeface="Arial" panose="020B0604020202020204" pitchFamily="34" charset="0"/>
              </a:rPr>
              <a:t>these.</a:t>
            </a:r>
          </a:p>
          <a:p>
            <a:pPr marL="914400" indent="-457200">
              <a:buClr>
                <a:srgbClr val="C00000"/>
              </a:buClr>
              <a:buFont typeface="+mj-lt"/>
              <a:buAutoNum type="alphaLcPeriod"/>
              <a:tabLst>
                <a:tab pos="1828800" algn="l"/>
                <a:tab pos="3200400" algn="l"/>
              </a:tabLst>
            </a:pPr>
            <a:r>
              <a:rPr lang="en-US" sz="2700" dirty="0" smtClean="0">
                <a:latin typeface="Arial" panose="020B0604020202020204" pitchFamily="34" charset="0"/>
                <a:cs typeface="Arial" panose="020B0604020202020204" pitchFamily="34" charset="0"/>
              </a:rPr>
              <a:t>12 </a:t>
            </a:r>
            <a:r>
              <a:rPr lang="en-US" sz="2700" dirty="0">
                <a:latin typeface="Arial" panose="020B0604020202020204" pitchFamily="34" charset="0"/>
                <a:cs typeface="Arial" panose="020B0604020202020204" pitchFamily="34" charset="0"/>
              </a:rPr>
              <a:t>more than </a:t>
            </a:r>
            <a:r>
              <a:rPr lang="en-US" sz="2700" i="1" dirty="0">
                <a:latin typeface="Arial" panose="020B0604020202020204" pitchFamily="34" charset="0"/>
                <a:cs typeface="Arial" panose="020B0604020202020204" pitchFamily="34" charset="0"/>
              </a:rPr>
              <a:t>m</a:t>
            </a:r>
          </a:p>
          <a:p>
            <a:pPr marL="914400" indent="-457200">
              <a:buClr>
                <a:srgbClr val="C00000"/>
              </a:buClr>
              <a:buFont typeface="+mj-lt"/>
              <a:buAutoNum type="alphaLcPeriod"/>
              <a:tabLst>
                <a:tab pos="1828800" algn="l"/>
                <a:tab pos="3200400" algn="l"/>
              </a:tabLst>
            </a:pPr>
            <a:r>
              <a:rPr lang="en-US" sz="2700" dirty="0" smtClean="0">
                <a:latin typeface="Arial" panose="020B0604020202020204" pitchFamily="34" charset="0"/>
                <a:cs typeface="Arial" panose="020B0604020202020204" pitchFamily="34" charset="0"/>
              </a:rPr>
              <a:t>14 </a:t>
            </a:r>
            <a:r>
              <a:rPr lang="en-US" sz="2700" dirty="0">
                <a:latin typeface="Arial" panose="020B0604020202020204" pitchFamily="34" charset="0"/>
                <a:cs typeface="Arial" panose="020B0604020202020204" pitchFamily="34" charset="0"/>
              </a:rPr>
              <a:t>multiplied by </a:t>
            </a:r>
            <a:r>
              <a:rPr lang="en-US" sz="2700" i="1" dirty="0">
                <a:latin typeface="Arial" panose="020B0604020202020204" pitchFamily="34" charset="0"/>
                <a:cs typeface="Arial" panose="020B0604020202020204" pitchFamily="34" charset="0"/>
              </a:rPr>
              <a:t>n</a:t>
            </a:r>
          </a:p>
          <a:p>
            <a:pPr marL="914400" indent="-457200">
              <a:buClr>
                <a:srgbClr val="C00000"/>
              </a:buClr>
              <a:buFont typeface="+mj-lt"/>
              <a:buAutoNum type="alphaLcPeriod"/>
              <a:tabLst>
                <a:tab pos="1828800" algn="l"/>
                <a:tab pos="3200400" algn="l"/>
              </a:tabLst>
            </a:pPr>
            <a:r>
              <a:rPr lang="en-US" sz="2700" i="1" dirty="0" smtClean="0">
                <a:latin typeface="Arial" panose="020B0604020202020204" pitchFamily="34" charset="0"/>
                <a:cs typeface="Arial" panose="020B0604020202020204" pitchFamily="34" charset="0"/>
              </a:rPr>
              <a:t>p</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divided by 4</a:t>
            </a:r>
          </a:p>
          <a:p>
            <a:pPr marL="914400" indent="-457200">
              <a:buClr>
                <a:srgbClr val="C00000"/>
              </a:buClr>
              <a:buFont typeface="+mj-lt"/>
              <a:buAutoNum type="alphaLcPeriod"/>
              <a:tabLst>
                <a:tab pos="1828800" algn="l"/>
                <a:tab pos="3200400" algn="l"/>
              </a:tabLst>
            </a:pPr>
            <a:r>
              <a:rPr lang="en-US" sz="2700" dirty="0">
                <a:latin typeface="Arial" panose="020B0604020202020204" pitchFamily="34" charset="0"/>
                <a:cs typeface="Arial" panose="020B0604020202020204" pitchFamily="34" charset="0"/>
              </a:rPr>
              <a:t>5 less than t</a:t>
            </a:r>
          </a:p>
          <a:p>
            <a:pPr marL="914400" indent="-457200">
              <a:buClr>
                <a:srgbClr val="C00000"/>
              </a:buClr>
              <a:buFont typeface="+mj-lt"/>
              <a:buAutoNum type="alphaLcPeriod"/>
              <a:tabLst>
                <a:tab pos="1828800" algn="l"/>
                <a:tab pos="3200400" algn="l"/>
              </a:tabLst>
            </a:pPr>
            <a:r>
              <a:rPr lang="en-US" sz="2700" dirty="0">
                <a:latin typeface="Arial" panose="020B0604020202020204" pitchFamily="34" charset="0"/>
                <a:cs typeface="Arial" panose="020B0604020202020204" pitchFamily="34" charset="0"/>
              </a:rPr>
              <a:t>7 lots of </a:t>
            </a:r>
            <a:r>
              <a:rPr lang="en-US" sz="2700" i="1" dirty="0">
                <a:latin typeface="Arial" panose="020B0604020202020204" pitchFamily="34" charset="0"/>
                <a:cs typeface="Arial" panose="020B0604020202020204" pitchFamily="34" charset="0"/>
              </a:rPr>
              <a:t>x</a:t>
            </a:r>
          </a:p>
          <a:p>
            <a:pPr marL="914400" indent="-457200">
              <a:buClr>
                <a:srgbClr val="C00000"/>
              </a:buClr>
              <a:buFont typeface="+mj-lt"/>
              <a:buAutoNum type="alphaLcPeriod"/>
              <a:tabLst>
                <a:tab pos="1828800" algn="l"/>
                <a:tab pos="3200400" algn="l"/>
              </a:tabLst>
            </a:pPr>
            <a:r>
              <a:rPr lang="en-US" sz="2700" dirty="0" smtClean="0">
                <a:latin typeface="Arial" panose="020B0604020202020204" pitchFamily="34" charset="0"/>
                <a:cs typeface="Arial" panose="020B0604020202020204" pitchFamily="34" charset="0"/>
              </a:rPr>
              <a:t>y </a:t>
            </a:r>
            <a:r>
              <a:rPr lang="en-US" sz="2700" dirty="0">
                <a:latin typeface="Arial" panose="020B0604020202020204" pitchFamily="34" charset="0"/>
                <a:cs typeface="Arial" panose="020B0604020202020204" pitchFamily="34" charset="0"/>
              </a:rPr>
              <a:t>halved</a:t>
            </a:r>
            <a:endParaRPr lang="en-US" sz="2700" i="1" dirty="0">
              <a:latin typeface="Arial" panose="020B0604020202020204" pitchFamily="34" charset="0"/>
              <a:cs typeface="Arial" panose="020B0604020202020204" pitchFamily="34" charset="0"/>
            </a:endParaRPr>
          </a:p>
        </p:txBody>
      </p:sp>
      <p:sp>
        <p:nvSpPr>
          <p:cNvPr id="11" name="Rectangle 10"/>
          <p:cNvSpPr/>
          <p:nvPr/>
        </p:nvSpPr>
        <p:spPr>
          <a:xfrm flipH="1">
            <a:off x="277536" y="4653136"/>
            <a:ext cx="5204539" cy="1872208"/>
          </a:xfrm>
          <a:prstGeom prst="rect">
            <a:avLst/>
          </a:prstGeom>
          <a:solidFill>
            <a:srgbClr val="FFF8EE"/>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Q6a hint</a:t>
            </a:r>
          </a:p>
          <a:p>
            <a:endParaRPr lang="en-US" sz="2400" b="1" dirty="0">
              <a:solidFill>
                <a:srgbClr val="C00000"/>
              </a:solidFill>
              <a:latin typeface="Arial" panose="020B0604020202020204" pitchFamily="34" charset="0"/>
              <a:cs typeface="Arial" panose="020B0604020202020204" pitchFamily="34" charset="0"/>
            </a:endParaRPr>
          </a:p>
          <a:p>
            <a:endParaRPr lang="en-US" sz="3600" b="1" dirty="0" smtClean="0">
              <a:solidFill>
                <a:srgbClr val="C00000"/>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979712" y="4725144"/>
            <a:ext cx="2952328" cy="174952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268760"/>
            <a:ext cx="551298" cy="540797"/>
          </a:xfrm>
          <a:prstGeom prst="rect">
            <a:avLst/>
          </a:prstGeom>
        </p:spPr>
      </p:pic>
    </p:spTree>
    <p:extLst>
      <p:ext uri="{BB962C8B-B14F-4D97-AF65-F5344CB8AC3E}">
        <p14:creationId xmlns:p14="http://schemas.microsoft.com/office/powerpoint/2010/main" val="379197695"/>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2.1 – Algebra – Algebraic Expressions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a:t>
            </a:r>
            <a:endParaRPr lang="en-GB" sz="1400" b="1" dirty="0">
              <a:latin typeface="Calibri" panose="020F0502020204030204" pitchFamily="34" charset="0"/>
            </a:endParaRPr>
          </a:p>
        </p:txBody>
      </p:sp>
      <p:sp>
        <p:nvSpPr>
          <p:cNvPr id="2" name="Rectangle 1"/>
          <p:cNvSpPr/>
          <p:nvPr/>
        </p:nvSpPr>
        <p:spPr>
          <a:xfrm>
            <a:off x="251520" y="1255048"/>
            <a:ext cx="5256584" cy="5262979"/>
          </a:xfrm>
          <a:prstGeom prst="rect">
            <a:avLst/>
          </a:prstGeom>
        </p:spPr>
        <p:txBody>
          <a:bodyPr wrap="square">
            <a:spAutoFit/>
          </a:bodyPr>
          <a:lstStyle/>
          <a:p>
            <a:pPr marL="400050" indent="-400050">
              <a:buClr>
                <a:srgbClr val="C00000"/>
              </a:buClr>
              <a:buFont typeface="+mj-lt"/>
              <a:buAutoNum type="arabicPeriod" startAt="7"/>
              <a:tabLst>
                <a:tab pos="1828800" algn="l"/>
                <a:tab pos="32004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Leili is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years old.</a:t>
            </a:r>
          </a:p>
          <a:p>
            <a:pPr marL="800100" indent="-400050">
              <a:buClr>
                <a:srgbClr val="C00000"/>
              </a:buClr>
              <a:buFont typeface="+mj-lt"/>
              <a:buAutoNum type="alphaLcPeriod"/>
              <a:tabLst>
                <a:tab pos="1828800" algn="l"/>
                <a:tab pos="3200400" algn="l"/>
              </a:tabLst>
            </a:pPr>
            <a:r>
              <a:rPr lang="en-US" sz="2400" dirty="0" smtClean="0">
                <a:latin typeface="Arial" panose="020B0604020202020204" pitchFamily="34" charset="0"/>
                <a:cs typeface="Arial" panose="020B0604020202020204" pitchFamily="34" charset="0"/>
              </a:rPr>
              <a:t>Her </a:t>
            </a:r>
            <a:r>
              <a:rPr lang="en-US" sz="2400" dirty="0">
                <a:latin typeface="Arial" panose="020B0604020202020204" pitchFamily="34" charset="0"/>
                <a:cs typeface="Arial" panose="020B0604020202020204" pitchFamily="34" charset="0"/>
              </a:rPr>
              <a:t>sister is 3 years younger. Write </a:t>
            </a:r>
            <a:r>
              <a:rPr lang="en-US" sz="2400" dirty="0" smtClean="0">
                <a:latin typeface="Arial" panose="020B0604020202020204" pitchFamily="34" charset="0"/>
                <a:cs typeface="Arial" panose="020B0604020202020204" pitchFamily="34" charset="0"/>
              </a:rPr>
              <a:t>an expression </a:t>
            </a:r>
            <a:r>
              <a:rPr lang="en-US" sz="2400" dirty="0">
                <a:latin typeface="Arial" panose="020B0604020202020204" pitchFamily="34" charset="0"/>
                <a:cs typeface="Arial" panose="020B0604020202020204" pitchFamily="34" charset="0"/>
              </a:rPr>
              <a:t>in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for </a:t>
            </a:r>
            <a:r>
              <a:rPr lang="en-US" sz="2400" dirty="0" err="1">
                <a:latin typeface="Arial" panose="020B0604020202020204" pitchFamily="34" charset="0"/>
                <a:cs typeface="Arial" panose="020B0604020202020204" pitchFamily="34" charset="0"/>
              </a:rPr>
              <a:t>Leili's</a:t>
            </a:r>
            <a:r>
              <a:rPr lang="en-US" sz="2400" dirty="0">
                <a:latin typeface="Arial" panose="020B0604020202020204" pitchFamily="34" charset="0"/>
                <a:cs typeface="Arial" panose="020B0604020202020204" pitchFamily="34" charset="0"/>
              </a:rPr>
              <a:t> sister's age.</a:t>
            </a:r>
          </a:p>
          <a:p>
            <a:pPr marL="800100" indent="-400050">
              <a:buClr>
                <a:srgbClr val="C00000"/>
              </a:buClr>
              <a:buFont typeface="+mj-lt"/>
              <a:buAutoNum type="alphaLcPeriod"/>
              <a:tabLst>
                <a:tab pos="1828800" algn="l"/>
                <a:tab pos="3200400" algn="l"/>
              </a:tabLst>
            </a:pPr>
            <a:r>
              <a:rPr lang="en-US" sz="2400" dirty="0" smtClean="0">
                <a:latin typeface="Arial" panose="020B0604020202020204" pitchFamily="34" charset="0"/>
                <a:cs typeface="Arial" panose="020B0604020202020204" pitchFamily="34" charset="0"/>
              </a:rPr>
              <a:t>Her </a:t>
            </a:r>
            <a:r>
              <a:rPr lang="en-US" sz="2400" dirty="0">
                <a:latin typeface="Arial" panose="020B0604020202020204" pitchFamily="34" charset="0"/>
                <a:cs typeface="Arial" panose="020B0604020202020204" pitchFamily="34" charset="0"/>
              </a:rPr>
              <a:t>uncle is 4 times as old as Leili. Write </a:t>
            </a:r>
            <a:r>
              <a:rPr lang="en-US" sz="2400" dirty="0" smtClean="0">
                <a:latin typeface="Arial" panose="020B0604020202020204" pitchFamily="34" charset="0"/>
                <a:cs typeface="Arial" panose="020B0604020202020204" pitchFamily="34" charset="0"/>
              </a:rPr>
              <a:t>an expression </a:t>
            </a:r>
            <a:r>
              <a:rPr lang="en-US" sz="2400" dirty="0">
                <a:latin typeface="Arial" panose="020B0604020202020204" pitchFamily="34" charset="0"/>
                <a:cs typeface="Arial" panose="020B0604020202020204" pitchFamily="34" charset="0"/>
              </a:rPr>
              <a:t>in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for </a:t>
            </a:r>
            <a:r>
              <a:rPr lang="en-US" sz="2400" dirty="0" err="1">
                <a:latin typeface="Arial" panose="020B0604020202020204" pitchFamily="34" charset="0"/>
                <a:cs typeface="Arial" panose="020B0604020202020204" pitchFamily="34" charset="0"/>
              </a:rPr>
              <a:t>Leili's</a:t>
            </a:r>
            <a:r>
              <a:rPr lang="en-US" sz="2400" dirty="0">
                <a:latin typeface="Arial" panose="020B0604020202020204" pitchFamily="34" charset="0"/>
                <a:cs typeface="Arial" panose="020B0604020202020204" pitchFamily="34" charset="0"/>
              </a:rPr>
              <a:t> uncle's age.</a:t>
            </a:r>
          </a:p>
          <a:p>
            <a:pPr marL="800100" indent="-400050">
              <a:buClr>
                <a:srgbClr val="C00000"/>
              </a:buClr>
              <a:buFont typeface="+mj-lt"/>
              <a:buAutoNum type="alphaLcPeriod"/>
              <a:tabLst>
                <a:tab pos="1828800" algn="l"/>
                <a:tab pos="3200400" algn="l"/>
              </a:tabLst>
            </a:pPr>
            <a:r>
              <a:rPr lang="en-US" sz="2400" dirty="0" smtClean="0">
                <a:latin typeface="Arial" panose="020B0604020202020204" pitchFamily="34" charset="0"/>
                <a:cs typeface="Arial" panose="020B0604020202020204" pitchFamily="34" charset="0"/>
              </a:rPr>
              <a:t>Her </a:t>
            </a:r>
            <a:r>
              <a:rPr lang="en-US" sz="2400" dirty="0">
                <a:latin typeface="Arial" panose="020B0604020202020204" pitchFamily="34" charset="0"/>
                <a:cs typeface="Arial" panose="020B0604020202020204" pitchFamily="34" charset="0"/>
              </a:rPr>
              <a:t>brother is 2 years older than </a:t>
            </a:r>
            <a:r>
              <a:rPr lang="en-US" sz="2400" dirty="0" smtClean="0">
                <a:latin typeface="Arial" panose="020B0604020202020204" pitchFamily="34" charset="0"/>
                <a:cs typeface="Arial" panose="020B0604020202020204" pitchFamily="34" charset="0"/>
              </a:rPr>
              <a:t>Leili.</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an expression in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for </a:t>
            </a:r>
            <a:r>
              <a:rPr lang="en-US" sz="2400" dirty="0" err="1" smtClean="0">
                <a:latin typeface="Arial" panose="020B0604020202020204" pitchFamily="34" charset="0"/>
                <a:cs typeface="Arial" panose="020B0604020202020204" pitchFamily="34" charset="0"/>
              </a:rPr>
              <a:t>Leili's</a:t>
            </a:r>
            <a:r>
              <a:rPr lang="en-US" sz="2400" dirty="0" smtClean="0">
                <a:latin typeface="Arial" panose="020B0604020202020204" pitchFamily="34" charset="0"/>
                <a:cs typeface="Arial" panose="020B0604020202020204" pitchFamily="34" charset="0"/>
              </a:rPr>
              <a:t> brother's </a:t>
            </a:r>
            <a:r>
              <a:rPr lang="en-US" sz="2400" dirty="0">
                <a:latin typeface="Arial" panose="020B0604020202020204" pitchFamily="34" charset="0"/>
                <a:cs typeface="Arial" panose="020B0604020202020204" pitchFamily="34" charset="0"/>
              </a:rPr>
              <a:t>age.</a:t>
            </a:r>
          </a:p>
          <a:p>
            <a:pPr marL="800100" indent="-400050">
              <a:buClr>
                <a:srgbClr val="C00000"/>
              </a:buClr>
              <a:buFont typeface="+mj-lt"/>
              <a:buAutoNum type="alphaLcPeriod"/>
              <a:tabLst>
                <a:tab pos="1828800" algn="l"/>
                <a:tab pos="32004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and simplify an expression for </a:t>
            </a:r>
            <a:r>
              <a:rPr lang="en-US" sz="2400" dirty="0" smtClean="0">
                <a:latin typeface="Arial" panose="020B0604020202020204" pitchFamily="34" charset="0"/>
                <a:cs typeface="Arial" panose="020B0604020202020204" pitchFamily="34" charset="0"/>
              </a:rPr>
              <a:t>the combined </a:t>
            </a:r>
            <a:r>
              <a:rPr lang="en-US" sz="2400" dirty="0">
                <a:latin typeface="Arial" panose="020B0604020202020204" pitchFamily="34" charset="0"/>
                <a:cs typeface="Arial" panose="020B0604020202020204" pitchFamily="34" charset="0"/>
              </a:rPr>
              <a:t>ages of all four.</a:t>
            </a:r>
            <a:endParaRPr lang="en-US" sz="2400" i="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738" y="1304027"/>
            <a:ext cx="551298" cy="540797"/>
          </a:xfrm>
          <a:prstGeom prst="rect">
            <a:avLst/>
          </a:prstGeom>
        </p:spPr>
      </p:pic>
    </p:spTree>
    <p:extLst>
      <p:ext uri="{BB962C8B-B14F-4D97-AF65-F5344CB8AC3E}">
        <p14:creationId xmlns:p14="http://schemas.microsoft.com/office/powerpoint/2010/main" val="992874035"/>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2.1 – Algebra – Algebraic Expressions</a:t>
            </a:r>
            <a:endParaRPr lang="en-GB" sz="36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a:t>
            </a:r>
            <a:endParaRPr lang="en-GB" sz="1400" b="1" dirty="0">
              <a:latin typeface="Calibri" panose="020F0502020204030204" pitchFamily="34" charset="0"/>
            </a:endParaRPr>
          </a:p>
        </p:txBody>
      </p:sp>
      <p:sp>
        <p:nvSpPr>
          <p:cNvPr id="2" name="Rectangle 1"/>
          <p:cNvSpPr/>
          <p:nvPr/>
        </p:nvSpPr>
        <p:spPr>
          <a:xfrm>
            <a:off x="251520" y="1255048"/>
            <a:ext cx="5256584" cy="3323987"/>
          </a:xfrm>
          <a:prstGeom prst="rect">
            <a:avLst/>
          </a:prstGeom>
        </p:spPr>
        <p:txBody>
          <a:bodyPr wrap="square">
            <a:spAutoFit/>
          </a:bodyPr>
          <a:lstStyle/>
          <a:p>
            <a:pPr marL="457200" indent="-457200">
              <a:buClr>
                <a:srgbClr val="C00000"/>
              </a:buClr>
              <a:buFont typeface="+mj-lt"/>
              <a:buAutoNum type="arabicPeriod" startAt="8"/>
              <a:tabLst>
                <a:tab pos="1828800" algn="l"/>
                <a:tab pos="3200400" algn="l"/>
              </a:tabLst>
            </a:pPr>
            <a:r>
              <a:rPr lang="en-US" sz="3000" dirty="0" smtClean="0">
                <a:latin typeface="Arial" panose="020B0604020202020204" pitchFamily="34" charset="0"/>
                <a:cs typeface="Arial" panose="020B0604020202020204" pitchFamily="34" charset="0"/>
              </a:rPr>
              <a:t>Each </a:t>
            </a:r>
            <a:r>
              <a:rPr lang="en-US" sz="3000" dirty="0">
                <a:latin typeface="Arial" panose="020B0604020202020204" pitchFamily="34" charset="0"/>
                <a:cs typeface="Arial" panose="020B0604020202020204" pitchFamily="34" charset="0"/>
              </a:rPr>
              <a:t>pack of pens has x pens. Write </a:t>
            </a:r>
            <a:r>
              <a:rPr lang="en-US" sz="3000" dirty="0" smtClean="0">
                <a:latin typeface="Arial" panose="020B0604020202020204" pitchFamily="34" charset="0"/>
                <a:cs typeface="Arial" panose="020B0604020202020204" pitchFamily="34" charset="0"/>
              </a:rPr>
              <a:t>an expression </a:t>
            </a:r>
            <a:r>
              <a:rPr lang="en-US" sz="3000" dirty="0">
                <a:latin typeface="Arial" panose="020B0604020202020204" pitchFamily="34" charset="0"/>
                <a:cs typeface="Arial" panose="020B0604020202020204" pitchFamily="34" charset="0"/>
              </a:rPr>
              <a:t>for the number of pens in</a:t>
            </a:r>
          </a:p>
          <a:p>
            <a:pPr marL="914400" indent="-457200">
              <a:buClr>
                <a:srgbClr val="C00000"/>
              </a:buClr>
              <a:buFont typeface="+mj-lt"/>
              <a:buAutoNum type="alphaLcPeriod"/>
              <a:tabLst>
                <a:tab pos="1828800" algn="l"/>
                <a:tab pos="3028950" algn="l"/>
                <a:tab pos="3429000" algn="l"/>
              </a:tabLst>
            </a:pPr>
            <a:r>
              <a:rPr lang="en-US" sz="3000" dirty="0" smtClean="0">
                <a:latin typeface="Arial" panose="020B0604020202020204" pitchFamily="34" charset="0"/>
                <a:cs typeface="Arial" panose="020B0604020202020204" pitchFamily="34" charset="0"/>
              </a:rPr>
              <a:t>3 </a:t>
            </a:r>
            <a:r>
              <a:rPr lang="en-US" sz="3000" dirty="0">
                <a:latin typeface="Arial" panose="020B0604020202020204" pitchFamily="34" charset="0"/>
                <a:cs typeface="Arial" panose="020B0604020202020204" pitchFamily="34" charset="0"/>
              </a:rPr>
              <a:t>packs </a:t>
            </a:r>
            <a:r>
              <a:rPr lang="en-US" sz="3000" dirty="0" smtClean="0">
                <a:latin typeface="Arial" panose="020B0604020202020204" pitchFamily="34" charset="0"/>
                <a:cs typeface="Arial" panose="020B0604020202020204" pitchFamily="34" charset="0"/>
              </a:rPr>
              <a:t>	</a:t>
            </a:r>
            <a:r>
              <a:rPr lang="en-US" sz="3000" b="1"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5 </a:t>
            </a:r>
            <a:r>
              <a:rPr lang="en-US" sz="3000" dirty="0">
                <a:latin typeface="Arial" panose="020B0604020202020204" pitchFamily="34" charset="0"/>
                <a:cs typeface="Arial" panose="020B0604020202020204" pitchFamily="34" charset="0"/>
              </a:rPr>
              <a:t>packs</a:t>
            </a:r>
          </a:p>
          <a:p>
            <a:pPr marL="971550" indent="-514350">
              <a:buClr>
                <a:srgbClr val="C00000"/>
              </a:buClr>
              <a:buFont typeface="+mj-lt"/>
              <a:buAutoNum type="alphaLcPeriod" startAt="3"/>
              <a:tabLst>
                <a:tab pos="1828800" algn="l"/>
                <a:tab pos="3028950" algn="l"/>
                <a:tab pos="3429000" algn="l"/>
              </a:tabLst>
            </a:pPr>
            <a:r>
              <a:rPr lang="en-US" sz="3000" dirty="0">
                <a:latin typeface="Arial" panose="020B0604020202020204" pitchFamily="34" charset="0"/>
                <a:cs typeface="Arial" panose="020B0604020202020204" pitchFamily="34" charset="0"/>
              </a:rPr>
              <a:t>c 16 packs </a:t>
            </a:r>
            <a:r>
              <a:rPr lang="en-US" sz="3000" dirty="0" smtClean="0">
                <a:latin typeface="Arial" panose="020B0604020202020204" pitchFamily="34" charset="0"/>
                <a:cs typeface="Arial" panose="020B0604020202020204" pitchFamily="34" charset="0"/>
              </a:rPr>
              <a:t>	</a:t>
            </a:r>
            <a:r>
              <a:rPr lang="en-US" sz="3000" b="1" dirty="0" smtClean="0">
                <a:solidFill>
                  <a:srgbClr val="C00000"/>
                </a:solidFill>
                <a:latin typeface="Arial" panose="020B0604020202020204" pitchFamily="34" charset="0"/>
                <a:cs typeface="Arial" panose="020B0604020202020204" pitchFamily="34" charset="0"/>
              </a:rPr>
              <a:t>d</a:t>
            </a:r>
            <a:r>
              <a:rPr lang="en-US" sz="3000" dirty="0" smtClean="0">
                <a:latin typeface="Arial" panose="020B0604020202020204" pitchFamily="34" charset="0"/>
                <a:cs typeface="Arial" panose="020B0604020202020204" pitchFamily="34" charset="0"/>
              </a:rPr>
              <a:t> 	</a:t>
            </a:r>
            <a:r>
              <a:rPr lang="en-US" sz="3000" i="1" dirty="0" smtClean="0">
                <a:latin typeface="Arial" panose="020B0604020202020204" pitchFamily="34" charset="0"/>
                <a:cs typeface="Arial" panose="020B0604020202020204" pitchFamily="34" charset="0"/>
              </a:rPr>
              <a:t>n</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packs</a:t>
            </a:r>
          </a:p>
          <a:p>
            <a:pPr marL="457200" indent="-457200">
              <a:buClr>
                <a:srgbClr val="C00000"/>
              </a:buClr>
              <a:buFont typeface="+mj-lt"/>
              <a:buAutoNum type="arabicPeriod" startAt="9"/>
              <a:tabLst>
                <a:tab pos="1828800" algn="l"/>
                <a:tab pos="3200400" algn="l"/>
              </a:tabLst>
            </a:pPr>
            <a:r>
              <a:rPr lang="en-US" sz="3000" dirty="0" smtClean="0">
                <a:latin typeface="Arial" panose="020B0604020202020204" pitchFamily="34" charset="0"/>
                <a:cs typeface="Arial" panose="020B0604020202020204" pitchFamily="34" charset="0"/>
              </a:rPr>
              <a:t>Write </a:t>
            </a:r>
            <a:r>
              <a:rPr lang="en-US" sz="3000" dirty="0">
                <a:latin typeface="Arial" panose="020B0604020202020204" pitchFamily="34" charset="0"/>
                <a:cs typeface="Arial" panose="020B0604020202020204" pitchFamily="34" charset="0"/>
              </a:rPr>
              <a:t>an expression for the perimeter </a:t>
            </a:r>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a:t>
            </a:r>
            <a:r>
              <a:rPr lang="en-US" sz="3000" dirty="0" smtClean="0">
                <a:latin typeface="Arial" panose="020B0604020202020204" pitchFamily="34" charset="0"/>
                <a:cs typeface="Arial" panose="020B0604020202020204" pitchFamily="34" charset="0"/>
              </a:rPr>
              <a:t>of the </a:t>
            </a:r>
            <a:r>
              <a:rPr lang="en-US" sz="3000" dirty="0">
                <a:latin typeface="Arial" panose="020B0604020202020204" pitchFamily="34" charset="0"/>
                <a:cs typeface="Arial" panose="020B0604020202020204" pitchFamily="34" charset="0"/>
              </a:rPr>
              <a:t>triangle.</a:t>
            </a:r>
            <a:endParaRPr lang="en-US" sz="3000" i="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537045" y="4591050"/>
            <a:ext cx="4683028" cy="193429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268760"/>
            <a:ext cx="551298" cy="54604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7988" y="3706544"/>
            <a:ext cx="546048" cy="514544"/>
          </a:xfrm>
          <a:prstGeom prst="rect">
            <a:avLst/>
          </a:prstGeom>
        </p:spPr>
      </p:pic>
    </p:spTree>
    <p:extLst>
      <p:ext uri="{BB962C8B-B14F-4D97-AF65-F5344CB8AC3E}">
        <p14:creationId xmlns:p14="http://schemas.microsoft.com/office/powerpoint/2010/main" val="47974897"/>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2.2 – Algebra – Simplifying Expressions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a:t>
            </a:r>
            <a:endParaRPr lang="en-GB" sz="1400" b="1" dirty="0">
              <a:latin typeface="Calibri" panose="020F0502020204030204" pitchFamily="34" charset="0"/>
            </a:endParaRPr>
          </a:p>
        </p:txBody>
      </p:sp>
      <p:sp>
        <p:nvSpPr>
          <p:cNvPr id="2" name="Rectangle 1"/>
          <p:cNvSpPr/>
          <p:nvPr/>
        </p:nvSpPr>
        <p:spPr>
          <a:xfrm>
            <a:off x="251520" y="1255048"/>
            <a:ext cx="5256584" cy="5529719"/>
          </a:xfrm>
          <a:prstGeom prst="rect">
            <a:avLst/>
          </a:prstGeom>
        </p:spPr>
        <p:txBody>
          <a:bodyPr wrap="square">
            <a:spAutoFit/>
          </a:bodyPr>
          <a:lstStyle/>
          <a:p>
            <a:pPr marL="400050" indent="-400050">
              <a:lnSpc>
                <a:spcPts val="3100"/>
              </a:lnSpc>
              <a:buClr>
                <a:srgbClr val="C00000"/>
              </a:buClr>
              <a:buFont typeface="+mj-lt"/>
              <a:buAutoNum type="arabicPeriod"/>
              <a:tabLst>
                <a:tab pos="857250" algn="l"/>
                <a:tab pos="1828800" algn="l"/>
                <a:tab pos="3028950" algn="l"/>
              </a:tabLst>
            </a:pPr>
            <a:r>
              <a:rPr lang="en-US" sz="2400" dirty="0">
                <a:latin typeface="Arial" panose="020B0604020202020204" pitchFamily="34" charset="0"/>
                <a:cs typeface="Arial" panose="020B0604020202020204" pitchFamily="34" charset="0"/>
              </a:rPr>
              <a:t>Copy and </a:t>
            </a:r>
            <a:r>
              <a:rPr lang="en-US" sz="2400" dirty="0" smtClean="0">
                <a:latin typeface="Arial" panose="020B0604020202020204" pitchFamily="34" charset="0"/>
                <a:cs typeface="Arial" panose="020B0604020202020204" pitchFamily="34" charset="0"/>
              </a:rPr>
              <a:t>complete,</a:t>
            </a:r>
            <a:br>
              <a:rPr lang="en-US" sz="2400" dirty="0" smtClean="0">
                <a:latin typeface="Arial" panose="020B0604020202020204" pitchFamily="34" charset="0"/>
                <a:cs typeface="Arial" panose="020B0604020202020204" pitchFamily="34" charset="0"/>
              </a:rPr>
            </a:br>
            <a:r>
              <a:rPr lang="en-US" sz="2400" b="1"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6 </a:t>
            </a:r>
            <a:r>
              <a:rPr lang="en-US" sz="2400" dirty="0">
                <a:latin typeface="Arial" panose="020B0604020202020204" pitchFamily="34" charset="0"/>
                <a:cs typeface="Arial" panose="020B0604020202020204" pitchFamily="34" charset="0"/>
              </a:rPr>
              <a:t>x 6 = </a:t>
            </a:r>
            <a:r>
              <a:rPr lang="en-US" sz="2400" dirty="0" smtClean="0">
                <a:latin typeface="Arial" panose="020B0604020202020204" pitchFamily="34" charset="0"/>
                <a:cs typeface="Arial" panose="020B0604020202020204" pitchFamily="34" charset="0"/>
              </a:rPr>
              <a:t>6</a:t>
            </a:r>
            <a:r>
              <a:rPr lang="en-US" sz="4800" baseline="300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 x </a:t>
            </a:r>
            <a:r>
              <a:rPr lang="en-US" sz="2400" dirty="0">
                <a:latin typeface="Arial" panose="020B0604020202020204" pitchFamily="34" charset="0"/>
                <a:cs typeface="Arial" panose="020B0604020202020204" pitchFamily="34" charset="0"/>
              </a:rPr>
              <a:t>a = </a:t>
            </a:r>
            <a:r>
              <a:rPr lang="en-US" sz="2400" dirty="0" smtClean="0">
                <a:latin typeface="Arial" panose="020B0604020202020204" pitchFamily="34" charset="0"/>
                <a:cs typeface="Arial" panose="020B0604020202020204" pitchFamily="34" charset="0"/>
              </a:rPr>
              <a:t>a</a:t>
            </a:r>
            <a:r>
              <a:rPr lang="en-US" sz="4800" baseline="300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7 x 7 x 7 x7=7</a:t>
            </a:r>
            <a:r>
              <a:rPr lang="en-US" sz="4800" baseline="300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br>
              <a:rPr lang="en-US" sz="2400" dirty="0" smtClean="0">
                <a:latin typeface="Arial" panose="020B0604020202020204" pitchFamily="34" charset="0"/>
                <a:cs typeface="Arial" panose="020B0604020202020204" pitchFamily="34" charset="0"/>
              </a:rPr>
            </a:br>
            <a:r>
              <a:rPr lang="en-US" sz="2400" b="1" dirty="0" smtClean="0">
                <a:solidFill>
                  <a:srgbClr val="C00000"/>
                </a:solidFill>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t x t x t x t=t</a:t>
            </a:r>
            <a:r>
              <a:rPr lang="en-US" sz="4800" baseline="30000" dirty="0" smtClean="0">
                <a:latin typeface="Arial" panose="020B0604020202020204" pitchFamily="34" charset="0"/>
                <a:cs typeface="Arial" panose="020B0604020202020204" pitchFamily="34" charset="0"/>
              </a:rPr>
              <a:t>□</a:t>
            </a:r>
            <a:endParaRPr lang="en-US" sz="4800" baseline="30000" dirty="0">
              <a:latin typeface="Arial" panose="020B0604020202020204" pitchFamily="34" charset="0"/>
              <a:cs typeface="Arial" panose="020B0604020202020204" pitchFamily="34" charset="0"/>
            </a:endParaRPr>
          </a:p>
          <a:p>
            <a:pPr marL="400050" indent="-400050">
              <a:lnSpc>
                <a:spcPts val="3700"/>
              </a:lnSpc>
              <a:buClr>
                <a:srgbClr val="C00000"/>
              </a:buClr>
              <a:buFont typeface="+mj-lt"/>
              <a:buAutoNum type="arabicPeriod"/>
              <a:tabLst>
                <a:tab pos="857250" algn="l"/>
                <a:tab pos="1828800" algn="l"/>
                <a:tab pos="3028950"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and </a:t>
            </a:r>
            <a:r>
              <a:rPr lang="en-US" sz="2400" dirty="0" smtClean="0">
                <a:latin typeface="Arial" panose="020B0604020202020204" pitchFamily="34" charset="0"/>
                <a:cs typeface="Arial" panose="020B0604020202020204" pitchFamily="34" charset="0"/>
              </a:rPr>
              <a:t>complete.</a:t>
            </a:r>
            <a:br>
              <a:rPr lang="en-US" sz="2400" dirty="0" smtClean="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32 </a:t>
            </a:r>
            <a:r>
              <a:rPr lang="en-US" sz="2400" dirty="0">
                <a:latin typeface="Arial" panose="020B0604020202020204" pitchFamily="34" charset="0"/>
                <a:cs typeface="Arial" panose="020B0604020202020204" pitchFamily="34" charset="0"/>
              </a:rPr>
              <a:t>x 33 = </a:t>
            </a:r>
            <a:r>
              <a:rPr lang="en-US" sz="2400" dirty="0" smtClean="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 </a:t>
            </a:r>
            <a:r>
              <a:rPr lang="en-US" sz="4800" baseline="300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y</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x y</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 y</a:t>
            </a:r>
            <a:r>
              <a:rPr lang="en-US" sz="2400" baseline="30000" dirty="0">
                <a:latin typeface="Arial" panose="020B0604020202020204" pitchFamily="34" charset="0"/>
                <a:cs typeface="Arial" panose="020B0604020202020204" pitchFamily="34" charset="0"/>
              </a:rPr>
              <a:t> </a:t>
            </a:r>
            <a:r>
              <a:rPr lang="en-US" sz="4400" baseline="300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n</a:t>
            </a:r>
            <a:r>
              <a:rPr lang="en-US" sz="2400" baseline="30000" dirty="0" smtClean="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n</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x n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n</a:t>
            </a:r>
            <a:r>
              <a:rPr lang="en-US" sz="4800" baseline="30000" dirty="0" smtClean="0">
                <a:latin typeface="Arial" panose="020B0604020202020204" pitchFamily="34" charset="0"/>
                <a:cs typeface="Arial" panose="020B0604020202020204" pitchFamily="34" charset="0"/>
              </a:rPr>
              <a:t>□</a:t>
            </a:r>
            <a:endParaRPr lang="en-US" sz="4800" baseline="30000" dirty="0">
              <a:latin typeface="Arial" panose="020B0604020202020204" pitchFamily="34" charset="0"/>
              <a:cs typeface="Arial" panose="020B0604020202020204" pitchFamily="34" charset="0"/>
            </a:endParaRPr>
          </a:p>
          <a:p>
            <a:pPr marL="400050" indent="-400050">
              <a:lnSpc>
                <a:spcPts val="3200"/>
              </a:lnSpc>
              <a:buClr>
                <a:srgbClr val="C00000"/>
              </a:buClr>
              <a:buFont typeface="+mj-lt"/>
              <a:buAutoNum type="arabicPeriod"/>
              <a:tabLst>
                <a:tab pos="914400" algn="l"/>
                <a:tab pos="1828800" algn="l"/>
                <a:tab pos="2800350" algn="l"/>
                <a:tab pos="3028950" algn="l"/>
                <a:tab pos="3771900" algn="l"/>
                <a:tab pos="40005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two terms that multiply together </a:t>
            </a:r>
            <a:r>
              <a:rPr lang="en-US" sz="2400" dirty="0" smtClean="0">
                <a:latin typeface="Arial" panose="020B0604020202020204" pitchFamily="34" charset="0"/>
                <a:cs typeface="Arial" panose="020B0604020202020204" pitchFamily="34" charset="0"/>
              </a:rPr>
              <a:t>to give </a:t>
            </a:r>
            <a:r>
              <a:rPr lang="en-US" sz="2400" dirty="0">
                <a:latin typeface="Arial" panose="020B0604020202020204" pitchFamily="34" charset="0"/>
                <a:cs typeface="Arial" panose="020B0604020202020204" pitchFamily="34" charset="0"/>
              </a:rPr>
              <a:t>these </a:t>
            </a:r>
            <a:r>
              <a:rPr lang="en-US" sz="2400" dirty="0" smtClean="0">
                <a:latin typeface="Arial" panose="020B0604020202020204" pitchFamily="34" charset="0"/>
                <a:cs typeface="Arial" panose="020B0604020202020204" pitchFamily="34" charset="0"/>
              </a:rPr>
              <a:t>answers.</a:t>
            </a:r>
            <a:br>
              <a:rPr lang="en-US" sz="2400" dirty="0" smtClean="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x </a:t>
            </a:r>
            <a:r>
              <a:rPr lang="en-US" sz="4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t>
            </a:r>
            <a:r>
              <a:rPr lang="en-US" sz="2400" baseline="30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q</a:t>
            </a:r>
            <a:r>
              <a:rPr lang="en-US" sz="2400" baseline="30000" dirty="0" smtClean="0">
                <a:latin typeface="Arial" panose="020B0604020202020204" pitchFamily="34" charset="0"/>
                <a:cs typeface="Arial" panose="020B0604020202020204" pitchFamily="34" charset="0"/>
              </a:rPr>
              <a:t>10</a:t>
            </a:r>
          </a:p>
          <a:p>
            <a:pPr marL="514350" indent="-514350">
              <a:lnSpc>
                <a:spcPts val="3100"/>
              </a:lnSpc>
              <a:buClr>
                <a:srgbClr val="C00000"/>
              </a:buClr>
              <a:buFont typeface="+mj-lt"/>
              <a:buAutoNum type="arabicPeriod"/>
              <a:tabLst>
                <a:tab pos="857250" algn="l"/>
                <a:tab pos="1828800" algn="l"/>
                <a:tab pos="3028950"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and </a:t>
            </a:r>
            <a:r>
              <a:rPr lang="en-US" sz="2400" dirty="0" smtClean="0">
                <a:latin typeface="Arial" panose="020B0604020202020204" pitchFamily="34" charset="0"/>
                <a:cs typeface="Arial" panose="020B0604020202020204" pitchFamily="34" charset="0"/>
              </a:rPr>
              <a:t>complete,</a:t>
            </a:r>
            <a:br>
              <a:rPr lang="en-US" sz="2400" dirty="0" smtClean="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6</a:t>
            </a:r>
            <a:r>
              <a:rPr lang="en-US" sz="2400" baseline="30000" dirty="0" smtClean="0">
                <a:latin typeface="Arial" panose="020B0604020202020204" pitchFamily="34" charset="0"/>
                <a:cs typeface="Arial" panose="020B0604020202020204" pitchFamily="34" charset="0"/>
              </a:rPr>
              <a:t>5 </a:t>
            </a:r>
            <a:r>
              <a:rPr lang="en-US" sz="2400" dirty="0" smtClean="0">
                <a:latin typeface="Arial" panose="020B0604020202020204" pitchFamily="34" charset="0"/>
                <a:cs typeface="Arial" panose="020B0604020202020204" pitchFamily="34" charset="0"/>
              </a:rPr>
              <a:t>– 6</a:t>
            </a:r>
            <a:r>
              <a:rPr lang="en-US" sz="2400" baseline="30000" dirty="0" smtClean="0">
                <a:latin typeface="Arial" panose="020B0604020202020204" pitchFamily="34" charset="0"/>
                <a:cs typeface="Arial" panose="020B0604020202020204" pitchFamily="34" charset="0"/>
              </a:rPr>
              <a:t>3 </a:t>
            </a:r>
            <a:r>
              <a:rPr lang="en-US" sz="2400" dirty="0" smtClean="0">
                <a:latin typeface="Arial" panose="020B0604020202020204" pitchFamily="34" charset="0"/>
                <a:cs typeface="Arial" panose="020B0604020202020204" pitchFamily="34" charset="0"/>
              </a:rPr>
              <a:t>= 6</a:t>
            </a:r>
            <a:r>
              <a:rPr lang="en-US" sz="2400" baseline="30000" dirty="0" smtClean="0">
                <a:latin typeface="Arial" panose="020B0604020202020204" pitchFamily="34" charset="0"/>
                <a:cs typeface="Arial" panose="020B0604020202020204" pitchFamily="34" charset="0"/>
              </a:rPr>
              <a:t>n</a:t>
            </a:r>
            <a:r>
              <a:rPr lang="en-US" sz="2400" dirty="0" smtClean="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X</a:t>
            </a:r>
            <a:r>
              <a:rPr lang="en-US" sz="2400" baseline="30000" dirty="0" smtClean="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 X</a:t>
            </a:r>
            <a:r>
              <a:rPr lang="en-US" sz="2400" baseline="30000" dirty="0" smtClean="0">
                <a:latin typeface="Arial" panose="020B0604020202020204" pitchFamily="34" charset="0"/>
                <a:cs typeface="Arial" panose="020B0604020202020204" pitchFamily="34" charset="0"/>
              </a:rPr>
              <a:t>3 </a:t>
            </a:r>
            <a:r>
              <a:rPr lang="en-US" sz="2400" dirty="0" smtClean="0">
                <a:latin typeface="Arial" panose="020B0604020202020204" pitchFamily="34" charset="0"/>
                <a:cs typeface="Arial" panose="020B0604020202020204" pitchFamily="34" charset="0"/>
              </a:rPr>
              <a:t>= X</a:t>
            </a:r>
            <a:r>
              <a:rPr lang="en-US" sz="4800" baseline="300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7</a:t>
            </a:r>
            <a:r>
              <a:rPr lang="en-US" sz="2400" baseline="30000" dirty="0" smtClean="0">
                <a:latin typeface="Arial" panose="020B0604020202020204" pitchFamily="34" charset="0"/>
                <a:cs typeface="Arial" panose="020B0604020202020204" pitchFamily="34" charset="0"/>
              </a:rPr>
              <a:t>10</a:t>
            </a:r>
            <a:r>
              <a:rPr lang="en-US" sz="2400" dirty="0" smtClean="0">
                <a:latin typeface="Arial" panose="020B0604020202020204" pitchFamily="34" charset="0"/>
                <a:cs typeface="Arial" panose="020B0604020202020204" pitchFamily="34" charset="0"/>
              </a:rPr>
              <a:t> ÷ 7</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7</a:t>
            </a:r>
            <a:r>
              <a:rPr lang="en-US" sz="4800" baseline="300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y</a:t>
            </a:r>
            <a:r>
              <a:rPr lang="en-US" sz="2400" baseline="30000" dirty="0" smtClean="0">
                <a:latin typeface="Arial" panose="020B0604020202020204" pitchFamily="34" charset="0"/>
                <a:cs typeface="Arial" panose="020B0604020202020204" pitchFamily="34" charset="0"/>
              </a:rPr>
              <a:t>10</a:t>
            </a:r>
            <a:r>
              <a:rPr lang="en-US" sz="2400" dirty="0" smtClean="0">
                <a:latin typeface="Arial" panose="020B0604020202020204" pitchFamily="34" charset="0"/>
                <a:cs typeface="Arial" panose="020B0604020202020204" pitchFamily="34" charset="0"/>
              </a:rPr>
              <a:t> + y</a:t>
            </a:r>
            <a:r>
              <a:rPr lang="en-US" sz="2400" baseline="30000" dirty="0" smtClean="0">
                <a:latin typeface="Arial" panose="020B0604020202020204" pitchFamily="34" charset="0"/>
                <a:cs typeface="Arial" panose="020B0604020202020204" pitchFamily="34" charset="0"/>
              </a:rPr>
              <a:t>3 </a:t>
            </a:r>
            <a:r>
              <a:rPr lang="en-US" sz="2400" dirty="0" smtClean="0">
                <a:latin typeface="Arial" panose="020B0604020202020204" pitchFamily="34" charset="0"/>
                <a:cs typeface="Arial" panose="020B0604020202020204" pitchFamily="34" charset="0"/>
              </a:rPr>
              <a:t>= y</a:t>
            </a:r>
            <a:r>
              <a:rPr lang="en-US" sz="2800" baseline="30000" dirty="0">
                <a:latin typeface="Arial" panose="020B0604020202020204" pitchFamily="34" charset="0"/>
                <a:cs typeface="Arial" panose="020B0604020202020204" pitchFamily="34" charset="0"/>
              </a:rPr>
              <a:t> </a:t>
            </a:r>
            <a:r>
              <a:rPr lang="en-US" sz="4800" baseline="30000" dirty="0" smtClean="0">
                <a:latin typeface="Arial" panose="020B0604020202020204" pitchFamily="34" charset="0"/>
                <a:cs typeface="Arial" panose="020B0604020202020204" pitchFamily="34" charset="0"/>
              </a:rPr>
              <a:t>□</a:t>
            </a:r>
            <a:endParaRPr lang="en-US" sz="4800" baseline="30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67487" y="5686014"/>
            <a:ext cx="556549" cy="551298"/>
          </a:xfrm>
          <a:prstGeom prst="rect">
            <a:avLst/>
          </a:prstGeom>
        </p:spPr>
      </p:pic>
    </p:spTree>
    <p:extLst>
      <p:ext uri="{BB962C8B-B14F-4D97-AF65-F5344CB8AC3E}">
        <p14:creationId xmlns:p14="http://schemas.microsoft.com/office/powerpoint/2010/main" val="1391031719"/>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Calculations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a:t>
            </a:r>
            <a:endParaRPr lang="en-GB" sz="1400" b="1" dirty="0">
              <a:latin typeface="Calibri" panose="020F0502020204030204" pitchFamily="34" charset="0"/>
            </a:endParaRPr>
          </a:p>
        </p:txBody>
      </p:sp>
      <p:sp>
        <p:nvSpPr>
          <p:cNvPr id="6" name="Rectangle 5"/>
          <p:cNvSpPr/>
          <p:nvPr/>
        </p:nvSpPr>
        <p:spPr>
          <a:xfrm>
            <a:off x="179512" y="1124744"/>
            <a:ext cx="266429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1.1 - Calculations</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64089" y="1744733"/>
            <a:ext cx="5244015" cy="2836395"/>
          </a:xfrm>
          <a:prstGeom prst="rect">
            <a:avLst/>
          </a:prstGeom>
        </p:spPr>
      </p:pic>
      <p:sp>
        <p:nvSpPr>
          <p:cNvPr id="7" name="Rectangle 6"/>
          <p:cNvSpPr/>
          <p:nvPr/>
        </p:nvSpPr>
        <p:spPr>
          <a:xfrm flipH="1">
            <a:off x="277543" y="5394920"/>
            <a:ext cx="5204539" cy="12024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latin typeface="Arial" panose="020B0604020202020204" pitchFamily="34" charset="0"/>
                <a:cs typeface="Arial" panose="020B0604020202020204" pitchFamily="34" charset="0"/>
              </a:rPr>
              <a:t>Q5 </a:t>
            </a:r>
            <a:r>
              <a:rPr lang="en-US" sz="2400" b="1" dirty="0">
                <a:solidFill>
                  <a:schemeClr val="tx1"/>
                </a:solidFill>
                <a:latin typeface="Arial" panose="020B0604020202020204" pitchFamily="34" charset="0"/>
                <a:cs typeface="Arial" panose="020B0604020202020204" pitchFamily="34" charset="0"/>
              </a:rPr>
              <a:t>hint </a:t>
            </a:r>
            <a:r>
              <a:rPr lang="en-US" sz="2400" b="1" dirty="0" smtClean="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Work </a:t>
            </a:r>
            <a:r>
              <a:rPr lang="en-US" sz="2400" dirty="0">
                <a:solidFill>
                  <a:schemeClr val="tx1"/>
                </a:solidFill>
                <a:latin typeface="Arial" panose="020B0604020202020204" pitchFamily="34" charset="0"/>
                <a:cs typeface="Arial" panose="020B0604020202020204" pitchFamily="34" charset="0"/>
              </a:rPr>
              <a:t>out the calculation on both sides. Do you get the same answer? </a:t>
            </a:r>
          </a:p>
        </p:txBody>
      </p:sp>
    </p:spTree>
    <p:extLst>
      <p:ext uri="{BB962C8B-B14F-4D97-AF65-F5344CB8AC3E}">
        <p14:creationId xmlns:p14="http://schemas.microsoft.com/office/powerpoint/2010/main" val="3376067148"/>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2.2 – Algebra – Simplifying Expressions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a:t>
            </a:r>
            <a:endParaRPr lang="en-GB" sz="1400" b="1" dirty="0">
              <a:latin typeface="Calibri" panose="020F050202020403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71682" y="1254933"/>
            <a:ext cx="5236422" cy="2792758"/>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72851" y="4177882"/>
            <a:ext cx="5242665" cy="2347462"/>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72738" y="4184347"/>
            <a:ext cx="551298" cy="540797"/>
          </a:xfrm>
          <a:prstGeom prst="rect">
            <a:avLst/>
          </a:prstGeom>
        </p:spPr>
      </p:pic>
    </p:spTree>
    <p:extLst>
      <p:ext uri="{BB962C8B-B14F-4D97-AF65-F5344CB8AC3E}">
        <p14:creationId xmlns:p14="http://schemas.microsoft.com/office/powerpoint/2010/main" val="3826797183"/>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2/2 – Algebra – Simplifying Expressions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9</a:t>
            </a:r>
            <a:endParaRPr lang="en-GB" sz="1400" b="1" dirty="0">
              <a:latin typeface="Calibri" panose="020F0502020204030204" pitchFamily="34" charset="0"/>
            </a:endParaRPr>
          </a:p>
        </p:txBody>
      </p:sp>
      <p:sp>
        <p:nvSpPr>
          <p:cNvPr id="5" name="Rectangle 4"/>
          <p:cNvSpPr/>
          <p:nvPr/>
        </p:nvSpPr>
        <p:spPr>
          <a:xfrm>
            <a:off x="251520" y="1196752"/>
            <a:ext cx="5256584" cy="3046988"/>
          </a:xfrm>
          <a:prstGeom prst="rect">
            <a:avLst/>
          </a:prstGeom>
        </p:spPr>
        <p:txBody>
          <a:bodyPr wrap="square">
            <a:spAutoFit/>
          </a:bodyPr>
          <a:lstStyle/>
          <a:p>
            <a:pPr marL="342900" indent="-342900">
              <a:buClr>
                <a:srgbClr val="C00000"/>
              </a:buClr>
              <a:buFont typeface="+mj-lt"/>
              <a:buAutoNum type="arabicPeriod" startAt="7"/>
            </a:pPr>
            <a:r>
              <a:rPr lang="en-US" sz="2400" b="1" dirty="0">
                <a:solidFill>
                  <a:srgbClr val="FF0000"/>
                </a:solidFill>
              </a:rPr>
              <a:t>R</a:t>
            </a:r>
            <a:r>
              <a:rPr lang="en-US" sz="2400" dirty="0"/>
              <a:t> Simon and Alexis work out the answer </a:t>
            </a:r>
            <a:r>
              <a:rPr lang="en-US" sz="2400" dirty="0" smtClean="0"/>
              <a:t>to: </a:t>
            </a:r>
            <a:r>
              <a:rPr lang="en-US" sz="2400" b="1" dirty="0" smtClean="0"/>
              <a:t>4</a:t>
            </a:r>
            <a:r>
              <a:rPr lang="en-US" sz="2400" b="1" i="1" dirty="0" smtClean="0"/>
              <a:t>c</a:t>
            </a:r>
            <a:r>
              <a:rPr lang="en-US" sz="2400" b="1" dirty="0" smtClean="0"/>
              <a:t> </a:t>
            </a:r>
            <a:r>
              <a:rPr lang="en-US" sz="2400" b="1" dirty="0"/>
              <a:t>x </a:t>
            </a:r>
            <a:r>
              <a:rPr lang="en-US" sz="2400" b="1" dirty="0" smtClean="0"/>
              <a:t>5</a:t>
            </a:r>
            <a:r>
              <a:rPr lang="en-US" sz="2400" b="1" i="1" dirty="0" smtClean="0"/>
              <a:t>d</a:t>
            </a:r>
            <a:r>
              <a:rPr lang="en-US" sz="2400" b="1" dirty="0" smtClean="0"/>
              <a:t> </a:t>
            </a:r>
            <a:r>
              <a:rPr lang="en-US" sz="2400" b="1" dirty="0"/>
              <a:t>x </a:t>
            </a:r>
            <a:r>
              <a:rPr lang="en-US" sz="2400" b="1" dirty="0" smtClean="0"/>
              <a:t>3</a:t>
            </a:r>
            <a:r>
              <a:rPr lang="en-US" sz="2400" b="1" i="1" dirty="0" smtClean="0"/>
              <a:t>e</a:t>
            </a:r>
            <a:br>
              <a:rPr lang="en-US" sz="2400" b="1" i="1" dirty="0" smtClean="0"/>
            </a:br>
            <a:r>
              <a:rPr lang="en-US" sz="2400" dirty="0" smtClean="0"/>
              <a:t>Simon's </a:t>
            </a:r>
            <a:r>
              <a:rPr lang="en-US" sz="2400" dirty="0"/>
              <a:t>answer: </a:t>
            </a:r>
            <a:r>
              <a:rPr lang="en-US" sz="2400" dirty="0" smtClean="0"/>
              <a:t>60</a:t>
            </a:r>
            <a:r>
              <a:rPr lang="en-US" sz="2400" i="1" dirty="0" smtClean="0"/>
              <a:t>cde</a:t>
            </a:r>
            <a:r>
              <a:rPr lang="en-US" sz="2400" dirty="0" smtClean="0"/>
              <a:t/>
            </a:r>
            <a:br>
              <a:rPr lang="en-US" sz="2400" dirty="0" smtClean="0"/>
            </a:br>
            <a:r>
              <a:rPr lang="en-US" sz="2400" dirty="0" smtClean="0"/>
              <a:t>Alexis's </a:t>
            </a:r>
            <a:r>
              <a:rPr lang="en-US" sz="2400" dirty="0"/>
              <a:t>answer: </a:t>
            </a:r>
            <a:r>
              <a:rPr lang="en-US" sz="2400" i="1" dirty="0" smtClean="0"/>
              <a:t>ecd</a:t>
            </a:r>
            <a:r>
              <a:rPr lang="en-US" sz="2400" dirty="0" smtClean="0"/>
              <a:t>60</a:t>
            </a:r>
            <a:br>
              <a:rPr lang="en-US" sz="2400" dirty="0" smtClean="0"/>
            </a:br>
            <a:r>
              <a:rPr lang="en-US" sz="2400" dirty="0" smtClean="0"/>
              <a:t>Whose </a:t>
            </a:r>
            <a:r>
              <a:rPr lang="en-US" sz="2400" dirty="0"/>
              <a:t>answer is correctly written?</a:t>
            </a:r>
          </a:p>
          <a:p>
            <a:pPr marL="342900" indent="-342900">
              <a:buClr>
                <a:srgbClr val="C00000"/>
              </a:buClr>
              <a:buFont typeface="+mj-lt"/>
              <a:buAutoNum type="arabicPeriod" startAt="7"/>
            </a:pPr>
            <a:r>
              <a:rPr lang="en-US" sz="2400" dirty="0"/>
              <a:t>Find the product of each pair of </a:t>
            </a:r>
            <a:r>
              <a:rPr lang="en-US" sz="2400" dirty="0" smtClean="0"/>
              <a:t>expressions connected </a:t>
            </a:r>
            <a:r>
              <a:rPr lang="en-US" sz="2400" dirty="0"/>
              <a:t>by the six lines.</a:t>
            </a:r>
          </a:p>
        </p:txBody>
      </p:sp>
      <p:pic>
        <p:nvPicPr>
          <p:cNvPr id="6" name="Picture 5"/>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827584" y="4226972"/>
            <a:ext cx="4334400" cy="234314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268760"/>
            <a:ext cx="551298" cy="54079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2738" y="3170984"/>
            <a:ext cx="551298" cy="546048"/>
          </a:xfrm>
          <a:prstGeom prst="rect">
            <a:avLst/>
          </a:prstGeom>
        </p:spPr>
      </p:pic>
    </p:spTree>
    <p:extLst>
      <p:ext uri="{BB962C8B-B14F-4D97-AF65-F5344CB8AC3E}">
        <p14:creationId xmlns:p14="http://schemas.microsoft.com/office/powerpoint/2010/main" val="3034964575"/>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2.2 – Algebra – Simplifying Expressions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9</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196752"/>
            <a:ext cx="4104456" cy="5409992"/>
          </a:xfrm>
          <a:prstGeom prst="rect">
            <a:avLst/>
          </a:prstGeom>
        </p:spPr>
      </p:pic>
      <p:sp>
        <p:nvSpPr>
          <p:cNvPr id="7" name="Rectangle 6"/>
          <p:cNvSpPr/>
          <p:nvPr/>
        </p:nvSpPr>
        <p:spPr>
          <a:xfrm>
            <a:off x="4499992" y="1225296"/>
            <a:ext cx="428015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2367355896"/>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2.2 – Algebra – Simplifying Expressions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9</a:t>
            </a:r>
            <a:endParaRPr lang="en-GB" sz="1400" b="1" dirty="0">
              <a:latin typeface="Calibri" panose="020F050202020403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71681" y="1224305"/>
            <a:ext cx="5236423" cy="535609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268760"/>
            <a:ext cx="551298" cy="546048"/>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67487" y="2373646"/>
            <a:ext cx="556549" cy="551298"/>
          </a:xfrm>
          <a:prstGeom prst="rect">
            <a:avLst/>
          </a:prstGeom>
        </p:spPr>
      </p:pic>
    </p:spTree>
    <p:extLst>
      <p:ext uri="{BB962C8B-B14F-4D97-AF65-F5344CB8AC3E}">
        <p14:creationId xmlns:p14="http://schemas.microsoft.com/office/powerpoint/2010/main" val="1057699630"/>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2.2 – Algebra – Simplifying Expressions</a:t>
            </a:r>
            <a:endParaRPr lang="en-GB" sz="32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9</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2723" y="2636912"/>
            <a:ext cx="5255381" cy="3628717"/>
          </a:xfrm>
          <a:prstGeom prst="rect">
            <a:avLst/>
          </a:prstGeom>
        </p:spPr>
      </p:pic>
      <p:sp>
        <p:nvSpPr>
          <p:cNvPr id="3" name="Rectangle 2"/>
          <p:cNvSpPr/>
          <p:nvPr/>
        </p:nvSpPr>
        <p:spPr>
          <a:xfrm>
            <a:off x="251520" y="1268760"/>
            <a:ext cx="4950296" cy="1246495"/>
          </a:xfrm>
          <a:prstGeom prst="rect">
            <a:avLst/>
          </a:prstGeom>
        </p:spPr>
        <p:txBody>
          <a:bodyPr wrap="square">
            <a:spAutoFit/>
          </a:bodyPr>
          <a:lstStyle/>
          <a:p>
            <a:pPr marL="685800" indent="-685800">
              <a:buClr>
                <a:srgbClr val="C00000"/>
              </a:buClr>
              <a:buFont typeface="+mj-lt"/>
              <a:buAutoNum type="arabicPeriod" startAt="12"/>
            </a:pPr>
            <a:r>
              <a:rPr lang="en-US" sz="2500" b="1" dirty="0" smtClean="0">
                <a:solidFill>
                  <a:srgbClr val="FF0000"/>
                </a:solidFill>
              </a:rPr>
              <a:t>R</a:t>
            </a:r>
            <a:r>
              <a:rPr lang="en-US" sz="2500" dirty="0" smtClean="0"/>
              <a:t> </a:t>
            </a:r>
            <a:r>
              <a:rPr lang="en-US" sz="2500" dirty="0"/>
              <a:t>Insert the missing term in each </a:t>
            </a:r>
            <a:r>
              <a:rPr lang="en-US" sz="2500" dirty="0" smtClean="0"/>
              <a:t>equation. Choose </a:t>
            </a:r>
            <a:r>
              <a:rPr lang="en-US" sz="2500" dirty="0"/>
              <a:t>from: </a:t>
            </a:r>
            <a:r>
              <a:rPr lang="en-US" sz="2500" dirty="0" smtClean="0"/>
              <a:t/>
            </a:r>
            <a:br>
              <a:rPr lang="en-US" sz="2500" dirty="0" smtClean="0"/>
            </a:br>
            <a:r>
              <a:rPr lang="en-US" sz="2500" b="1" dirty="0" smtClean="0"/>
              <a:t>3</a:t>
            </a:r>
            <a:r>
              <a:rPr lang="en-US" sz="2500" b="1" i="1" dirty="0" smtClean="0"/>
              <a:t>m 	m</a:t>
            </a:r>
            <a:r>
              <a:rPr lang="en-US" sz="2500" b="1" i="1" baseline="30000" dirty="0" smtClean="0"/>
              <a:t>2</a:t>
            </a:r>
            <a:r>
              <a:rPr lang="en-US" sz="2500" b="1" i="1" dirty="0" smtClean="0"/>
              <a:t> 	m</a:t>
            </a:r>
            <a:endParaRPr lang="en-US" sz="2500" b="1" i="1"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67487" y="1293526"/>
            <a:ext cx="556549" cy="551298"/>
          </a:xfrm>
          <a:prstGeom prst="rect">
            <a:avLst/>
          </a:prstGeom>
        </p:spPr>
      </p:pic>
    </p:spTree>
    <p:extLst>
      <p:ext uri="{BB962C8B-B14F-4D97-AF65-F5344CB8AC3E}">
        <p14:creationId xmlns:p14="http://schemas.microsoft.com/office/powerpoint/2010/main" val="16972209"/>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2.3 – Algebra – Substitution</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9</a:t>
            </a:r>
            <a:endParaRPr lang="en-GB" sz="1400" b="1" dirty="0">
              <a:latin typeface="Calibri" panose="020F0502020204030204" pitchFamily="34" charset="0"/>
            </a:endParaRPr>
          </a:p>
        </p:txBody>
      </p:sp>
      <p:sp>
        <p:nvSpPr>
          <p:cNvPr id="3" name="Rectangle 2"/>
          <p:cNvSpPr/>
          <p:nvPr/>
        </p:nvSpPr>
        <p:spPr>
          <a:xfrm>
            <a:off x="251520" y="1196752"/>
            <a:ext cx="5256584" cy="3554819"/>
          </a:xfrm>
          <a:prstGeom prst="rect">
            <a:avLst/>
          </a:prstGeom>
        </p:spPr>
        <p:txBody>
          <a:bodyPr wrap="square">
            <a:spAutoFit/>
          </a:bodyPr>
          <a:lstStyle/>
          <a:p>
            <a:pPr marL="457200" indent="-457200">
              <a:buClr>
                <a:srgbClr val="C00000"/>
              </a:buClr>
              <a:buFont typeface="+mj-lt"/>
              <a:buAutoNum type="arabicPeriod"/>
            </a:pPr>
            <a:r>
              <a:rPr lang="en-US" sz="2500" dirty="0" smtClean="0"/>
              <a:t>Write </a:t>
            </a:r>
            <a:r>
              <a:rPr lang="en-US" sz="2500" dirty="0"/>
              <a:t>an expression for these </a:t>
            </a:r>
            <a:r>
              <a:rPr lang="en-US" sz="2500" dirty="0" smtClean="0"/>
              <a:t>statements. Use </a:t>
            </a:r>
            <a:r>
              <a:rPr lang="en-US" sz="2500" b="1" i="1" dirty="0"/>
              <a:t>a</a:t>
            </a:r>
            <a:r>
              <a:rPr lang="en-US" sz="2500" dirty="0"/>
              <a:t> to represent the starting number,</a:t>
            </a:r>
          </a:p>
          <a:p>
            <a:pPr marL="914400" indent="-457200">
              <a:buClr>
                <a:srgbClr val="C00000"/>
              </a:buClr>
              <a:buFont typeface="+mj-lt"/>
              <a:buAutoNum type="alphaLcPeriod"/>
            </a:pPr>
            <a:r>
              <a:rPr lang="en-US" sz="2500" dirty="0" smtClean="0"/>
              <a:t>Elena </a:t>
            </a:r>
            <a:r>
              <a:rPr lang="en-US" sz="2500" dirty="0"/>
              <a:t>thinks of a number and subtracts 21</a:t>
            </a:r>
          </a:p>
          <a:p>
            <a:pPr marL="914400" indent="-457200">
              <a:buClr>
                <a:srgbClr val="C00000"/>
              </a:buClr>
              <a:buFont typeface="+mj-lt"/>
              <a:buAutoNum type="alphaLcPeriod"/>
            </a:pPr>
            <a:r>
              <a:rPr lang="en-US" sz="2500" dirty="0" smtClean="0"/>
              <a:t>Chris </a:t>
            </a:r>
            <a:r>
              <a:rPr lang="en-US" sz="2500" dirty="0"/>
              <a:t>thinks of a number and multiplies </a:t>
            </a:r>
            <a:r>
              <a:rPr lang="en-US" sz="2500" dirty="0" smtClean="0"/>
              <a:t>it by </a:t>
            </a:r>
            <a:r>
              <a:rPr lang="en-US" sz="2500" dirty="0"/>
              <a:t>9</a:t>
            </a:r>
          </a:p>
          <a:p>
            <a:pPr marL="914400" indent="-457200">
              <a:buClr>
                <a:srgbClr val="C00000"/>
              </a:buClr>
              <a:buFont typeface="+mj-lt"/>
              <a:buAutoNum type="alphaLcPeriod"/>
            </a:pPr>
            <a:r>
              <a:rPr lang="en-US" sz="2500" dirty="0" smtClean="0"/>
              <a:t>Afzal </a:t>
            </a:r>
            <a:r>
              <a:rPr lang="en-US" sz="2500" dirty="0"/>
              <a:t>thinks of a number and divides it by 7</a:t>
            </a:r>
            <a:endParaRPr lang="en-US" sz="2500" b="1" i="1" dirty="0"/>
          </a:p>
        </p:txBody>
      </p:sp>
      <p:sp>
        <p:nvSpPr>
          <p:cNvPr id="6" name="Rectangle 5"/>
          <p:cNvSpPr/>
          <p:nvPr/>
        </p:nvSpPr>
        <p:spPr>
          <a:xfrm flipH="1">
            <a:off x="277538" y="4751571"/>
            <a:ext cx="5204539" cy="1773773"/>
          </a:xfrm>
          <a:prstGeom prst="rect">
            <a:avLst/>
          </a:prstGeom>
          <a:solidFill>
            <a:srgbClr val="FFF9EF"/>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Q1b hint</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691679" y="4821377"/>
            <a:ext cx="3741895" cy="157547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268760"/>
            <a:ext cx="551298" cy="540797"/>
          </a:xfrm>
          <a:prstGeom prst="rect">
            <a:avLst/>
          </a:prstGeom>
        </p:spPr>
      </p:pic>
    </p:spTree>
    <p:extLst>
      <p:ext uri="{BB962C8B-B14F-4D97-AF65-F5344CB8AC3E}">
        <p14:creationId xmlns:p14="http://schemas.microsoft.com/office/powerpoint/2010/main" val="1330801311"/>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2.3 – Algebra – Substitution</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9</a:t>
            </a:r>
            <a:endParaRPr lang="en-GB" sz="1400" b="1" dirty="0">
              <a:latin typeface="Calibri" panose="020F0502020204030204" pitchFamily="34" charset="0"/>
            </a:endParaRPr>
          </a:p>
        </p:txBody>
      </p:sp>
      <p:sp>
        <p:nvSpPr>
          <p:cNvPr id="3" name="Rectangle 2"/>
          <p:cNvSpPr/>
          <p:nvPr/>
        </p:nvSpPr>
        <p:spPr>
          <a:xfrm>
            <a:off x="251520" y="1196752"/>
            <a:ext cx="5256584" cy="5478423"/>
          </a:xfrm>
          <a:prstGeom prst="rect">
            <a:avLst/>
          </a:prstGeom>
        </p:spPr>
        <p:txBody>
          <a:bodyPr wrap="square">
            <a:spAutoFit/>
          </a:bodyPr>
          <a:lstStyle/>
          <a:p>
            <a:pPr marL="457200" indent="-457200">
              <a:buClr>
                <a:srgbClr val="C00000"/>
              </a:buClr>
              <a:buFont typeface="+mj-lt"/>
              <a:buAutoNum type="arabicPeriod" startAt="2"/>
            </a:pPr>
            <a:r>
              <a:rPr lang="en-US" sz="2500" dirty="0" smtClean="0"/>
              <a:t>Write </a:t>
            </a:r>
            <a:r>
              <a:rPr lang="en-US" sz="2500" dirty="0"/>
              <a:t>an expression for these </a:t>
            </a:r>
            <a:r>
              <a:rPr lang="en-US" sz="2500" dirty="0" smtClean="0"/>
              <a:t>statements. Use </a:t>
            </a:r>
            <a:r>
              <a:rPr lang="en-US" sz="2500" b="1" i="1" dirty="0"/>
              <a:t>n</a:t>
            </a:r>
            <a:r>
              <a:rPr lang="en-US" sz="2500" dirty="0"/>
              <a:t> to represent the starting number.</a:t>
            </a:r>
          </a:p>
          <a:p>
            <a:pPr marL="857250" indent="-400050">
              <a:buClr>
                <a:srgbClr val="C00000"/>
              </a:buClr>
              <a:buFont typeface="+mj-lt"/>
              <a:buAutoNum type="alphaLcPeriod"/>
            </a:pPr>
            <a:r>
              <a:rPr lang="en-US" sz="2500" dirty="0" err="1" smtClean="0"/>
              <a:t>Sonali</a:t>
            </a:r>
            <a:r>
              <a:rPr lang="en-US" sz="2500" dirty="0" smtClean="0"/>
              <a:t> </a:t>
            </a:r>
            <a:r>
              <a:rPr lang="en-US" sz="2500" dirty="0"/>
              <a:t>thinks of a number, multiplies it </a:t>
            </a:r>
            <a:r>
              <a:rPr lang="en-US" sz="2500" dirty="0" smtClean="0"/>
              <a:t>by 3 </a:t>
            </a:r>
            <a:r>
              <a:rPr lang="en-US" sz="2500" dirty="0"/>
              <a:t>then adds 7</a:t>
            </a:r>
          </a:p>
          <a:p>
            <a:pPr marL="857250" indent="-400050">
              <a:buClr>
                <a:srgbClr val="C00000"/>
              </a:buClr>
              <a:buFont typeface="+mj-lt"/>
              <a:buAutoNum type="alphaLcPeriod"/>
            </a:pPr>
            <a:r>
              <a:rPr lang="en-US" sz="2500" dirty="0" smtClean="0"/>
              <a:t>Julia </a:t>
            </a:r>
            <a:r>
              <a:rPr lang="en-US" sz="2500" dirty="0"/>
              <a:t>thinks of a number, multiplies it by </a:t>
            </a:r>
            <a:r>
              <a:rPr lang="en-US" sz="2500" dirty="0" smtClean="0"/>
              <a:t>4 then </a:t>
            </a:r>
            <a:r>
              <a:rPr lang="en-US" sz="2500" dirty="0"/>
              <a:t>subtracts 9</a:t>
            </a:r>
          </a:p>
          <a:p>
            <a:pPr marL="857250" indent="-400050">
              <a:buClr>
                <a:srgbClr val="C00000"/>
              </a:buClr>
              <a:buFont typeface="+mj-lt"/>
              <a:buAutoNum type="alphaLcPeriod"/>
            </a:pPr>
            <a:r>
              <a:rPr lang="en-US" sz="2500" dirty="0" smtClean="0"/>
              <a:t>Louis </a:t>
            </a:r>
            <a:r>
              <a:rPr lang="en-US" sz="2500" dirty="0"/>
              <a:t>thinks of a number, doubles it </a:t>
            </a:r>
            <a:r>
              <a:rPr lang="en-US" sz="2500" dirty="0" smtClean="0"/>
              <a:t>then divides </a:t>
            </a:r>
            <a:r>
              <a:rPr lang="en-US" sz="2500" dirty="0"/>
              <a:t>by 5</a:t>
            </a:r>
          </a:p>
          <a:p>
            <a:pPr marL="857250" indent="-400050">
              <a:buClr>
                <a:srgbClr val="C00000"/>
              </a:buClr>
              <a:buFont typeface="+mj-lt"/>
              <a:buAutoNum type="alphaLcPeriod"/>
            </a:pPr>
            <a:r>
              <a:rPr lang="en-US" sz="2500" dirty="0" smtClean="0"/>
              <a:t>Indira </a:t>
            </a:r>
            <a:r>
              <a:rPr lang="en-US" sz="2500" dirty="0"/>
              <a:t>thinks of a number, divides it by </a:t>
            </a:r>
            <a:r>
              <a:rPr lang="en-US" sz="2500" dirty="0" smtClean="0"/>
              <a:t>3 then </a:t>
            </a:r>
            <a:r>
              <a:rPr lang="en-US" sz="2500" dirty="0"/>
              <a:t>adds 8</a:t>
            </a:r>
          </a:p>
          <a:p>
            <a:pPr marL="857250" indent="-400050">
              <a:buClr>
                <a:srgbClr val="C00000"/>
              </a:buClr>
              <a:buFont typeface="+mj-lt"/>
              <a:buAutoNum type="alphaLcPeriod"/>
            </a:pPr>
            <a:r>
              <a:rPr lang="en-US" sz="2500" dirty="0" smtClean="0"/>
              <a:t>Michael </a:t>
            </a:r>
            <a:r>
              <a:rPr lang="en-US" sz="2500" dirty="0"/>
              <a:t>thinks of a number, subtracts </a:t>
            </a:r>
            <a:r>
              <a:rPr lang="en-US" sz="2500" dirty="0" smtClean="0"/>
              <a:t>5 then </a:t>
            </a:r>
            <a:r>
              <a:rPr lang="en-US" sz="2500" dirty="0"/>
              <a:t>divides by 3</a:t>
            </a:r>
            <a:endParaRPr lang="en-US" sz="2500" b="1" i="1"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2963550550"/>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2.3 – Algebra – Substitution</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9</a:t>
            </a:r>
            <a:endParaRPr lang="en-GB" sz="1400" b="1" dirty="0">
              <a:latin typeface="Calibri" panose="020F050202020403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92326" y="2636911"/>
            <a:ext cx="1983084" cy="3976991"/>
          </a:xfrm>
          <a:prstGeom prst="rect">
            <a:avLst/>
          </a:prstGeom>
        </p:spPr>
      </p:pic>
      <p:sp>
        <p:nvSpPr>
          <p:cNvPr id="6" name="Rectangle 5"/>
          <p:cNvSpPr/>
          <p:nvPr/>
        </p:nvSpPr>
        <p:spPr>
          <a:xfrm>
            <a:off x="251520" y="1235367"/>
            <a:ext cx="5256584" cy="1384995"/>
          </a:xfrm>
          <a:prstGeom prst="rect">
            <a:avLst/>
          </a:prstGeom>
        </p:spPr>
        <p:txBody>
          <a:bodyPr wrap="square">
            <a:spAutoFit/>
          </a:bodyPr>
          <a:lstStyle/>
          <a:p>
            <a:pPr marL="514350" indent="-514350">
              <a:buClr>
                <a:srgbClr val="C00000"/>
              </a:buClr>
              <a:buFont typeface="+mj-lt"/>
              <a:buAutoNum type="arabicPeriod" startAt="3"/>
            </a:pPr>
            <a:r>
              <a:rPr lang="en-US" sz="2800" dirty="0" smtClean="0"/>
              <a:t>Work out </a:t>
            </a:r>
            <a:r>
              <a:rPr lang="en-US" sz="2800" dirty="0"/>
              <a:t>the value of </a:t>
            </a:r>
            <a:r>
              <a:rPr lang="en-US" sz="2800" dirty="0" smtClean="0"/>
              <a:t>these expressions </a:t>
            </a:r>
            <a:r>
              <a:rPr lang="en-US" sz="2800" dirty="0"/>
              <a:t>when </a:t>
            </a:r>
            <a:r>
              <a:rPr lang="en-US" sz="2800" i="1" dirty="0"/>
              <a:t>p</a:t>
            </a:r>
            <a:r>
              <a:rPr lang="en-US" sz="2800" dirty="0"/>
              <a:t> = </a:t>
            </a:r>
            <a:r>
              <a:rPr lang="en-US" sz="2800" dirty="0" smtClean="0"/>
              <a:t>4 and </a:t>
            </a:r>
            <a:r>
              <a:rPr lang="en-US" sz="2800" i="1" dirty="0" smtClean="0"/>
              <a:t>q</a:t>
            </a:r>
            <a:r>
              <a:rPr lang="en-US" sz="2800" dirty="0" smtClean="0"/>
              <a:t> </a:t>
            </a:r>
            <a:r>
              <a:rPr lang="en-US" sz="2800" dirty="0"/>
              <a:t>= </a:t>
            </a:r>
            <a:r>
              <a:rPr lang="en-US" sz="2800" dirty="0" smtClean="0"/>
              <a:t>3</a:t>
            </a:r>
            <a:endParaRPr lang="en-US" sz="2800" dirty="0"/>
          </a:p>
        </p:txBody>
      </p:sp>
      <p:pic>
        <p:nvPicPr>
          <p:cNvPr id="10" name="Picture 9"/>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299139" y="2620361"/>
            <a:ext cx="2200853" cy="3976991"/>
          </a:xfrm>
          <a:prstGeom prst="rect">
            <a:avLst/>
          </a:prstGeom>
        </p:spPr>
      </p:pic>
      <p:pic>
        <p:nvPicPr>
          <p:cNvPr id="7" name="Picture 6"/>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3851920" y="2615965"/>
            <a:ext cx="1626946" cy="1798203"/>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72738" y="1268760"/>
            <a:ext cx="551298" cy="546048"/>
          </a:xfrm>
          <a:prstGeom prst="rect">
            <a:avLst/>
          </a:prstGeom>
        </p:spPr>
      </p:pic>
    </p:spTree>
    <p:extLst>
      <p:ext uri="{BB962C8B-B14F-4D97-AF65-F5344CB8AC3E}">
        <p14:creationId xmlns:p14="http://schemas.microsoft.com/office/powerpoint/2010/main" val="4168154933"/>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2.3 – Algebra – Substitution</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a:t>
            </a:r>
            <a:endParaRPr lang="en-GB" sz="1400" b="1" dirty="0">
              <a:latin typeface="Calibri" panose="020F0502020204030204" pitchFamily="34" charset="0"/>
            </a:endParaRPr>
          </a:p>
        </p:txBody>
      </p:sp>
      <p:sp>
        <p:nvSpPr>
          <p:cNvPr id="6" name="Rectangle 5"/>
          <p:cNvSpPr/>
          <p:nvPr/>
        </p:nvSpPr>
        <p:spPr>
          <a:xfrm>
            <a:off x="251520" y="1235367"/>
            <a:ext cx="5256584" cy="1384995"/>
          </a:xfrm>
          <a:prstGeom prst="rect">
            <a:avLst/>
          </a:prstGeom>
        </p:spPr>
        <p:txBody>
          <a:bodyPr wrap="square">
            <a:spAutoFit/>
          </a:bodyPr>
          <a:lstStyle/>
          <a:p>
            <a:pPr marL="400050" indent="-400050">
              <a:buClr>
                <a:srgbClr val="C00000"/>
              </a:buClr>
              <a:buFont typeface="+mj-lt"/>
              <a:buAutoNum type="arabicPeriod" startAt="4"/>
            </a:pPr>
            <a:r>
              <a:rPr lang="en-US" sz="2800" dirty="0"/>
              <a:t>Find the value of each expression when </a:t>
            </a:r>
            <a:r>
              <a:rPr lang="en-US" sz="2800" i="1" dirty="0"/>
              <a:t>x</a:t>
            </a:r>
            <a:r>
              <a:rPr lang="en-US" sz="2800" dirty="0"/>
              <a:t> = </a:t>
            </a:r>
            <a:r>
              <a:rPr lang="en-US" sz="2800" dirty="0" smtClean="0"/>
              <a:t>4, </a:t>
            </a:r>
            <a:r>
              <a:rPr lang="en-US" sz="2800" i="1" dirty="0" smtClean="0"/>
              <a:t>y</a:t>
            </a:r>
            <a:r>
              <a:rPr lang="en-US" sz="2800" dirty="0" smtClean="0"/>
              <a:t> </a:t>
            </a:r>
            <a:r>
              <a:rPr lang="en-US" sz="2800" dirty="0"/>
              <a:t>= -3 and </a:t>
            </a:r>
            <a:r>
              <a:rPr lang="en-US" sz="2800" i="1" dirty="0"/>
              <a:t>z </a:t>
            </a:r>
            <a:r>
              <a:rPr lang="en-US" sz="2800" dirty="0"/>
              <a:t>= 5</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95535" y="2666009"/>
            <a:ext cx="2251279" cy="3859335"/>
          </a:xfrm>
          <a:prstGeom prst="rect">
            <a:avLst/>
          </a:prstGeom>
        </p:spPr>
      </p:pic>
      <p:pic>
        <p:nvPicPr>
          <p:cNvPr id="9" name="Picture 8"/>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930242" y="2666008"/>
            <a:ext cx="2433846" cy="3859336"/>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3645473103"/>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2.3 – Algebra – Substitution</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a:t>
            </a:r>
            <a:endParaRPr lang="en-GB" sz="1400" b="1" dirty="0">
              <a:latin typeface="Calibri" panose="020F0502020204030204" pitchFamily="34" charset="0"/>
            </a:endParaRPr>
          </a:p>
        </p:txBody>
      </p:sp>
      <p:sp>
        <p:nvSpPr>
          <p:cNvPr id="6" name="Rectangle 5"/>
          <p:cNvSpPr/>
          <p:nvPr/>
        </p:nvSpPr>
        <p:spPr>
          <a:xfrm>
            <a:off x="251520" y="4005064"/>
            <a:ext cx="5256584" cy="2677656"/>
          </a:xfrm>
          <a:prstGeom prst="rect">
            <a:avLst/>
          </a:prstGeom>
        </p:spPr>
        <p:txBody>
          <a:bodyPr wrap="square">
            <a:spAutoFit/>
          </a:bodyPr>
          <a:lstStyle/>
          <a:p>
            <a:pPr marL="457200" indent="-457200">
              <a:buClr>
                <a:srgbClr val="C00000"/>
              </a:buClr>
              <a:buFont typeface="+mj-lt"/>
              <a:buAutoNum type="arabicPeriod" startAt="6"/>
            </a:pPr>
            <a:r>
              <a:rPr lang="en-US" sz="2100" dirty="0"/>
              <a:t>A bag of sweets has </a:t>
            </a:r>
            <a:r>
              <a:rPr lang="en-US" sz="2100" i="1" dirty="0"/>
              <a:t>c</a:t>
            </a:r>
            <a:r>
              <a:rPr lang="en-US" sz="2100" dirty="0"/>
              <a:t> chocolate sweets </a:t>
            </a:r>
            <a:r>
              <a:rPr lang="en-US" sz="2100" dirty="0" smtClean="0"/>
              <a:t>and </a:t>
            </a:r>
            <a:r>
              <a:rPr lang="en-US" sz="2100" i="1" dirty="0" smtClean="0"/>
              <a:t>t</a:t>
            </a:r>
            <a:r>
              <a:rPr lang="en-US" sz="2100" dirty="0" smtClean="0"/>
              <a:t> </a:t>
            </a:r>
            <a:r>
              <a:rPr lang="en-US" sz="2100" dirty="0"/>
              <a:t>toffee sweets.</a:t>
            </a:r>
          </a:p>
          <a:p>
            <a:pPr marL="806450" indent="-349250">
              <a:buClr>
                <a:srgbClr val="C00000"/>
              </a:buClr>
              <a:buFont typeface="+mj-lt"/>
              <a:buAutoNum type="alphaLcPeriod"/>
            </a:pPr>
            <a:r>
              <a:rPr lang="en-US" sz="2100" dirty="0" smtClean="0"/>
              <a:t>Write </a:t>
            </a:r>
            <a:r>
              <a:rPr lang="en-US" sz="2100" dirty="0"/>
              <a:t>an expression in c and t for the total number of sweets in the bag.</a:t>
            </a:r>
          </a:p>
          <a:p>
            <a:pPr marL="806450" indent="-349250">
              <a:buClr>
                <a:srgbClr val="C00000"/>
              </a:buClr>
              <a:buFont typeface="+mj-lt"/>
              <a:buAutoNum type="alphaLcPeriod"/>
            </a:pPr>
            <a:r>
              <a:rPr lang="en-US" sz="2100" dirty="0" smtClean="0"/>
              <a:t>Use </a:t>
            </a:r>
            <a:r>
              <a:rPr lang="en-US" sz="2100" dirty="0"/>
              <a:t>your expression to work out the total number of sweets in the bag when </a:t>
            </a:r>
            <a:r>
              <a:rPr lang="en-US" sz="2100" i="1" dirty="0"/>
              <a:t>c</a:t>
            </a:r>
            <a:r>
              <a:rPr lang="en-US" sz="2100" dirty="0"/>
              <a:t> = 8 and </a:t>
            </a:r>
            <a:r>
              <a:rPr lang="en-US" sz="2100" i="1" dirty="0"/>
              <a:t>t</a:t>
            </a:r>
            <a:r>
              <a:rPr lang="en-US" sz="2100" dirty="0"/>
              <a:t> = 11.</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grpSp>
        <p:nvGrpSpPr>
          <p:cNvPr id="8" name="Group 7"/>
          <p:cNvGrpSpPr/>
          <p:nvPr/>
        </p:nvGrpSpPr>
        <p:grpSpPr>
          <a:xfrm>
            <a:off x="243512" y="1196752"/>
            <a:ext cx="5264592" cy="2762433"/>
            <a:chOff x="3483872" y="1089031"/>
            <a:chExt cx="5264592" cy="2762433"/>
          </a:xfrm>
        </p:grpSpPr>
        <p:sp>
          <p:nvSpPr>
            <p:cNvPr id="10" name="Round Diagonal Corner Rectangle 9"/>
            <p:cNvSpPr/>
            <p:nvPr/>
          </p:nvSpPr>
          <p:spPr>
            <a:xfrm>
              <a:off x="3491880" y="1089031"/>
              <a:ext cx="5256584" cy="2762433"/>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5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3563888" y="1666250"/>
              <a:ext cx="5176568" cy="2185214"/>
            </a:xfrm>
            <a:prstGeom prst="rect">
              <a:avLst/>
            </a:prstGeom>
          </p:spPr>
          <p:txBody>
            <a:bodyPr wrap="square">
              <a:spAutoFit/>
            </a:bodyPr>
            <a:lstStyle/>
            <a:p>
              <a:pPr>
                <a:spcAft>
                  <a:spcPts val="600"/>
                </a:spcAft>
                <a:tabLst>
                  <a:tab pos="4972050" algn="r"/>
                </a:tabLst>
              </a:pPr>
              <a:r>
                <a:rPr lang="en-US" sz="2100" i="1" dirty="0"/>
                <a:t>P</a:t>
              </a:r>
              <a:r>
                <a:rPr lang="en-US" sz="2100" dirty="0"/>
                <a:t> = 9</a:t>
              </a:r>
            </a:p>
            <a:p>
              <a:pPr marL="457200" indent="-457200">
                <a:spcAft>
                  <a:spcPts val="600"/>
                </a:spcAft>
                <a:buClr>
                  <a:srgbClr val="C00000"/>
                </a:buClr>
                <a:buFont typeface="+mj-lt"/>
                <a:buAutoNum type="alphaLcPeriod"/>
                <a:tabLst>
                  <a:tab pos="4972050" algn="r"/>
                </a:tabLst>
              </a:pPr>
              <a:r>
                <a:rPr lang="en-US" sz="2100" dirty="0" smtClean="0"/>
                <a:t>Work </a:t>
              </a:r>
              <a:r>
                <a:rPr lang="en-US" sz="2100" dirty="0"/>
                <a:t>out the value of </a:t>
              </a:r>
              <a:r>
                <a:rPr lang="en-US" sz="2100" dirty="0" smtClean="0"/>
                <a:t>3p </a:t>
              </a:r>
              <a:r>
                <a:rPr lang="en-US" sz="2100" dirty="0"/>
                <a:t>- 4 </a:t>
              </a:r>
              <a:r>
                <a:rPr lang="en-US" sz="2100" dirty="0" smtClean="0"/>
                <a:t>	</a:t>
              </a:r>
              <a:r>
                <a:rPr lang="en-US" sz="2100" b="1" dirty="0" smtClean="0"/>
                <a:t>(</a:t>
              </a:r>
              <a:r>
                <a:rPr lang="en-US" sz="2100" b="1" dirty="0"/>
                <a:t>2 marks) </a:t>
              </a:r>
              <a:r>
                <a:rPr lang="en-US" sz="2100" i="1" dirty="0"/>
                <a:t>S</a:t>
              </a:r>
              <a:r>
                <a:rPr lang="en-US" sz="2100" dirty="0"/>
                <a:t> = 4</a:t>
              </a:r>
              <a:r>
                <a:rPr lang="en-US" sz="2100" i="1" dirty="0"/>
                <a:t>q</a:t>
              </a:r>
              <a:r>
                <a:rPr lang="en-US" sz="2100" dirty="0"/>
                <a:t> + 9</a:t>
              </a:r>
              <a:r>
                <a:rPr lang="en-US" sz="2100" i="1" dirty="0"/>
                <a:t>r</a:t>
              </a:r>
              <a:r>
                <a:rPr lang="en-US" sz="2100" dirty="0"/>
                <a:t> </a:t>
              </a:r>
              <a:r>
                <a:rPr lang="en-US" sz="2100" dirty="0" smtClean="0"/>
                <a:t/>
              </a:r>
              <a:br>
                <a:rPr lang="en-US" sz="2100" dirty="0" smtClean="0"/>
              </a:br>
              <a:r>
                <a:rPr lang="en-US" sz="2100" i="1" dirty="0" smtClean="0"/>
                <a:t>q</a:t>
              </a:r>
              <a:r>
                <a:rPr lang="en-US" sz="2100" dirty="0" smtClean="0"/>
                <a:t> </a:t>
              </a:r>
              <a:r>
                <a:rPr lang="en-US" sz="2100" dirty="0"/>
                <a:t>= -3 </a:t>
              </a:r>
              <a:r>
                <a:rPr lang="en-US" sz="2100" dirty="0" smtClean="0"/>
                <a:t/>
              </a:r>
              <a:br>
                <a:rPr lang="en-US" sz="2100" dirty="0" smtClean="0"/>
              </a:br>
              <a:r>
                <a:rPr lang="en-US" sz="2100" i="1" dirty="0" smtClean="0"/>
                <a:t>r</a:t>
              </a:r>
              <a:r>
                <a:rPr lang="en-US" sz="2100" dirty="0" smtClean="0"/>
                <a:t> </a:t>
              </a:r>
              <a:r>
                <a:rPr lang="en-US" sz="2100" dirty="0"/>
                <a:t>= </a:t>
              </a:r>
              <a:r>
                <a:rPr lang="en-US" sz="2100" dirty="0" smtClean="0"/>
                <a:t>5</a:t>
              </a:r>
            </a:p>
            <a:p>
              <a:pPr marL="457200" indent="-457200">
                <a:spcAft>
                  <a:spcPts val="600"/>
                </a:spcAft>
                <a:buClr>
                  <a:srgbClr val="C00000"/>
                </a:buClr>
                <a:buFont typeface="+mj-lt"/>
                <a:buAutoNum type="alphaLcPeriod"/>
                <a:tabLst>
                  <a:tab pos="4972050" algn="r"/>
                </a:tabLst>
              </a:pPr>
              <a:r>
                <a:rPr lang="en-US" sz="2100" dirty="0" smtClean="0"/>
                <a:t>Work </a:t>
              </a:r>
              <a:r>
                <a:rPr lang="en-US" sz="2100" dirty="0"/>
                <a:t>out the value of </a:t>
              </a:r>
              <a:r>
                <a:rPr lang="en-US" sz="2100" i="1" dirty="0"/>
                <a:t>S</a:t>
              </a:r>
              <a:r>
                <a:rPr lang="en-US" sz="2100" dirty="0"/>
                <a:t>. </a:t>
              </a:r>
              <a:r>
                <a:rPr lang="en-US" sz="2100" dirty="0" smtClean="0"/>
                <a:t>	</a:t>
              </a:r>
              <a:r>
                <a:rPr lang="en-US" sz="2100" b="1" dirty="0" smtClean="0"/>
                <a:t>(</a:t>
              </a:r>
              <a:r>
                <a:rPr lang="en-US" sz="2100" b="1" dirty="0"/>
                <a:t>2 marks)</a:t>
              </a:r>
            </a:p>
          </p:txBody>
        </p:sp>
      </p:gr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7988" y="4138592"/>
            <a:ext cx="546048" cy="514544"/>
          </a:xfrm>
          <a:prstGeom prst="rect">
            <a:avLst/>
          </a:prstGeom>
        </p:spPr>
      </p:pic>
    </p:spTree>
    <p:extLst>
      <p:ext uri="{BB962C8B-B14F-4D97-AF65-F5344CB8AC3E}">
        <p14:creationId xmlns:p14="http://schemas.microsoft.com/office/powerpoint/2010/main" val="2041121706"/>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Calculations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a:t>
            </a:r>
            <a:endParaRPr lang="en-GB" sz="1400" b="1" dirty="0">
              <a:latin typeface="Calibri" panose="020F0502020204030204" pitchFamily="34" charset="0"/>
            </a:endParaRPr>
          </a:p>
        </p:txBody>
      </p:sp>
      <p:sp>
        <p:nvSpPr>
          <p:cNvPr id="6" name="Rectangle 5"/>
          <p:cNvSpPr/>
          <p:nvPr/>
        </p:nvSpPr>
        <p:spPr>
          <a:xfrm>
            <a:off x="179512" y="1124744"/>
            <a:ext cx="266429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1.1 - Calculations</a:t>
            </a:r>
          </a:p>
        </p:txBody>
      </p:sp>
      <p:pic>
        <p:nvPicPr>
          <p:cNvPr id="8" name="Picture 7"/>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64990" y="1700807"/>
            <a:ext cx="5243114" cy="4177602"/>
          </a:xfrm>
          <a:prstGeom prst="rect">
            <a:avLst/>
          </a:prstGeom>
        </p:spPr>
      </p:pic>
    </p:spTree>
    <p:extLst>
      <p:ext uri="{BB962C8B-B14F-4D97-AF65-F5344CB8AC3E}">
        <p14:creationId xmlns:p14="http://schemas.microsoft.com/office/powerpoint/2010/main" val="426526721"/>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2.3 – Algebra – Substitution</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a:t>
            </a:r>
            <a:endParaRPr lang="en-GB" sz="1400" b="1" dirty="0">
              <a:latin typeface="Calibri" panose="020F0502020204030204" pitchFamily="34" charset="0"/>
            </a:endParaRPr>
          </a:p>
        </p:txBody>
      </p:sp>
      <p:sp>
        <p:nvSpPr>
          <p:cNvPr id="6" name="Rectangle 5"/>
          <p:cNvSpPr/>
          <p:nvPr/>
        </p:nvSpPr>
        <p:spPr>
          <a:xfrm>
            <a:off x="251520" y="1196752"/>
            <a:ext cx="5256584" cy="5306068"/>
          </a:xfrm>
          <a:prstGeom prst="rect">
            <a:avLst/>
          </a:prstGeom>
        </p:spPr>
        <p:txBody>
          <a:bodyPr wrap="square">
            <a:spAutoFit/>
          </a:bodyPr>
          <a:lstStyle/>
          <a:p>
            <a:pPr marL="457200" indent="-457200">
              <a:buClr>
                <a:srgbClr val="C00000"/>
              </a:buClr>
              <a:buFont typeface="+mj-lt"/>
              <a:buAutoNum type="arabicPeriod" startAt="7"/>
            </a:pPr>
            <a:r>
              <a:rPr lang="en-US" sz="2440" b="1" dirty="0">
                <a:solidFill>
                  <a:srgbClr val="FF0000"/>
                </a:solidFill>
              </a:rPr>
              <a:t>R</a:t>
            </a:r>
            <a:r>
              <a:rPr lang="en-US" sz="2440" dirty="0"/>
              <a:t> Mira makes </a:t>
            </a:r>
            <a:r>
              <a:rPr lang="en-US" sz="2440" i="1" dirty="0"/>
              <a:t>b</a:t>
            </a:r>
            <a:r>
              <a:rPr lang="en-US" sz="2440" dirty="0"/>
              <a:t> biscuits.</a:t>
            </a:r>
          </a:p>
          <a:p>
            <a:pPr marL="800100" indent="-400050">
              <a:buClr>
                <a:srgbClr val="C00000"/>
              </a:buClr>
              <a:buFont typeface="+mj-lt"/>
              <a:buAutoNum type="alphaLcPeriod"/>
            </a:pPr>
            <a:r>
              <a:rPr lang="en-US" sz="2440" dirty="0" smtClean="0"/>
              <a:t>She </a:t>
            </a:r>
            <a:r>
              <a:rPr lang="en-US" sz="2440" dirty="0"/>
              <a:t>gives one to her mum. Write </a:t>
            </a:r>
            <a:r>
              <a:rPr lang="en-US" sz="2440" dirty="0" smtClean="0"/>
              <a:t>an expression </a:t>
            </a:r>
            <a:r>
              <a:rPr lang="en-US" sz="2440" dirty="0"/>
              <a:t>in </a:t>
            </a:r>
            <a:r>
              <a:rPr lang="en-US" sz="2440" i="1" dirty="0"/>
              <a:t>b</a:t>
            </a:r>
            <a:r>
              <a:rPr lang="en-US" sz="2440" dirty="0"/>
              <a:t> for the number of </a:t>
            </a:r>
            <a:r>
              <a:rPr lang="en-US" sz="2440" dirty="0" smtClean="0"/>
              <a:t>biscuits Mira </a:t>
            </a:r>
            <a:r>
              <a:rPr lang="en-US" sz="2440" dirty="0"/>
              <a:t>has left.</a:t>
            </a:r>
          </a:p>
          <a:p>
            <a:pPr marL="800100" indent="-400050">
              <a:buClr>
                <a:srgbClr val="C00000"/>
              </a:buClr>
              <a:buFont typeface="+mj-lt"/>
              <a:buAutoNum type="alphaLcPeriod"/>
            </a:pPr>
            <a:r>
              <a:rPr lang="en-US" sz="2440" dirty="0" smtClean="0"/>
              <a:t>She </a:t>
            </a:r>
            <a:r>
              <a:rPr lang="en-US" sz="2440" dirty="0"/>
              <a:t>gives one third of the </a:t>
            </a:r>
            <a:r>
              <a:rPr lang="en-US" sz="2440" dirty="0" smtClean="0"/>
              <a:t>remaining biscuits </a:t>
            </a:r>
            <a:r>
              <a:rPr lang="en-US" sz="2440" dirty="0"/>
              <a:t>to her brother. Write an </a:t>
            </a:r>
            <a:r>
              <a:rPr lang="en-US" sz="2440" dirty="0" smtClean="0"/>
              <a:t>expression in </a:t>
            </a:r>
            <a:r>
              <a:rPr lang="en-US" sz="2440" i="1" dirty="0"/>
              <a:t>b</a:t>
            </a:r>
            <a:r>
              <a:rPr lang="en-US" sz="2440" dirty="0"/>
              <a:t> for the number of biscuits Mira </a:t>
            </a:r>
            <a:r>
              <a:rPr lang="en-US" sz="2440" dirty="0" smtClean="0"/>
              <a:t>gives to </a:t>
            </a:r>
            <a:r>
              <a:rPr lang="en-US" sz="2440" dirty="0"/>
              <a:t>her brother.</a:t>
            </a:r>
          </a:p>
          <a:p>
            <a:pPr marL="800100" indent="-400050">
              <a:buClr>
                <a:srgbClr val="C00000"/>
              </a:buClr>
              <a:buFont typeface="+mj-lt"/>
              <a:buAutoNum type="alphaLcPeriod"/>
            </a:pPr>
            <a:r>
              <a:rPr lang="en-US" sz="2440" dirty="0" smtClean="0"/>
              <a:t>Use </a:t>
            </a:r>
            <a:r>
              <a:rPr lang="en-US" sz="2440" dirty="0"/>
              <a:t>your answer to part </a:t>
            </a:r>
            <a:r>
              <a:rPr lang="en-US" sz="2440" b="1" dirty="0"/>
              <a:t>b</a:t>
            </a:r>
            <a:r>
              <a:rPr lang="en-US" sz="2440" dirty="0"/>
              <a:t> to work out </a:t>
            </a:r>
            <a:r>
              <a:rPr lang="en-US" sz="2440" dirty="0" smtClean="0"/>
              <a:t>how many </a:t>
            </a:r>
            <a:r>
              <a:rPr lang="en-US" sz="2440" dirty="0"/>
              <a:t>biscuits Mira gives to her </a:t>
            </a:r>
            <a:r>
              <a:rPr lang="en-US" sz="2440" dirty="0" smtClean="0"/>
              <a:t>brother when </a:t>
            </a:r>
            <a:r>
              <a:rPr lang="en-US" sz="2440" i="1" dirty="0"/>
              <a:t>b</a:t>
            </a:r>
            <a:r>
              <a:rPr lang="en-US" sz="2440" dirty="0"/>
              <a:t> = 10.</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161262054"/>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2.3 – Algebra – Substitution</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a:t>
            </a:r>
            <a:endParaRPr lang="en-GB" sz="1400" b="1" dirty="0">
              <a:latin typeface="Calibri" panose="020F0502020204030204" pitchFamily="34" charset="0"/>
            </a:endParaRPr>
          </a:p>
        </p:txBody>
      </p:sp>
      <p:sp>
        <p:nvSpPr>
          <p:cNvPr id="6" name="Rectangle 5"/>
          <p:cNvSpPr/>
          <p:nvPr/>
        </p:nvSpPr>
        <p:spPr>
          <a:xfrm>
            <a:off x="251520" y="1196752"/>
            <a:ext cx="5256584" cy="5239896"/>
          </a:xfrm>
          <a:prstGeom prst="rect">
            <a:avLst/>
          </a:prstGeom>
        </p:spPr>
        <p:txBody>
          <a:bodyPr wrap="square">
            <a:spAutoFit/>
          </a:bodyPr>
          <a:lstStyle/>
          <a:p>
            <a:pPr marL="457200" indent="-457200">
              <a:buClr>
                <a:srgbClr val="C00000"/>
              </a:buClr>
              <a:buFont typeface="+mj-lt"/>
              <a:buAutoNum type="arabicPeriod" startAt="8"/>
            </a:pPr>
            <a:r>
              <a:rPr lang="en-US" sz="2230" b="1" dirty="0">
                <a:solidFill>
                  <a:srgbClr val="FF0000"/>
                </a:solidFill>
              </a:rPr>
              <a:t>R</a:t>
            </a:r>
            <a:r>
              <a:rPr lang="en-US" sz="2230" dirty="0"/>
              <a:t> </a:t>
            </a:r>
            <a:r>
              <a:rPr lang="en-US" sz="2230" b="1" dirty="0"/>
              <a:t>a</a:t>
            </a:r>
            <a:r>
              <a:rPr lang="en-US" sz="2230" dirty="0"/>
              <a:t> </a:t>
            </a:r>
            <a:r>
              <a:rPr lang="en-US" sz="2230" dirty="0" err="1"/>
              <a:t>A</a:t>
            </a:r>
            <a:r>
              <a:rPr lang="en-US" sz="2230" dirty="0"/>
              <a:t> bag of apple slices costs m </a:t>
            </a:r>
            <a:r>
              <a:rPr lang="en-US" sz="2230" dirty="0" smtClean="0"/>
              <a:t>pence.</a:t>
            </a:r>
            <a:br>
              <a:rPr lang="en-US" sz="2230" dirty="0" smtClean="0"/>
            </a:br>
            <a:r>
              <a:rPr lang="en-US" sz="2230" dirty="0" smtClean="0"/>
              <a:t>Write </a:t>
            </a:r>
            <a:r>
              <a:rPr lang="en-US" sz="2230" dirty="0"/>
              <a:t>an expression for the cost of 4 </a:t>
            </a:r>
            <a:r>
              <a:rPr lang="en-US" sz="2230" dirty="0" smtClean="0"/>
              <a:t>bags of </a:t>
            </a:r>
            <a:r>
              <a:rPr lang="en-US" sz="2230" dirty="0"/>
              <a:t>apple slices.</a:t>
            </a:r>
          </a:p>
          <a:p>
            <a:pPr marL="800100" indent="-342900">
              <a:buClr>
                <a:srgbClr val="C00000"/>
              </a:buClr>
              <a:buFont typeface="+mj-lt"/>
              <a:buAutoNum type="alphaLcPeriod" startAt="2"/>
            </a:pPr>
            <a:r>
              <a:rPr lang="en-US" sz="2230" dirty="0" smtClean="0"/>
              <a:t>A </a:t>
            </a:r>
            <a:r>
              <a:rPr lang="en-US" sz="2230" dirty="0"/>
              <a:t>smoothie costs n pence. Write </a:t>
            </a:r>
            <a:r>
              <a:rPr lang="en-US" sz="2230" dirty="0" smtClean="0"/>
              <a:t>an expression </a:t>
            </a:r>
            <a:r>
              <a:rPr lang="en-US" sz="2230" dirty="0"/>
              <a:t>for the cost of 3 smoothies.</a:t>
            </a:r>
          </a:p>
          <a:p>
            <a:pPr marL="800100" indent="-342900">
              <a:buClr>
                <a:srgbClr val="C00000"/>
              </a:buClr>
              <a:buFont typeface="+mj-lt"/>
              <a:buAutoNum type="alphaLcPeriod" startAt="2"/>
            </a:pPr>
            <a:r>
              <a:rPr lang="en-US" sz="2230" dirty="0" smtClean="0"/>
              <a:t>Anya </a:t>
            </a:r>
            <a:r>
              <a:rPr lang="en-US" sz="2230" dirty="0"/>
              <a:t>buys 4 bags of apple slices </a:t>
            </a:r>
            <a:r>
              <a:rPr lang="en-US" sz="2230" dirty="0" smtClean="0"/>
              <a:t>and 3 </a:t>
            </a:r>
            <a:r>
              <a:rPr lang="en-US" sz="2230" dirty="0"/>
              <a:t>smoothies. Write an expression in </a:t>
            </a:r>
            <a:r>
              <a:rPr lang="en-US" sz="2230" i="1" dirty="0" smtClean="0"/>
              <a:t>m</a:t>
            </a:r>
            <a:r>
              <a:rPr lang="en-US" sz="2230" dirty="0" smtClean="0"/>
              <a:t> and </a:t>
            </a:r>
            <a:r>
              <a:rPr lang="en-US" sz="2230" dirty="0"/>
              <a:t>n for the cost.</a:t>
            </a:r>
          </a:p>
          <a:p>
            <a:pPr marL="800100" indent="-342900">
              <a:buClr>
                <a:srgbClr val="C00000"/>
              </a:buClr>
              <a:buFont typeface="+mj-lt"/>
              <a:buAutoNum type="alphaLcPeriod" startAt="2"/>
            </a:pPr>
            <a:r>
              <a:rPr lang="en-US" sz="2230" dirty="0" smtClean="0"/>
              <a:t>Use </a:t>
            </a:r>
            <a:r>
              <a:rPr lang="en-US" sz="2230" dirty="0"/>
              <a:t>your answer to part c to work out </a:t>
            </a:r>
            <a:r>
              <a:rPr lang="en-US" sz="2230" dirty="0" smtClean="0"/>
              <a:t>how much </a:t>
            </a:r>
            <a:r>
              <a:rPr lang="en-US" sz="2230" dirty="0"/>
              <a:t>Anya spends when </a:t>
            </a:r>
            <a:r>
              <a:rPr lang="en-US" sz="2230" i="1" dirty="0"/>
              <a:t>m</a:t>
            </a:r>
            <a:r>
              <a:rPr lang="en-US" sz="2230" dirty="0"/>
              <a:t> = 45 </a:t>
            </a:r>
            <a:r>
              <a:rPr lang="en-US" sz="2230" dirty="0" smtClean="0"/>
              <a:t>pence and </a:t>
            </a:r>
            <a:r>
              <a:rPr lang="en-US" sz="2230" i="1" dirty="0"/>
              <a:t>n</a:t>
            </a:r>
            <a:r>
              <a:rPr lang="en-US" sz="2230" dirty="0"/>
              <a:t> = 95 pence. Give your answer </a:t>
            </a:r>
            <a:r>
              <a:rPr lang="en-US" sz="2230" dirty="0" smtClean="0"/>
              <a:t>in pounds </a:t>
            </a:r>
            <a:r>
              <a:rPr lang="en-US" sz="2230" dirty="0"/>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1846232099"/>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2.3 – Algebra – Substitution</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a:t>
            </a:r>
            <a:endParaRPr lang="en-GB" sz="1400" b="1" dirty="0">
              <a:latin typeface="Calibri" panose="020F0502020204030204" pitchFamily="34" charset="0"/>
            </a:endParaRPr>
          </a:p>
        </p:txBody>
      </p:sp>
      <p:sp>
        <p:nvSpPr>
          <p:cNvPr id="6" name="Rectangle 5"/>
          <p:cNvSpPr/>
          <p:nvPr/>
        </p:nvSpPr>
        <p:spPr>
          <a:xfrm>
            <a:off x="251520" y="1196752"/>
            <a:ext cx="5256584" cy="3180871"/>
          </a:xfrm>
          <a:prstGeom prst="rect">
            <a:avLst/>
          </a:prstGeom>
        </p:spPr>
        <p:txBody>
          <a:bodyPr wrap="square">
            <a:spAutoFit/>
          </a:bodyPr>
          <a:lstStyle/>
          <a:p>
            <a:pPr marL="457200" indent="-457200">
              <a:buClr>
                <a:srgbClr val="C00000"/>
              </a:buClr>
              <a:buFont typeface="+mj-lt"/>
              <a:buAutoNum type="arabicPeriod" startAt="9"/>
            </a:pPr>
            <a:r>
              <a:rPr lang="en-US" sz="2200" b="1" dirty="0" smtClean="0">
                <a:solidFill>
                  <a:srgbClr val="FF0000"/>
                </a:solidFill>
              </a:rPr>
              <a:t>P</a:t>
            </a:r>
            <a:r>
              <a:rPr lang="en-US" sz="2200" dirty="0" smtClean="0"/>
              <a:t> A parcel </a:t>
            </a:r>
            <a:r>
              <a:rPr lang="en-US" sz="2200" dirty="0"/>
              <a:t>delivery firm charges £15 </a:t>
            </a:r>
            <a:r>
              <a:rPr lang="en-US" sz="2200" dirty="0" smtClean="0"/>
              <a:t>for delivery </a:t>
            </a:r>
            <a:r>
              <a:rPr lang="en-US" sz="2200" dirty="0"/>
              <a:t>of a parcel up to 10 kg in the UK, </a:t>
            </a:r>
            <a:r>
              <a:rPr lang="en-US" sz="2200" dirty="0" smtClean="0"/>
              <a:t>plus £2.50 </a:t>
            </a:r>
            <a:r>
              <a:rPr lang="en-US" sz="2200" dirty="0"/>
              <a:t>for each kilogram over this amount,</a:t>
            </a:r>
          </a:p>
          <a:p>
            <a:pPr marL="914400" indent="-457200">
              <a:buClr>
                <a:srgbClr val="C00000"/>
              </a:buClr>
              <a:buFont typeface="+mj-lt"/>
              <a:buAutoNum type="alphaLcPeriod"/>
            </a:pPr>
            <a:r>
              <a:rPr lang="en-US" sz="2200" dirty="0" smtClean="0"/>
              <a:t>The </a:t>
            </a:r>
            <a:r>
              <a:rPr lang="en-US" sz="2200" dirty="0"/>
              <a:t>expression used to work out how </a:t>
            </a:r>
            <a:r>
              <a:rPr lang="en-US" sz="2200" dirty="0" smtClean="0"/>
              <a:t>much each </a:t>
            </a:r>
            <a:r>
              <a:rPr lang="en-US" sz="2200" dirty="0"/>
              <a:t>parcel costs to send is £15 + £</a:t>
            </a:r>
            <a:r>
              <a:rPr lang="en-US" sz="2200" dirty="0" smtClean="0"/>
              <a:t>2.50k.</a:t>
            </a:r>
            <a:br>
              <a:rPr lang="en-US" sz="2200" dirty="0" smtClean="0"/>
            </a:br>
            <a:r>
              <a:rPr lang="en-US" sz="2200" dirty="0" smtClean="0"/>
              <a:t>What </a:t>
            </a:r>
            <a:r>
              <a:rPr lang="en-US" sz="2200" dirty="0"/>
              <a:t>does k represent?</a:t>
            </a:r>
          </a:p>
          <a:p>
            <a:pPr marL="914400" indent="-457200">
              <a:buClr>
                <a:srgbClr val="C00000"/>
              </a:buClr>
              <a:buFont typeface="+mj-lt"/>
              <a:buAutoNum type="alphaLcPeriod"/>
            </a:pPr>
            <a:r>
              <a:rPr lang="en-US" sz="2200" dirty="0" smtClean="0"/>
              <a:t>Copy </a:t>
            </a:r>
            <a:r>
              <a:rPr lang="en-US" sz="2200" dirty="0"/>
              <a:t>and complete the table.</a:t>
            </a:r>
          </a:p>
        </p:txBody>
      </p:sp>
      <p:graphicFrame>
        <p:nvGraphicFramePr>
          <p:cNvPr id="2" name="Table 1"/>
          <p:cNvGraphicFramePr>
            <a:graphicFrameLocks noGrp="1"/>
          </p:cNvGraphicFramePr>
          <p:nvPr>
            <p:extLst>
              <p:ext uri="{D42A27DB-BD31-4B8C-83A1-F6EECF244321}">
                <p14:modId xmlns:p14="http://schemas.microsoft.com/office/powerpoint/2010/main" val="2270345177"/>
              </p:ext>
            </p:extLst>
          </p:nvPr>
        </p:nvGraphicFramePr>
        <p:xfrm>
          <a:off x="251520" y="4293096"/>
          <a:ext cx="5256585" cy="2265680"/>
        </p:xfrm>
        <a:graphic>
          <a:graphicData uri="http://schemas.openxmlformats.org/drawingml/2006/table">
            <a:tbl>
              <a:tblPr firstRow="1" bandRow="1">
                <a:tableStyleId>{5C22544A-7EE6-4342-B048-85BDC9FD1C3A}</a:tableStyleId>
              </a:tblPr>
              <a:tblGrid>
                <a:gridCol w="1752195"/>
                <a:gridCol w="1752195"/>
                <a:gridCol w="1752195"/>
              </a:tblGrid>
              <a:tr h="406400">
                <a:tc>
                  <a:txBody>
                    <a:bodyPr/>
                    <a:lstStyle/>
                    <a:p>
                      <a:r>
                        <a:rPr lang="en-US" dirty="0" smtClean="0">
                          <a:latin typeface="Arial" panose="020B0604020202020204" pitchFamily="34" charset="0"/>
                          <a:cs typeface="Arial" panose="020B0604020202020204" pitchFamily="34" charset="0"/>
                        </a:rPr>
                        <a:t>Total mass</a:t>
                      </a:r>
                    </a:p>
                    <a:p>
                      <a:r>
                        <a:rPr lang="en-US" dirty="0" smtClean="0">
                          <a:latin typeface="Arial" panose="020B0604020202020204" pitchFamily="34" charset="0"/>
                          <a:cs typeface="Arial" panose="020B0604020202020204" pitchFamily="34" charset="0"/>
                        </a:rPr>
                        <a:t>of parcel</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latin typeface="Arial" panose="020B0604020202020204" pitchFamily="34" charset="0"/>
                          <a:cs typeface="Arial" panose="020B0604020202020204" pitchFamily="34" charset="0"/>
                        </a:rPr>
                        <a:t>Amount over</a:t>
                      </a:r>
                    </a:p>
                    <a:p>
                      <a:r>
                        <a:rPr lang="en-US" dirty="0" smtClean="0">
                          <a:latin typeface="Arial" panose="020B0604020202020204" pitchFamily="34" charset="0"/>
                          <a:cs typeface="Arial" panose="020B0604020202020204" pitchFamily="34" charset="0"/>
                        </a:rPr>
                        <a:t>10 kg</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latin typeface="Arial" panose="020B0604020202020204" pitchFamily="34" charset="0"/>
                          <a:cs typeface="Arial" panose="020B0604020202020204" pitchFamily="34" charset="0"/>
                        </a:rPr>
                        <a:t>15 + 2.50</a:t>
                      </a:r>
                      <a:r>
                        <a:rPr lang="en-US" i="1" dirty="0" smtClean="0">
                          <a:latin typeface="Arial" panose="020B0604020202020204" pitchFamily="34" charset="0"/>
                          <a:cs typeface="Arial" panose="020B0604020202020204" pitchFamily="34" charset="0"/>
                        </a:rPr>
                        <a:t>k</a:t>
                      </a:r>
                      <a:endParaRPr lang="en-US"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6400">
                <a:tc>
                  <a:txBody>
                    <a:bodyPr/>
                    <a:lstStyle/>
                    <a:p>
                      <a:r>
                        <a:rPr lang="en-US" dirty="0" smtClean="0">
                          <a:latin typeface="Arial" panose="020B0604020202020204" pitchFamily="34" charset="0"/>
                          <a:cs typeface="Arial" panose="020B0604020202020204" pitchFamily="34" charset="0"/>
                        </a:rPr>
                        <a:t>12 kg</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6400">
                <a:tc>
                  <a:txBody>
                    <a:bodyPr/>
                    <a:lstStyle/>
                    <a:p>
                      <a:r>
                        <a:rPr lang="en-US" dirty="0" smtClean="0">
                          <a:latin typeface="Arial" panose="020B0604020202020204" pitchFamily="34" charset="0"/>
                          <a:cs typeface="Arial" panose="020B0604020202020204" pitchFamily="34" charset="0"/>
                        </a:rPr>
                        <a:t>15 kg</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6400">
                <a:tc>
                  <a:txBody>
                    <a:bodyPr/>
                    <a:lstStyle/>
                    <a:p>
                      <a:r>
                        <a:rPr lang="en-US" dirty="0" smtClean="0">
                          <a:latin typeface="Arial" panose="020B0604020202020204" pitchFamily="34" charset="0"/>
                          <a:cs typeface="Arial" panose="020B0604020202020204" pitchFamily="34" charset="0"/>
                        </a:rPr>
                        <a:t>18 kg</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6400">
                <a:tc>
                  <a:txBody>
                    <a:bodyPr/>
                    <a:lstStyle/>
                    <a:p>
                      <a:r>
                        <a:rPr lang="en-US" dirty="0" smtClean="0">
                          <a:latin typeface="Arial" panose="020B0604020202020204" pitchFamily="34" charset="0"/>
                          <a:cs typeface="Arial" panose="020B0604020202020204" pitchFamily="34" charset="0"/>
                        </a:rPr>
                        <a:t>25 kg</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7487" y="1268760"/>
            <a:ext cx="556549" cy="551298"/>
          </a:xfrm>
          <a:prstGeom prst="rect">
            <a:avLst/>
          </a:prstGeom>
        </p:spPr>
      </p:pic>
    </p:spTree>
    <p:extLst>
      <p:ext uri="{BB962C8B-B14F-4D97-AF65-F5344CB8AC3E}">
        <p14:creationId xmlns:p14="http://schemas.microsoft.com/office/powerpoint/2010/main" val="2635438691"/>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2.4 – Algebra – Formulae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a:t>
            </a:r>
            <a:endParaRPr lang="en-GB" sz="1400" b="1" dirty="0">
              <a:latin typeface="Calibri" panose="020F0502020204030204" pitchFamily="34" charset="0"/>
            </a:endParaRPr>
          </a:p>
        </p:txBody>
      </p:sp>
      <p:sp>
        <p:nvSpPr>
          <p:cNvPr id="6" name="Rectangle 5"/>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a:pPr>
            <a:r>
              <a:rPr lang="en-US" sz="2200" b="1" dirty="0" smtClean="0">
                <a:solidFill>
                  <a:srgbClr val="FF0000"/>
                </a:solidFill>
              </a:rPr>
              <a:t>R</a:t>
            </a:r>
            <a:r>
              <a:rPr lang="en-US" sz="2200" dirty="0" smtClean="0"/>
              <a:t> </a:t>
            </a:r>
            <a:r>
              <a:rPr lang="en-US" sz="2200" dirty="0"/>
              <a:t>A normal size packet of crisps costs p pence,</a:t>
            </a:r>
          </a:p>
          <a:p>
            <a:pPr marL="914400" indent="-457200">
              <a:buClr>
                <a:srgbClr val="C00000"/>
              </a:buClr>
              <a:buFont typeface="+mj-lt"/>
              <a:buAutoNum type="alphaLcPeriod"/>
            </a:pPr>
            <a:r>
              <a:rPr lang="en-US" sz="2200" dirty="0" smtClean="0"/>
              <a:t>Write </a:t>
            </a:r>
            <a:r>
              <a:rPr lang="en-US" sz="2200" dirty="0"/>
              <a:t>an expression in </a:t>
            </a:r>
            <a:r>
              <a:rPr lang="en-US" sz="2200" i="1" dirty="0"/>
              <a:t>p</a:t>
            </a:r>
            <a:r>
              <a:rPr lang="en-US" sz="2200" dirty="0"/>
              <a:t> for the cost of </a:t>
            </a:r>
            <a:r>
              <a:rPr lang="en-US" sz="2200" dirty="0" smtClean="0"/>
              <a:t>a bumper </a:t>
            </a:r>
            <a:r>
              <a:rPr lang="en-US" sz="2200" dirty="0"/>
              <a:t>size packet of crisps that </a:t>
            </a:r>
            <a:r>
              <a:rPr lang="en-US" sz="2200" dirty="0" smtClean="0"/>
              <a:t>costs 25 </a:t>
            </a:r>
            <a:r>
              <a:rPr lang="en-US" sz="2200" dirty="0"/>
              <a:t>pence more.</a:t>
            </a:r>
          </a:p>
          <a:p>
            <a:pPr marL="914400" indent="-457200">
              <a:buClr>
                <a:srgbClr val="C00000"/>
              </a:buClr>
              <a:buFont typeface="+mj-lt"/>
              <a:buAutoNum type="alphaLcPeriod"/>
            </a:pPr>
            <a:r>
              <a:rPr lang="en-US" sz="2200" dirty="0" smtClean="0"/>
              <a:t>Write </a:t>
            </a:r>
            <a:r>
              <a:rPr lang="en-US" sz="2200" dirty="0"/>
              <a:t>a formula for the cost, </a:t>
            </a:r>
            <a:r>
              <a:rPr lang="en-US" sz="2200" i="1" dirty="0"/>
              <a:t>C</a:t>
            </a:r>
            <a:r>
              <a:rPr lang="en-US" sz="2200" dirty="0"/>
              <a:t>, of </a:t>
            </a:r>
            <a:r>
              <a:rPr lang="en-US" sz="2200" dirty="0" smtClean="0"/>
              <a:t>the bumper </a:t>
            </a:r>
            <a:r>
              <a:rPr lang="en-US" sz="2200" dirty="0"/>
              <a:t>size packet.</a:t>
            </a:r>
          </a:p>
          <a:p>
            <a:pPr marL="457200" indent="-457200">
              <a:buClr>
                <a:srgbClr val="C00000"/>
              </a:buClr>
              <a:buFont typeface="+mj-lt"/>
              <a:buAutoNum type="arabicPeriod" startAt="2"/>
            </a:pPr>
            <a:r>
              <a:rPr lang="en-US" sz="2200" b="1" dirty="0" smtClean="0">
                <a:solidFill>
                  <a:srgbClr val="FF0000"/>
                </a:solidFill>
              </a:rPr>
              <a:t>R</a:t>
            </a:r>
            <a:r>
              <a:rPr lang="en-US" sz="2200" dirty="0" smtClean="0"/>
              <a:t> </a:t>
            </a:r>
            <a:r>
              <a:rPr lang="en-US" sz="2200" dirty="0"/>
              <a:t>There are 24 segments in a </a:t>
            </a:r>
            <a:r>
              <a:rPr lang="en-US" sz="2200" dirty="0" smtClean="0"/>
              <a:t>chocolate orange</a:t>
            </a:r>
            <a:r>
              <a:rPr lang="en-US" sz="2200" dirty="0"/>
              <a:t>.</a:t>
            </a:r>
          </a:p>
          <a:p>
            <a:pPr marL="914400" indent="-457200">
              <a:buClr>
                <a:srgbClr val="C00000"/>
              </a:buClr>
              <a:buFont typeface="+mj-lt"/>
              <a:buAutoNum type="alphaLcPeriod"/>
            </a:pPr>
            <a:r>
              <a:rPr lang="en-US" sz="2200" dirty="0" smtClean="0"/>
              <a:t>Write </a:t>
            </a:r>
            <a:r>
              <a:rPr lang="en-US" sz="2200" dirty="0"/>
              <a:t>an expression for the number </a:t>
            </a:r>
            <a:r>
              <a:rPr lang="en-US" sz="2200" dirty="0" smtClean="0"/>
              <a:t>of segments </a:t>
            </a:r>
            <a:r>
              <a:rPr lang="en-US" sz="2200" dirty="0"/>
              <a:t>in </a:t>
            </a:r>
            <a:r>
              <a:rPr lang="en-US" sz="2200" i="1" dirty="0"/>
              <a:t>c</a:t>
            </a:r>
            <a:r>
              <a:rPr lang="en-US" sz="2200" dirty="0"/>
              <a:t> chocolate oranges,</a:t>
            </a:r>
          </a:p>
          <a:p>
            <a:pPr marL="914400" indent="-457200">
              <a:buClr>
                <a:srgbClr val="C00000"/>
              </a:buClr>
              <a:buFont typeface="+mj-lt"/>
              <a:buAutoNum type="alphaLcPeriod"/>
            </a:pPr>
            <a:r>
              <a:rPr lang="en-US" sz="2200" dirty="0" smtClean="0"/>
              <a:t>Using </a:t>
            </a:r>
            <a:r>
              <a:rPr lang="en-US" sz="2200" dirty="0"/>
              <a:t>your expression, write a formula </a:t>
            </a:r>
            <a:r>
              <a:rPr lang="en-US" sz="2200" dirty="0" smtClean="0"/>
              <a:t>for the </a:t>
            </a:r>
            <a:r>
              <a:rPr lang="en-US" sz="2200" dirty="0"/>
              <a:t>total number </a:t>
            </a:r>
            <a:r>
              <a:rPr lang="en-US" sz="2200" i="1" dirty="0"/>
              <a:t>n</a:t>
            </a:r>
            <a:r>
              <a:rPr lang="en-US" sz="2200" dirty="0"/>
              <a:t> of segments </a:t>
            </a:r>
            <a:r>
              <a:rPr lang="en-US" sz="2200" dirty="0" smtClean="0"/>
              <a:t>in </a:t>
            </a:r>
            <a:r>
              <a:rPr lang="en-US" sz="2200" i="1" dirty="0" smtClean="0"/>
              <a:t>c</a:t>
            </a:r>
            <a:r>
              <a:rPr lang="en-US" sz="2200" dirty="0" smtClean="0"/>
              <a:t> chocolate </a:t>
            </a:r>
            <a:r>
              <a:rPr lang="en-US" sz="2200" dirty="0"/>
              <a:t>oranges.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738" y="1268760"/>
            <a:ext cx="551298" cy="546048"/>
          </a:xfrm>
          <a:prstGeom prst="rect">
            <a:avLst/>
          </a:prstGeom>
        </p:spPr>
      </p:pic>
    </p:spTree>
    <p:extLst>
      <p:ext uri="{BB962C8B-B14F-4D97-AF65-F5344CB8AC3E}">
        <p14:creationId xmlns:p14="http://schemas.microsoft.com/office/powerpoint/2010/main" val="1135192663"/>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2.4 – Algebra – Formulae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5218095"/>
              </a:xfrm>
              <a:prstGeom prst="rect">
                <a:avLst/>
              </a:prstGeom>
            </p:spPr>
            <p:txBody>
              <a:bodyPr wrap="square">
                <a:spAutoFit/>
              </a:bodyPr>
              <a:lstStyle/>
              <a:p>
                <a:pPr marL="457200" indent="-457200">
                  <a:buClr>
                    <a:srgbClr val="C00000"/>
                  </a:buClr>
                  <a:buFont typeface="+mj-lt"/>
                  <a:buAutoNum type="arabicPeriod" startAt="3"/>
                </a:pPr>
                <a:r>
                  <a:rPr lang="en-US" sz="2160" b="1" dirty="0" smtClean="0">
                    <a:solidFill>
                      <a:srgbClr val="FF0000"/>
                    </a:solidFill>
                  </a:rPr>
                  <a:t>R</a:t>
                </a:r>
                <a:r>
                  <a:rPr lang="en-US" sz="2160" dirty="0"/>
                  <a:t> A hair </a:t>
                </a:r>
                <a:r>
                  <a:rPr lang="en-US" sz="2160" dirty="0" err="1"/>
                  <a:t>scrunchie</a:t>
                </a:r>
                <a:r>
                  <a:rPr lang="en-US" sz="2160" dirty="0"/>
                  <a:t> costs </a:t>
                </a:r>
                <a:r>
                  <a:rPr lang="en-US" sz="2160" i="1" dirty="0"/>
                  <a:t>s</a:t>
                </a:r>
                <a:r>
                  <a:rPr lang="en-US" sz="2160" dirty="0"/>
                  <a:t> </a:t>
                </a:r>
                <a:r>
                  <a:rPr lang="en-US" sz="2160" dirty="0" smtClean="0"/>
                  <a:t>pence.</a:t>
                </a:r>
                <a:br>
                  <a:rPr lang="en-US" sz="2160" dirty="0" smtClean="0"/>
                </a:br>
                <a:r>
                  <a:rPr lang="en-US" sz="2160" dirty="0" smtClean="0"/>
                  <a:t>Write </a:t>
                </a:r>
                <a:r>
                  <a:rPr lang="en-US" sz="2160" dirty="0"/>
                  <a:t>formulae for the cost, </a:t>
                </a:r>
                <a:r>
                  <a:rPr lang="en-US" sz="2160" i="1" dirty="0"/>
                  <a:t>C</a:t>
                </a:r>
                <a:r>
                  <a:rPr lang="en-US" sz="2160" dirty="0"/>
                  <a:t>, of another </a:t>
                </a:r>
                <a:r>
                  <a:rPr lang="en-US" sz="2160" dirty="0" smtClean="0"/>
                  <a:t>hair </a:t>
                </a:r>
                <a:r>
                  <a:rPr lang="en-US" sz="2160" dirty="0" err="1" smtClean="0"/>
                  <a:t>scrunchie</a:t>
                </a:r>
                <a:r>
                  <a:rPr lang="en-US" sz="2160" dirty="0" smtClean="0"/>
                  <a:t> </a:t>
                </a:r>
                <a:r>
                  <a:rPr lang="en-US" sz="2160" dirty="0"/>
                  <a:t>which costs</a:t>
                </a:r>
              </a:p>
              <a:p>
                <a:pPr marL="914400" indent="-457200">
                  <a:buClr>
                    <a:srgbClr val="C00000"/>
                  </a:buClr>
                  <a:buFont typeface="+mj-lt"/>
                  <a:buAutoNum type="alphaLcPeriod"/>
                </a:pPr>
                <a:r>
                  <a:rPr lang="en-US" sz="2160" dirty="0" smtClean="0"/>
                  <a:t>25 </a:t>
                </a:r>
                <a:r>
                  <a:rPr lang="en-US" sz="2160" dirty="0"/>
                  <a:t>pence less</a:t>
                </a:r>
              </a:p>
              <a:p>
                <a:pPr marL="914400" indent="-457200">
                  <a:buClr>
                    <a:srgbClr val="C00000"/>
                  </a:buClr>
                  <a:buFont typeface="+mj-lt"/>
                  <a:buAutoNum type="alphaLcPeriod"/>
                </a:pPr>
                <a:r>
                  <a:rPr lang="en-US" sz="2160" dirty="0" smtClean="0"/>
                  <a:t>twice </a:t>
                </a:r>
                <a:r>
                  <a:rPr lang="en-US" sz="2160" dirty="0"/>
                  <a:t>as much</a:t>
                </a:r>
              </a:p>
              <a:p>
                <a:pPr marL="914400" indent="-457200">
                  <a:buClr>
                    <a:srgbClr val="C00000"/>
                  </a:buClr>
                  <a:buFont typeface="+mj-lt"/>
                  <a:buAutoNum type="alphaLcPeriod"/>
                </a:pPr>
                <a:r>
                  <a:rPr lang="en-US" sz="2160" dirty="0" smtClean="0"/>
                  <a:t>one </a:t>
                </a:r>
                <a:r>
                  <a:rPr lang="en-US" sz="2160" dirty="0"/>
                  <a:t>third as much.</a:t>
                </a:r>
              </a:p>
              <a:p>
                <a:pPr marL="457200" indent="-457200">
                  <a:buClr>
                    <a:srgbClr val="C00000"/>
                  </a:buClr>
                  <a:buFont typeface="+mj-lt"/>
                  <a:buAutoNum type="arabicPeriod" startAt="4"/>
                </a:pPr>
                <a:r>
                  <a:rPr lang="en-US" sz="2160" dirty="0" smtClean="0"/>
                  <a:t>The </a:t>
                </a:r>
                <a:r>
                  <a:rPr lang="en-US" sz="2160" dirty="0"/>
                  <a:t>formula to work out the density of </a:t>
                </a:r>
                <a:r>
                  <a:rPr lang="en-US" sz="2160" dirty="0" smtClean="0"/>
                  <a:t>a substance </a:t>
                </a:r>
                <a:r>
                  <a:rPr lang="en-US" sz="2160" dirty="0"/>
                  <a:t>is d = </a:t>
                </a:r>
                <a14:m>
                  <m:oMath xmlns:m="http://schemas.openxmlformats.org/officeDocument/2006/math">
                    <m:f>
                      <m:fPr>
                        <m:ctrlPr>
                          <a:rPr lang="en-US" sz="2160" i="1" dirty="0" smtClean="0">
                            <a:latin typeface="Cambria Math" panose="02040503050406030204" pitchFamily="18" charset="0"/>
                          </a:rPr>
                        </m:ctrlPr>
                      </m:fPr>
                      <m:num>
                        <m:r>
                          <a:rPr lang="en-US" sz="2160" b="0" i="1" dirty="0" smtClean="0">
                            <a:latin typeface="Cambria Math" panose="02040503050406030204" pitchFamily="18" charset="0"/>
                          </a:rPr>
                          <m:t>𝑀</m:t>
                        </m:r>
                      </m:num>
                      <m:den>
                        <m:r>
                          <a:rPr lang="en-US" sz="2160" b="0" i="1" dirty="0" smtClean="0">
                            <a:latin typeface="Cambria Math" panose="02040503050406030204" pitchFamily="18" charset="0"/>
                          </a:rPr>
                          <m:t>𝑉</m:t>
                        </m:r>
                      </m:den>
                    </m:f>
                  </m:oMath>
                </a14:m>
                <a:r>
                  <a:rPr lang="en-US" sz="2160" dirty="0"/>
                  <a:t> where </a:t>
                </a:r>
                <a:r>
                  <a:rPr lang="en-US" sz="2160" i="1" dirty="0"/>
                  <a:t>d</a:t>
                </a:r>
                <a:r>
                  <a:rPr lang="en-US" sz="2160" dirty="0"/>
                  <a:t> = density (</a:t>
                </a:r>
                <a:r>
                  <a:rPr lang="en-US" sz="2160" dirty="0" smtClean="0"/>
                  <a:t>in grams </a:t>
                </a:r>
                <a:r>
                  <a:rPr lang="en-US" sz="2160" dirty="0"/>
                  <a:t>per </a:t>
                </a:r>
                <a:r>
                  <a:rPr lang="en-US" sz="2160" dirty="0" smtClean="0"/>
                  <a:t>cm</a:t>
                </a:r>
                <a:r>
                  <a:rPr lang="en-US" sz="2160" baseline="30000" dirty="0" smtClean="0"/>
                  <a:t>3</a:t>
                </a:r>
                <a:r>
                  <a:rPr lang="en-US" sz="2160" dirty="0" smtClean="0"/>
                  <a:t>, </a:t>
                </a:r>
                <a:r>
                  <a:rPr lang="en-US" sz="2160" dirty="0"/>
                  <a:t>g/cm</a:t>
                </a:r>
                <a:r>
                  <a:rPr lang="en-US" sz="2160" baseline="30000" dirty="0"/>
                  <a:t>3</a:t>
                </a:r>
                <a:r>
                  <a:rPr lang="en-US" sz="2160" dirty="0"/>
                  <a:t>), </a:t>
                </a:r>
                <a:r>
                  <a:rPr lang="en-US" sz="2160" i="1" dirty="0"/>
                  <a:t>m</a:t>
                </a:r>
                <a:r>
                  <a:rPr lang="en-US" sz="2160" dirty="0"/>
                  <a:t> = mass (in grams, </a:t>
                </a:r>
                <a:r>
                  <a:rPr lang="en-US" sz="2160" dirty="0" smtClean="0"/>
                  <a:t>g) and </a:t>
                </a:r>
                <a:r>
                  <a:rPr lang="en-US" sz="2160" i="1" dirty="0" smtClean="0"/>
                  <a:t>V</a:t>
                </a:r>
                <a:r>
                  <a:rPr lang="en-US" sz="2160" dirty="0" smtClean="0"/>
                  <a:t> = </a:t>
                </a:r>
                <a:r>
                  <a:rPr lang="en-US" sz="2160" dirty="0"/>
                  <a:t>volume (in cm</a:t>
                </a:r>
                <a:r>
                  <a:rPr lang="en-US" sz="2160" baseline="30000" dirty="0"/>
                  <a:t>3</a:t>
                </a:r>
                <a:r>
                  <a:rPr lang="en-US" sz="2160" dirty="0" smtClean="0"/>
                  <a:t>).</a:t>
                </a:r>
                <a:br>
                  <a:rPr lang="en-US" sz="2160" dirty="0" smtClean="0"/>
                </a:br>
                <a:r>
                  <a:rPr lang="en-US" sz="2160" dirty="0" smtClean="0"/>
                  <a:t>Use </a:t>
                </a:r>
                <a:r>
                  <a:rPr lang="en-US" sz="2160" dirty="0"/>
                  <a:t>the formula to work out the density </a:t>
                </a:r>
                <a:r>
                  <a:rPr lang="en-US" sz="2160" dirty="0" smtClean="0"/>
                  <a:t>of these </a:t>
                </a:r>
                <a:r>
                  <a:rPr lang="en-US" sz="2160" dirty="0"/>
                  <a:t>substances where</a:t>
                </a:r>
              </a:p>
              <a:p>
                <a:pPr marL="914400" indent="-457200">
                  <a:buClr>
                    <a:srgbClr val="C00000"/>
                  </a:buClr>
                  <a:buFont typeface="+mj-lt"/>
                  <a:buAutoNum type="alphaLcPeriod"/>
                </a:pPr>
                <a:r>
                  <a:rPr lang="en-US" sz="2160" dirty="0" smtClean="0"/>
                  <a:t>mass </a:t>
                </a:r>
                <a:r>
                  <a:rPr lang="en-US" sz="2160" dirty="0"/>
                  <a:t>= 120g and volume = 40cm</a:t>
                </a:r>
                <a:r>
                  <a:rPr lang="en-US" sz="2160" baseline="30000" dirty="0"/>
                  <a:t>3</a:t>
                </a:r>
              </a:p>
              <a:p>
                <a:pPr marL="914400" indent="-457200">
                  <a:buClr>
                    <a:srgbClr val="C00000"/>
                  </a:buClr>
                  <a:buFont typeface="+mj-lt"/>
                  <a:buAutoNum type="alphaLcPeriod"/>
                </a:pPr>
                <a:r>
                  <a:rPr lang="en-US" sz="2160" dirty="0" smtClean="0"/>
                  <a:t>mass </a:t>
                </a:r>
                <a:r>
                  <a:rPr lang="en-US" sz="2160" dirty="0"/>
                  <a:t>= 80g and volume = 16cm</a:t>
                </a:r>
                <a:r>
                  <a:rPr lang="en-US" sz="2160" baseline="30000" dirty="0"/>
                  <a:t>3</a:t>
                </a:r>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5218095"/>
              </a:xfrm>
              <a:prstGeom prst="rect">
                <a:avLst/>
              </a:prstGeom>
              <a:blipFill rotWithShape="0">
                <a:blip r:embed="rId4"/>
                <a:stretch>
                  <a:fillRect l="-1275" t="-584" r="-2317" b="-1402"/>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738" y="1268760"/>
            <a:ext cx="551298" cy="546048"/>
          </a:xfrm>
          <a:prstGeom prst="rect">
            <a:avLst/>
          </a:prstGeom>
        </p:spPr>
      </p:pic>
    </p:spTree>
    <p:extLst>
      <p:ext uri="{BB962C8B-B14F-4D97-AF65-F5344CB8AC3E}">
        <p14:creationId xmlns:p14="http://schemas.microsoft.com/office/powerpoint/2010/main" val="3776261645"/>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2.4 – Algebra – Formulae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a:t>
            </a:r>
            <a:endParaRPr lang="en-GB" sz="1400" b="1" dirty="0">
              <a:latin typeface="Calibri" panose="020F0502020204030204" pitchFamily="34" charset="0"/>
            </a:endParaRPr>
          </a:p>
        </p:txBody>
      </p:sp>
      <p:sp>
        <p:nvSpPr>
          <p:cNvPr id="6" name="Rectangle 5"/>
          <p:cNvSpPr/>
          <p:nvPr/>
        </p:nvSpPr>
        <p:spPr>
          <a:xfrm>
            <a:off x="251520" y="1196752"/>
            <a:ext cx="5256584" cy="5410712"/>
          </a:xfrm>
          <a:prstGeom prst="rect">
            <a:avLst/>
          </a:prstGeom>
        </p:spPr>
        <p:txBody>
          <a:bodyPr wrap="square">
            <a:spAutoFit/>
          </a:bodyPr>
          <a:lstStyle/>
          <a:p>
            <a:pPr marL="457200" indent="-457200">
              <a:buClr>
                <a:srgbClr val="C00000"/>
              </a:buClr>
              <a:buFont typeface="+mj-lt"/>
              <a:buAutoNum type="arabicPeriod" startAt="5"/>
            </a:pPr>
            <a:r>
              <a:rPr lang="en-US" sz="2160" dirty="0" smtClean="0"/>
              <a:t>A </a:t>
            </a:r>
            <a:r>
              <a:rPr lang="en-US" sz="2160" dirty="0"/>
              <a:t>formula to calculate the surface area of </a:t>
            </a:r>
            <a:r>
              <a:rPr lang="en-US" sz="2160" dirty="0" smtClean="0"/>
              <a:t>a cube is </a:t>
            </a:r>
            <a:r>
              <a:rPr lang="en-US" sz="2160" i="1" dirty="0"/>
              <a:t>A</a:t>
            </a:r>
            <a:r>
              <a:rPr lang="en-US" sz="2160" dirty="0" smtClean="0"/>
              <a:t> </a:t>
            </a:r>
            <a:r>
              <a:rPr lang="en-US" sz="2160" dirty="0"/>
              <a:t>= 6s</a:t>
            </a:r>
            <a:r>
              <a:rPr lang="en-US" sz="2160" baseline="30000" dirty="0"/>
              <a:t>2</a:t>
            </a:r>
            <a:r>
              <a:rPr lang="en-US" sz="2160" dirty="0"/>
              <a:t>, where s is the side length </a:t>
            </a:r>
            <a:r>
              <a:rPr lang="en-US" sz="2160" dirty="0" smtClean="0"/>
              <a:t>of the cube.</a:t>
            </a:r>
            <a:br>
              <a:rPr lang="en-US" sz="2160" dirty="0" smtClean="0"/>
            </a:br>
            <a:r>
              <a:rPr lang="en-US" sz="2160" dirty="0" smtClean="0"/>
              <a:t>Calculate </a:t>
            </a:r>
            <a:r>
              <a:rPr lang="en-US" sz="2160" dirty="0"/>
              <a:t>the surface area of a cube when</a:t>
            </a:r>
          </a:p>
          <a:p>
            <a:pPr marL="914400" indent="-457200">
              <a:buClr>
                <a:srgbClr val="C00000"/>
              </a:buClr>
              <a:buFont typeface="+mj-lt"/>
              <a:buAutoNum type="alphaLcPeriod"/>
            </a:pPr>
            <a:r>
              <a:rPr lang="en-US" sz="2160" i="1" dirty="0" smtClean="0"/>
              <a:t>s</a:t>
            </a:r>
            <a:r>
              <a:rPr lang="en-US" sz="2160" dirty="0" smtClean="0"/>
              <a:t> </a:t>
            </a:r>
            <a:r>
              <a:rPr lang="en-US" sz="2160" dirty="0"/>
              <a:t>= </a:t>
            </a:r>
            <a:r>
              <a:rPr lang="en-US" sz="2160" dirty="0" smtClean="0"/>
              <a:t>4 cm</a:t>
            </a:r>
            <a:endParaRPr lang="en-US" sz="2160" dirty="0"/>
          </a:p>
          <a:p>
            <a:pPr marL="914400" indent="-457200">
              <a:buClr>
                <a:srgbClr val="C00000"/>
              </a:buClr>
              <a:buFont typeface="+mj-lt"/>
              <a:buAutoNum type="alphaLcPeriod"/>
            </a:pPr>
            <a:r>
              <a:rPr lang="en-US" sz="2160" i="1" dirty="0" smtClean="0"/>
              <a:t>s</a:t>
            </a:r>
            <a:r>
              <a:rPr lang="en-US" sz="2160" dirty="0" smtClean="0"/>
              <a:t> </a:t>
            </a:r>
            <a:r>
              <a:rPr lang="en-US" sz="2160" dirty="0"/>
              <a:t>= </a:t>
            </a:r>
            <a:r>
              <a:rPr lang="en-US" sz="2160" dirty="0" smtClean="0"/>
              <a:t>6 cm</a:t>
            </a:r>
            <a:endParaRPr lang="en-US" sz="2160" dirty="0"/>
          </a:p>
          <a:p>
            <a:pPr marL="914400" indent="-457200">
              <a:buClr>
                <a:srgbClr val="C00000"/>
              </a:buClr>
              <a:buFont typeface="+mj-lt"/>
              <a:buAutoNum type="alphaLcPeriod"/>
            </a:pPr>
            <a:r>
              <a:rPr lang="en-US" sz="2160" i="1" dirty="0" smtClean="0"/>
              <a:t>s</a:t>
            </a:r>
            <a:r>
              <a:rPr lang="en-US" sz="2160" dirty="0" smtClean="0"/>
              <a:t> </a:t>
            </a:r>
            <a:r>
              <a:rPr lang="en-US" sz="2160" dirty="0"/>
              <a:t>= </a:t>
            </a:r>
            <a:r>
              <a:rPr lang="en-US" sz="2160" dirty="0" smtClean="0"/>
              <a:t>20 cm</a:t>
            </a:r>
            <a:endParaRPr lang="en-US" sz="2160" dirty="0"/>
          </a:p>
          <a:p>
            <a:pPr marL="457200" indent="-457200">
              <a:buClr>
                <a:srgbClr val="C00000"/>
              </a:buClr>
              <a:buFont typeface="+mj-lt"/>
              <a:buAutoNum type="arabicPeriod" startAt="6"/>
            </a:pPr>
            <a:r>
              <a:rPr lang="en-US" sz="2160" dirty="0" smtClean="0"/>
              <a:t>The </a:t>
            </a:r>
            <a:r>
              <a:rPr lang="en-US" sz="2160" dirty="0"/>
              <a:t>formula for the distance travelled </a:t>
            </a:r>
            <a:r>
              <a:rPr lang="en-US" sz="2160" dirty="0" smtClean="0"/>
              <a:t>during a </a:t>
            </a:r>
            <a:r>
              <a:rPr lang="en-US" sz="2160" dirty="0"/>
              <a:t>journey is </a:t>
            </a:r>
            <a:r>
              <a:rPr lang="en-US" sz="2160" i="1" dirty="0"/>
              <a:t>d</a:t>
            </a:r>
            <a:r>
              <a:rPr lang="en-US" sz="2160" dirty="0"/>
              <a:t> = </a:t>
            </a:r>
            <a:r>
              <a:rPr lang="en-US" sz="2160" i="1" dirty="0" err="1"/>
              <a:t>st</a:t>
            </a:r>
            <a:r>
              <a:rPr lang="en-US" sz="2160" dirty="0"/>
              <a:t> where </a:t>
            </a:r>
            <a:r>
              <a:rPr lang="en-US" sz="2160" i="1" dirty="0"/>
              <a:t>d</a:t>
            </a:r>
            <a:r>
              <a:rPr lang="en-US" sz="2160" dirty="0"/>
              <a:t> = </a:t>
            </a:r>
            <a:r>
              <a:rPr lang="en-US" sz="2160" dirty="0" smtClean="0"/>
              <a:t>distance, </a:t>
            </a:r>
            <a:r>
              <a:rPr lang="en-US" sz="2160" i="1" dirty="0" smtClean="0"/>
              <a:t>t</a:t>
            </a:r>
            <a:r>
              <a:rPr lang="en-US" sz="2160" dirty="0" smtClean="0"/>
              <a:t> </a:t>
            </a:r>
            <a:r>
              <a:rPr lang="en-US" sz="2160" dirty="0"/>
              <a:t>= time and </a:t>
            </a:r>
            <a:r>
              <a:rPr lang="en-US" sz="2160" i="1" dirty="0"/>
              <a:t>s</a:t>
            </a:r>
            <a:r>
              <a:rPr lang="en-US" sz="2160" dirty="0"/>
              <a:t> = </a:t>
            </a:r>
            <a:r>
              <a:rPr lang="en-US" sz="2160" dirty="0" smtClean="0"/>
              <a:t>speed.</a:t>
            </a:r>
            <a:br>
              <a:rPr lang="en-US" sz="2160" dirty="0" smtClean="0"/>
            </a:br>
            <a:r>
              <a:rPr lang="en-US" sz="2160" dirty="0" smtClean="0"/>
              <a:t>Work </a:t>
            </a:r>
            <a:r>
              <a:rPr lang="en-US" sz="2160" dirty="0"/>
              <a:t>out the distance (</a:t>
            </a:r>
            <a:r>
              <a:rPr lang="en-US" sz="2160" i="1" dirty="0"/>
              <a:t>d</a:t>
            </a:r>
            <a:r>
              <a:rPr lang="en-US" sz="2160" dirty="0"/>
              <a:t>) in miles a </a:t>
            </a:r>
            <a:r>
              <a:rPr lang="en-US" sz="2160" dirty="0" smtClean="0"/>
              <a:t>car travels </a:t>
            </a:r>
            <a:r>
              <a:rPr lang="en-US" sz="2160" dirty="0"/>
              <a:t>if it goes </a:t>
            </a:r>
            <a:r>
              <a:rPr lang="en-US" sz="2160" dirty="0" smtClean="0"/>
              <a:t>at:</a:t>
            </a:r>
            <a:endParaRPr lang="en-US" sz="2160" dirty="0"/>
          </a:p>
          <a:p>
            <a:pPr marL="914400" indent="-457200">
              <a:buClr>
                <a:srgbClr val="C00000"/>
              </a:buClr>
              <a:buFont typeface="+mj-lt"/>
              <a:buAutoNum type="alphaLcPeriod"/>
            </a:pPr>
            <a:r>
              <a:rPr lang="en-US" sz="2160" dirty="0" smtClean="0"/>
              <a:t>60 </a:t>
            </a:r>
            <a:r>
              <a:rPr lang="en-US" sz="2160" dirty="0"/>
              <a:t>miles per hour for 3 hours</a:t>
            </a:r>
          </a:p>
          <a:p>
            <a:pPr marL="914400" indent="-457200">
              <a:buClr>
                <a:srgbClr val="C00000"/>
              </a:buClr>
              <a:buFont typeface="+mj-lt"/>
              <a:buAutoNum type="alphaLcPeriod"/>
            </a:pPr>
            <a:r>
              <a:rPr lang="en-US" sz="2160" dirty="0" smtClean="0"/>
              <a:t>50 </a:t>
            </a:r>
            <a:r>
              <a:rPr lang="en-US" sz="2160" dirty="0"/>
              <a:t>miles per hour for 4 hours</a:t>
            </a:r>
          </a:p>
          <a:p>
            <a:pPr marL="914400" indent="-457200">
              <a:buClr>
                <a:srgbClr val="C00000"/>
              </a:buClr>
              <a:buFont typeface="+mj-lt"/>
              <a:buAutoNum type="alphaLcPeriod"/>
            </a:pPr>
            <a:r>
              <a:rPr lang="en-US" sz="2160" dirty="0" smtClean="0"/>
              <a:t>70 </a:t>
            </a:r>
            <a:r>
              <a:rPr lang="en-US" sz="2160" dirty="0"/>
              <a:t>miles per hour for </a:t>
            </a:r>
            <a:r>
              <a:rPr lang="en-US" sz="2160" dirty="0" smtClean="0"/>
              <a:t>2½ hours</a:t>
            </a:r>
            <a:endParaRPr lang="en-US" sz="2160" baseline="300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738" y="1268760"/>
            <a:ext cx="551298" cy="54604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7988" y="3933056"/>
            <a:ext cx="546048" cy="514544"/>
          </a:xfrm>
          <a:prstGeom prst="rect">
            <a:avLst/>
          </a:prstGeom>
        </p:spPr>
      </p:pic>
    </p:spTree>
    <p:extLst>
      <p:ext uri="{BB962C8B-B14F-4D97-AF65-F5344CB8AC3E}">
        <p14:creationId xmlns:p14="http://schemas.microsoft.com/office/powerpoint/2010/main" val="4087578495"/>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2.4 – Algebra – Formulae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3305649"/>
              </a:xfrm>
              <a:prstGeom prst="rect">
                <a:avLst/>
              </a:prstGeom>
            </p:spPr>
            <p:txBody>
              <a:bodyPr wrap="square">
                <a:spAutoFit/>
              </a:bodyPr>
              <a:lstStyle/>
              <a:p>
                <a:pPr marL="342900" indent="-342900">
                  <a:buClr>
                    <a:srgbClr val="C00000"/>
                  </a:buClr>
                  <a:buFont typeface="+mj-lt"/>
                  <a:buAutoNum type="arabicPeriod" startAt="7"/>
                </a:pPr>
                <a:r>
                  <a:rPr lang="en-US" sz="2000" dirty="0" smtClean="0"/>
                  <a:t>The </a:t>
                </a:r>
                <a:r>
                  <a:rPr lang="en-US" sz="2000" dirty="0"/>
                  <a:t>formula for speed is </a:t>
                </a:r>
                <a:r>
                  <a:rPr lang="en-US" sz="2000" i="1" dirty="0"/>
                  <a:t>s</a:t>
                </a:r>
                <a:r>
                  <a:rPr lang="en-US" sz="2000" dirty="0"/>
                  <a:t> = </a:t>
                </a:r>
                <a14:m>
                  <m:oMath xmlns:m="http://schemas.openxmlformats.org/officeDocument/2006/math">
                    <m:f>
                      <m:fPr>
                        <m:ctrlPr>
                          <a:rPr lang="en-US" sz="2000" i="1" dirty="0" smtClean="0">
                            <a:latin typeface="Cambria Math" panose="02040503050406030204" pitchFamily="18" charset="0"/>
                          </a:rPr>
                        </m:ctrlPr>
                      </m:fPr>
                      <m:num>
                        <m:r>
                          <a:rPr lang="en-US" sz="2000" b="0" i="1" dirty="0" smtClean="0">
                            <a:latin typeface="Cambria Math" panose="02040503050406030204" pitchFamily="18" charset="0"/>
                          </a:rPr>
                          <m:t>𝑑</m:t>
                        </m:r>
                      </m:num>
                      <m:den>
                        <m:r>
                          <a:rPr lang="en-US" sz="2000" b="0" i="1" dirty="0" smtClean="0">
                            <a:latin typeface="Cambria Math" panose="02040503050406030204" pitchFamily="18" charset="0"/>
                          </a:rPr>
                          <m:t>𝑡</m:t>
                        </m:r>
                      </m:den>
                    </m:f>
                  </m:oMath>
                </a14:m>
                <a:r>
                  <a:rPr lang="en-US" sz="2000" dirty="0"/>
                  <a:t> </a:t>
                </a:r>
                <a:r>
                  <a:rPr lang="en-US" sz="2000" dirty="0" smtClean="0"/>
                  <a:t>where </a:t>
                </a:r>
                <a:r>
                  <a:rPr lang="en-US" sz="2000" i="1" dirty="0" smtClean="0"/>
                  <a:t>s</a:t>
                </a:r>
                <a:r>
                  <a:rPr lang="en-US" sz="2000" dirty="0" smtClean="0"/>
                  <a:t> </a:t>
                </a:r>
                <a:r>
                  <a:rPr lang="en-US" sz="2000" dirty="0"/>
                  <a:t>= speed, </a:t>
                </a:r>
                <a:r>
                  <a:rPr lang="en-US" sz="2000" i="1" dirty="0"/>
                  <a:t>d</a:t>
                </a:r>
                <a:r>
                  <a:rPr lang="en-US" sz="2000" dirty="0"/>
                  <a:t> = distance and </a:t>
                </a:r>
                <a:r>
                  <a:rPr lang="en-US" sz="2000" i="1" dirty="0"/>
                  <a:t>t</a:t>
                </a:r>
                <a:r>
                  <a:rPr lang="en-US" sz="2000" dirty="0"/>
                  <a:t> = </a:t>
                </a:r>
                <a:r>
                  <a:rPr lang="en-US" sz="2000" dirty="0" smtClean="0"/>
                  <a:t>time. Work </a:t>
                </a:r>
                <a:r>
                  <a:rPr lang="en-US" sz="2000" dirty="0"/>
                  <a:t>out the speed, s, in </a:t>
                </a:r>
                <a:r>
                  <a:rPr lang="en-US" sz="2000" dirty="0" err="1"/>
                  <a:t>kilometres</a:t>
                </a:r>
                <a:r>
                  <a:rPr lang="en-US" sz="2000" dirty="0"/>
                  <a:t> per </a:t>
                </a:r>
                <a:r>
                  <a:rPr lang="en-US" sz="2000" dirty="0" smtClean="0"/>
                  <a:t>hour, km/h</a:t>
                </a:r>
                <a:r>
                  <a:rPr lang="en-US" sz="2000" dirty="0"/>
                  <a:t>, when</a:t>
                </a:r>
              </a:p>
              <a:p>
                <a:pPr marL="857250" indent="-457200">
                  <a:buClr>
                    <a:srgbClr val="C00000"/>
                  </a:buClr>
                  <a:buFont typeface="+mj-lt"/>
                  <a:buAutoNum type="alphaLcPeriod"/>
                </a:pPr>
                <a:r>
                  <a:rPr lang="en-US" sz="2000" i="1" dirty="0" smtClean="0"/>
                  <a:t>d</a:t>
                </a:r>
                <a:r>
                  <a:rPr lang="en-US" sz="2000" dirty="0" smtClean="0"/>
                  <a:t> </a:t>
                </a:r>
                <a:r>
                  <a:rPr lang="en-US" sz="2000" dirty="0"/>
                  <a:t>= 80km and </a:t>
                </a:r>
                <a:r>
                  <a:rPr lang="en-US" sz="2000" i="1" dirty="0"/>
                  <a:t>t</a:t>
                </a:r>
                <a:r>
                  <a:rPr lang="en-US" sz="2000" dirty="0"/>
                  <a:t> = 2 hours</a:t>
                </a:r>
              </a:p>
              <a:p>
                <a:pPr marL="857250" indent="-457200">
                  <a:buClr>
                    <a:srgbClr val="C00000"/>
                  </a:buClr>
                  <a:buFont typeface="+mj-lt"/>
                  <a:buAutoNum type="alphaLcPeriod"/>
                </a:pPr>
                <a:r>
                  <a:rPr lang="en-US" sz="2000" i="1" dirty="0" smtClean="0"/>
                  <a:t>d</a:t>
                </a:r>
                <a:r>
                  <a:rPr lang="en-US" sz="2000" dirty="0" smtClean="0"/>
                  <a:t> </a:t>
                </a:r>
                <a:r>
                  <a:rPr lang="en-US" sz="2000" dirty="0"/>
                  <a:t>= 240km and </a:t>
                </a:r>
                <a:r>
                  <a:rPr lang="en-US" sz="2000" i="1" dirty="0"/>
                  <a:t>t</a:t>
                </a:r>
                <a:r>
                  <a:rPr lang="en-US" sz="2000" dirty="0"/>
                  <a:t> = 8 hours</a:t>
                </a:r>
              </a:p>
              <a:p>
                <a:pPr marL="857250" indent="-457200">
                  <a:buClr>
                    <a:srgbClr val="C00000"/>
                  </a:buClr>
                  <a:buFont typeface="+mj-lt"/>
                  <a:buAutoNum type="alphaLcPeriod"/>
                </a:pPr>
                <a:r>
                  <a:rPr lang="en-US" sz="2000" dirty="0" smtClean="0"/>
                  <a:t>a </a:t>
                </a:r>
                <a:r>
                  <a:rPr lang="en-US" sz="2000" dirty="0"/>
                  <a:t>cyclist travels a distance of 36 km in 3 hours</a:t>
                </a:r>
              </a:p>
              <a:p>
                <a:pPr marL="857250" indent="-457200">
                  <a:buClr>
                    <a:srgbClr val="C00000"/>
                  </a:buClr>
                  <a:buFont typeface="+mj-lt"/>
                  <a:buAutoNum type="alphaLcPeriod"/>
                </a:pPr>
                <a:r>
                  <a:rPr lang="en-US" sz="2000" dirty="0" smtClean="0"/>
                  <a:t>a </a:t>
                </a:r>
                <a:r>
                  <a:rPr lang="en-US" sz="2000" dirty="0"/>
                  <a:t>helicopter travels a distance of 320 km </a:t>
                </a:r>
                <a:r>
                  <a:rPr lang="en-US" sz="2000" dirty="0" smtClean="0"/>
                  <a:t>in 2 </a:t>
                </a:r>
                <a:r>
                  <a:rPr lang="en-US" sz="2000" dirty="0"/>
                  <a:t>hours.</a:t>
                </a:r>
                <a:endParaRPr lang="en-US" sz="2000" baseline="30000" dirty="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3305649"/>
              </a:xfrm>
              <a:prstGeom prst="rect">
                <a:avLst/>
              </a:prstGeom>
              <a:blipFill rotWithShape="0">
                <a:blip r:embed="rId4"/>
                <a:stretch>
                  <a:fillRect l="-1043" r="-927" b="-2394"/>
                </a:stretch>
              </a:blipFill>
            </p:spPr>
            <p:txBody>
              <a:bodyPr/>
              <a:lstStyle/>
              <a:p>
                <a:r>
                  <a:rPr lang="en-US">
                    <a:noFill/>
                  </a:rPr>
                  <a:t> </a:t>
                </a:r>
              </a:p>
            </p:txBody>
          </p:sp>
        </mc:Fallback>
      </mc:AlternateContent>
      <p:grpSp>
        <p:nvGrpSpPr>
          <p:cNvPr id="5" name="Group 4"/>
          <p:cNvGrpSpPr/>
          <p:nvPr/>
        </p:nvGrpSpPr>
        <p:grpSpPr>
          <a:xfrm>
            <a:off x="243512" y="4509120"/>
            <a:ext cx="5264592" cy="2058328"/>
            <a:chOff x="3483872" y="1089031"/>
            <a:chExt cx="5264592" cy="2058328"/>
          </a:xfrm>
        </p:grpSpPr>
        <p:sp>
          <p:nvSpPr>
            <p:cNvPr id="7" name="Round Diagonal Corner Rectangle 6"/>
            <p:cNvSpPr/>
            <p:nvPr/>
          </p:nvSpPr>
          <p:spPr>
            <a:xfrm>
              <a:off x="3491880" y="1089031"/>
              <a:ext cx="5256584" cy="2058328"/>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8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593087"/>
              <a:ext cx="5176568" cy="1554272"/>
            </a:xfrm>
            <a:prstGeom prst="rect">
              <a:avLst/>
            </a:prstGeom>
          </p:spPr>
          <p:txBody>
            <a:bodyPr wrap="square">
              <a:spAutoFit/>
            </a:bodyPr>
            <a:lstStyle/>
            <a:p>
              <a:pPr>
                <a:spcAft>
                  <a:spcPts val="600"/>
                </a:spcAft>
                <a:tabLst>
                  <a:tab pos="4972050" algn="r"/>
                </a:tabLst>
              </a:pPr>
              <a:r>
                <a:rPr lang="en-US" sz="2000" i="1" dirty="0"/>
                <a:t>T</a:t>
              </a:r>
              <a:r>
                <a:rPr lang="en-US" sz="2000" dirty="0"/>
                <a:t> - </a:t>
              </a:r>
              <a:r>
                <a:rPr lang="en-US" sz="2000" dirty="0" smtClean="0"/>
                <a:t>6</a:t>
              </a:r>
              <a:r>
                <a:rPr lang="en-US" sz="2000" i="1" dirty="0" smtClean="0"/>
                <a:t>a </a:t>
              </a:r>
              <a:r>
                <a:rPr lang="en-US" sz="2000" dirty="0" smtClean="0"/>
                <a:t>- </a:t>
              </a:r>
              <a:r>
                <a:rPr lang="en-US" sz="2000" i="1" dirty="0" smtClean="0"/>
                <a:t>b</a:t>
              </a:r>
              <a:endParaRPr lang="en-US" sz="2000" i="1" dirty="0"/>
            </a:p>
            <a:p>
              <a:pPr>
                <a:spcAft>
                  <a:spcPts val="600"/>
                </a:spcAft>
                <a:tabLst>
                  <a:tab pos="4972050" algn="r"/>
                </a:tabLst>
              </a:pPr>
              <a:r>
                <a:rPr lang="en-US" sz="2000" i="1" dirty="0"/>
                <a:t>a</a:t>
              </a:r>
              <a:r>
                <a:rPr lang="en-US" sz="2000" dirty="0"/>
                <a:t> - 4.5</a:t>
              </a:r>
            </a:p>
            <a:p>
              <a:pPr>
                <a:spcAft>
                  <a:spcPts val="600"/>
                </a:spcAft>
                <a:tabLst>
                  <a:tab pos="4972050" algn="r"/>
                </a:tabLst>
              </a:pPr>
              <a:r>
                <a:rPr lang="en-US" sz="2000" i="1" dirty="0"/>
                <a:t>b</a:t>
              </a:r>
              <a:r>
                <a:rPr lang="en-US" sz="2000" dirty="0"/>
                <a:t> = 3.6</a:t>
              </a:r>
            </a:p>
            <a:p>
              <a:pPr>
                <a:spcAft>
                  <a:spcPts val="600"/>
                </a:spcAft>
                <a:tabLst>
                  <a:tab pos="4972050" algn="r"/>
                </a:tabLst>
              </a:pPr>
              <a:r>
                <a:rPr lang="en-US" sz="2000" dirty="0"/>
                <a:t>Work out the value of </a:t>
              </a:r>
              <a:r>
                <a:rPr lang="en-US" sz="2000" i="1" dirty="0"/>
                <a:t>T</a:t>
              </a:r>
              <a:r>
                <a:rPr lang="en-US" sz="2000" dirty="0"/>
                <a:t>. </a:t>
              </a:r>
              <a:r>
                <a:rPr lang="en-US" sz="2000" dirty="0" smtClean="0"/>
                <a:t>	</a:t>
              </a:r>
              <a:r>
                <a:rPr lang="en-US" sz="2000" b="1" dirty="0" smtClean="0"/>
                <a:t>(</a:t>
              </a:r>
              <a:r>
                <a:rPr lang="en-US" sz="2000" b="1" dirty="0"/>
                <a:t>2 marks)</a:t>
              </a:r>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7988" y="1268760"/>
            <a:ext cx="546048" cy="514544"/>
          </a:xfrm>
          <a:prstGeom prst="rect">
            <a:avLst/>
          </a:prstGeom>
        </p:spPr>
      </p:pic>
    </p:spTree>
    <p:extLst>
      <p:ext uri="{BB962C8B-B14F-4D97-AF65-F5344CB8AC3E}">
        <p14:creationId xmlns:p14="http://schemas.microsoft.com/office/powerpoint/2010/main" val="1683881760"/>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2.4 – Algebra – Formulae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51520" y="1196752"/>
                <a:ext cx="5256584" cy="4450577"/>
              </a:xfrm>
              <a:prstGeom prst="rect">
                <a:avLst/>
              </a:prstGeom>
            </p:spPr>
            <p:txBody>
              <a:bodyPr wrap="square">
                <a:spAutoFit/>
              </a:bodyPr>
              <a:lstStyle/>
              <a:p>
                <a:pPr marL="514350" indent="-514350">
                  <a:buClr>
                    <a:srgbClr val="C00000"/>
                  </a:buClr>
                  <a:buFont typeface="+mj-lt"/>
                  <a:buAutoNum type="arabicPeriod" startAt="9"/>
                </a:pPr>
                <a:r>
                  <a:rPr lang="en-US" sz="3000" dirty="0" smtClean="0"/>
                  <a:t>Which of these are formulae and which are expressions</a:t>
                </a:r>
                <a:r>
                  <a:rPr lang="en-US" sz="3000" dirty="0"/>
                  <a:t>?</a:t>
                </a:r>
              </a:p>
              <a:p>
                <a:pPr marL="1090613" indent="-514350">
                  <a:buClr>
                    <a:srgbClr val="C00000"/>
                  </a:buClr>
                  <a:buFont typeface="+mj-lt"/>
                  <a:buAutoNum type="alphaLcPeriod"/>
                </a:pPr>
                <a:r>
                  <a:rPr lang="en-US" sz="3000" i="1" dirty="0" smtClean="0"/>
                  <a:t>3x - 4</a:t>
                </a:r>
                <a:endParaRPr lang="en-US" sz="3000" i="1" dirty="0"/>
              </a:p>
              <a:p>
                <a:pPr marL="1090613" indent="-514350">
                  <a:buClr>
                    <a:srgbClr val="C00000"/>
                  </a:buClr>
                  <a:buFont typeface="+mj-lt"/>
                  <a:buAutoNum type="alphaLcPeriod"/>
                </a:pPr>
                <a:r>
                  <a:rPr lang="en-US" sz="3000" i="1" dirty="0"/>
                  <a:t>d = </a:t>
                </a:r>
                <a:r>
                  <a:rPr lang="en-US" sz="3000" i="1" dirty="0" err="1"/>
                  <a:t>st</a:t>
                </a:r>
                <a:endParaRPr lang="en-US" sz="3000" i="1" dirty="0"/>
              </a:p>
              <a:p>
                <a:pPr marL="1090613" indent="-514350">
                  <a:buClr>
                    <a:srgbClr val="C00000"/>
                  </a:buClr>
                  <a:buFont typeface="+mj-lt"/>
                  <a:buAutoNum type="alphaLcPeriod"/>
                </a:pPr>
                <a:r>
                  <a:rPr lang="en-US" sz="3000" i="1" dirty="0" smtClean="0"/>
                  <a:t>v </a:t>
                </a:r>
                <a:r>
                  <a:rPr lang="en-US" sz="3000" i="1" dirty="0"/>
                  <a:t>= </a:t>
                </a:r>
                <a:r>
                  <a:rPr lang="en-US" sz="3000" i="1" dirty="0" smtClean="0"/>
                  <a:t>u + at</a:t>
                </a:r>
                <a:endParaRPr lang="en-US" sz="3000" i="1" dirty="0"/>
              </a:p>
              <a:p>
                <a:pPr marL="1090613" indent="-514350">
                  <a:buClr>
                    <a:srgbClr val="C00000"/>
                  </a:buClr>
                  <a:buFont typeface="+mj-lt"/>
                  <a:buAutoNum type="alphaLcPeriod"/>
                </a:pPr>
                <a14:m>
                  <m:oMath xmlns:m="http://schemas.openxmlformats.org/officeDocument/2006/math">
                    <m:f>
                      <m:fPr>
                        <m:ctrlPr>
                          <a:rPr lang="en-US" sz="3000" i="1" smtClean="0">
                            <a:latin typeface="Cambria Math" panose="02040503050406030204" pitchFamily="18" charset="0"/>
                          </a:rPr>
                        </m:ctrlPr>
                      </m:fPr>
                      <m:num>
                        <m:r>
                          <a:rPr lang="en-US" sz="3000" b="0" i="1" smtClean="0">
                            <a:latin typeface="Cambria Math" panose="02040503050406030204" pitchFamily="18" charset="0"/>
                          </a:rPr>
                          <m:t>𝑑</m:t>
                        </m:r>
                      </m:num>
                      <m:den>
                        <m:r>
                          <a:rPr lang="en-US" sz="3000" b="0" i="1" smtClean="0">
                            <a:latin typeface="Cambria Math" panose="02040503050406030204" pitchFamily="18" charset="0"/>
                          </a:rPr>
                          <m:t>𝑡</m:t>
                        </m:r>
                      </m:den>
                    </m:f>
                  </m:oMath>
                </a14:m>
                <a:endParaRPr lang="en-US" sz="3000" i="1" dirty="0" smtClean="0"/>
              </a:p>
              <a:p>
                <a:pPr marL="1090613" indent="-514350">
                  <a:buClr>
                    <a:srgbClr val="C00000"/>
                  </a:buClr>
                  <a:buFont typeface="+mj-lt"/>
                  <a:buAutoNum type="alphaLcPeriod"/>
                </a:pPr>
                <a:r>
                  <a:rPr lang="en-US" sz="3000" i="1" dirty="0" smtClean="0"/>
                  <a:t>V</a:t>
                </a:r>
                <a:r>
                  <a:rPr lang="en-US" sz="3000" i="1" dirty="0"/>
                  <a:t>= </a:t>
                </a:r>
                <a:r>
                  <a:rPr lang="en-US" sz="3000" i="1" dirty="0" err="1" smtClean="0"/>
                  <a:t>lwh</a:t>
                </a:r>
                <a:endParaRPr lang="en-US" sz="3000" i="1" dirty="0"/>
              </a:p>
              <a:p>
                <a:pPr marL="1090613" indent="-514350">
                  <a:buClr>
                    <a:srgbClr val="C00000"/>
                  </a:buClr>
                  <a:buFont typeface="+mj-lt"/>
                  <a:buAutoNum type="alphaLcPeriod"/>
                </a:pPr>
                <a:r>
                  <a:rPr lang="en-US" sz="3000" i="1" dirty="0" smtClean="0"/>
                  <a:t>v</a:t>
                </a:r>
                <a:r>
                  <a:rPr lang="en-US" sz="3000" i="1" baseline="30000" dirty="0" smtClean="0"/>
                  <a:t>2</a:t>
                </a:r>
                <a:r>
                  <a:rPr lang="en-US" sz="3000" i="1" dirty="0" smtClean="0"/>
                  <a:t> </a:t>
                </a:r>
                <a:r>
                  <a:rPr lang="en-US" sz="3000" i="1" dirty="0"/>
                  <a:t>+ ma</a:t>
                </a:r>
                <a:endParaRPr lang="en-US" sz="3000" baseline="30000" dirty="0"/>
              </a:p>
            </p:txBody>
          </p:sp>
        </mc:Choice>
        <mc:Fallback xmlns="">
          <p:sp>
            <p:nvSpPr>
              <p:cNvPr id="6" name="Rectangle 5"/>
              <p:cNvSpPr>
                <a:spLocks noRot="1" noChangeAspect="1" noMove="1" noResize="1" noEditPoints="1" noAdjustHandles="1" noChangeArrowheads="1" noChangeShapeType="1" noTextEdit="1"/>
              </p:cNvSpPr>
              <p:nvPr/>
            </p:nvSpPr>
            <p:spPr>
              <a:xfrm>
                <a:off x="251520" y="1196752"/>
                <a:ext cx="5256584" cy="4450577"/>
              </a:xfrm>
              <a:prstGeom prst="rect">
                <a:avLst/>
              </a:prstGeom>
              <a:blipFill rotWithShape="0">
                <a:blip r:embed="rId4"/>
                <a:stretch>
                  <a:fillRect l="-2317" t="-1781" b="-3288"/>
                </a:stretch>
              </a:blipFill>
            </p:spPr>
            <p:txBody>
              <a:bodyPr/>
              <a:lstStyle/>
              <a:p>
                <a:r>
                  <a:rPr lang="en-US">
                    <a:noFill/>
                  </a:rPr>
                  <a:t> </a:t>
                </a:r>
              </a:p>
            </p:txBody>
          </p:sp>
        </mc:Fallback>
      </mc:AlternateContent>
      <p:sp>
        <p:nvSpPr>
          <p:cNvPr id="10" name="Rectangle 9"/>
          <p:cNvSpPr/>
          <p:nvPr/>
        </p:nvSpPr>
        <p:spPr>
          <a:xfrm flipH="1">
            <a:off x="277538" y="5661248"/>
            <a:ext cx="5204539" cy="87801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Q9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 formula always has an equals sign.</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7166" y="1268760"/>
            <a:ext cx="551298" cy="546048"/>
          </a:xfrm>
          <a:prstGeom prst="rect">
            <a:avLst/>
          </a:prstGeom>
        </p:spPr>
      </p:pic>
    </p:spTree>
    <p:extLst>
      <p:ext uri="{BB962C8B-B14F-4D97-AF65-F5344CB8AC3E}">
        <p14:creationId xmlns:p14="http://schemas.microsoft.com/office/powerpoint/2010/main" val="1697527856"/>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2.4 – Algebra – Formulae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a:t>
            </a:r>
            <a:endParaRPr lang="en-GB" sz="1400" b="1" dirty="0">
              <a:latin typeface="Calibri" panose="020F0502020204030204" pitchFamily="34" charset="0"/>
            </a:endParaRPr>
          </a:p>
        </p:txBody>
      </p:sp>
      <p:sp>
        <p:nvSpPr>
          <p:cNvPr id="6" name="Rectangle 5"/>
          <p:cNvSpPr/>
          <p:nvPr/>
        </p:nvSpPr>
        <p:spPr>
          <a:xfrm>
            <a:off x="251520" y="1196752"/>
            <a:ext cx="5256584" cy="5549211"/>
          </a:xfrm>
          <a:prstGeom prst="rect">
            <a:avLst/>
          </a:prstGeom>
        </p:spPr>
        <p:txBody>
          <a:bodyPr wrap="square">
            <a:spAutoFit/>
          </a:bodyPr>
          <a:lstStyle/>
          <a:p>
            <a:pPr marL="457200" indent="-457200">
              <a:buClr>
                <a:srgbClr val="C00000"/>
              </a:buClr>
              <a:buFont typeface="+mj-lt"/>
              <a:buAutoNum type="arabicPeriod" startAt="10"/>
            </a:pPr>
            <a:r>
              <a:rPr lang="en-US" sz="1970" b="1" dirty="0">
                <a:solidFill>
                  <a:srgbClr val="FF0000"/>
                </a:solidFill>
              </a:rPr>
              <a:t>R</a:t>
            </a:r>
            <a:r>
              <a:rPr lang="en-US" sz="1970" dirty="0"/>
              <a:t> Elaine is a waitress. </a:t>
            </a:r>
            <a:r>
              <a:rPr lang="en-US" sz="1970" dirty="0" smtClean="0"/>
              <a:t>She works </a:t>
            </a:r>
            <a:r>
              <a:rPr lang="en-US" sz="1970" dirty="0"/>
              <a:t>h hours per day and </a:t>
            </a:r>
            <a:r>
              <a:rPr lang="en-US" sz="1970" dirty="0" smtClean="0"/>
              <a:t>is paid </a:t>
            </a:r>
            <a:r>
              <a:rPr lang="en-US" sz="1970" dirty="0"/>
              <a:t>a rate of £</a:t>
            </a:r>
            <a:r>
              <a:rPr lang="en-US" sz="1970" i="1" dirty="0"/>
              <a:t>p</a:t>
            </a:r>
            <a:r>
              <a:rPr lang="en-US" sz="1970" dirty="0"/>
              <a:t> per hour.</a:t>
            </a:r>
          </a:p>
          <a:p>
            <a:pPr marL="796925" indent="-339725">
              <a:buClr>
                <a:srgbClr val="C00000"/>
              </a:buClr>
              <a:buFont typeface="+mj-lt"/>
              <a:buAutoNum type="alphaLcPeriod"/>
            </a:pPr>
            <a:r>
              <a:rPr lang="en-US" sz="1970" dirty="0" smtClean="0"/>
              <a:t>Write </a:t>
            </a:r>
            <a:r>
              <a:rPr lang="en-US" sz="1970" dirty="0"/>
              <a:t>a formula for </a:t>
            </a:r>
            <a:r>
              <a:rPr lang="en-US" sz="1970" dirty="0" smtClean="0"/>
              <a:t>Elaine's total </a:t>
            </a:r>
            <a:r>
              <a:rPr lang="en-US" sz="1970" dirty="0"/>
              <a:t>pay per day, </a:t>
            </a:r>
            <a:r>
              <a:rPr lang="en-US" sz="1970" i="1" dirty="0"/>
              <a:t>T</a:t>
            </a:r>
            <a:r>
              <a:rPr lang="en-US" sz="1970" dirty="0"/>
              <a:t>, </a:t>
            </a:r>
            <a:r>
              <a:rPr lang="en-US" sz="1970" dirty="0" smtClean="0"/>
              <a:t>in terms </a:t>
            </a:r>
            <a:r>
              <a:rPr lang="en-US" sz="1970" dirty="0"/>
              <a:t>of </a:t>
            </a:r>
            <a:r>
              <a:rPr lang="en-US" sz="1970" i="1" dirty="0"/>
              <a:t>h</a:t>
            </a:r>
            <a:r>
              <a:rPr lang="en-US" sz="1970" dirty="0"/>
              <a:t> and </a:t>
            </a:r>
            <a:r>
              <a:rPr lang="en-US" sz="1970" i="1" dirty="0"/>
              <a:t>p</a:t>
            </a:r>
            <a:r>
              <a:rPr lang="en-US" sz="1970" dirty="0" smtClean="0"/>
              <a:t>.</a:t>
            </a:r>
          </a:p>
          <a:p>
            <a:pPr marL="796925" indent="-339725">
              <a:buClr>
                <a:srgbClr val="C00000"/>
              </a:buClr>
              <a:buFont typeface="+mj-lt"/>
              <a:buAutoNum type="alphaLcPeriod"/>
            </a:pPr>
            <a:r>
              <a:rPr lang="en-US" sz="1970" dirty="0"/>
              <a:t>Use your formula to work out </a:t>
            </a:r>
            <a:r>
              <a:rPr lang="en-US" sz="1970" i="1" dirty="0"/>
              <a:t>T</a:t>
            </a:r>
            <a:r>
              <a:rPr lang="en-US" sz="1970" dirty="0"/>
              <a:t> when </a:t>
            </a:r>
            <a:r>
              <a:rPr lang="en-US" sz="1970" i="1" dirty="0"/>
              <a:t>h</a:t>
            </a:r>
            <a:r>
              <a:rPr lang="en-US" sz="1970" dirty="0"/>
              <a:t> = </a:t>
            </a:r>
            <a:r>
              <a:rPr lang="en-US" sz="1970" i="1" dirty="0" smtClean="0"/>
              <a:t>T</a:t>
            </a:r>
            <a:r>
              <a:rPr lang="en-US" sz="1970" dirty="0" smtClean="0"/>
              <a:t> and </a:t>
            </a:r>
            <a:r>
              <a:rPr lang="en-US" sz="1970" i="1" dirty="0"/>
              <a:t>p</a:t>
            </a:r>
            <a:r>
              <a:rPr lang="en-US" sz="1970" dirty="0"/>
              <a:t> = 9</a:t>
            </a:r>
            <a:r>
              <a:rPr lang="en-US" sz="1970" dirty="0" smtClean="0"/>
              <a:t>.</a:t>
            </a:r>
          </a:p>
          <a:p>
            <a:pPr marL="796925" indent="-339725">
              <a:buClr>
                <a:srgbClr val="C00000"/>
              </a:buClr>
              <a:buFont typeface="+mj-lt"/>
              <a:buAutoNum type="alphaLcPeriod"/>
            </a:pPr>
            <a:r>
              <a:rPr lang="en-US" sz="1970" dirty="0" smtClean="0"/>
              <a:t>At </a:t>
            </a:r>
            <a:r>
              <a:rPr lang="en-US" sz="1970" dirty="0"/>
              <a:t>the end of each day Elaine and </a:t>
            </a:r>
            <a:r>
              <a:rPr lang="en-US" sz="1970" dirty="0" smtClean="0"/>
              <a:t>a colleague </a:t>
            </a:r>
            <a:r>
              <a:rPr lang="en-US" sz="1970" dirty="0"/>
              <a:t>equally share the tips, </a:t>
            </a:r>
            <a:r>
              <a:rPr lang="en-US" sz="1970" i="1" dirty="0"/>
              <a:t>t</a:t>
            </a:r>
            <a:r>
              <a:rPr lang="en-US" sz="1970" dirty="0"/>
              <a:t>, </a:t>
            </a:r>
            <a:r>
              <a:rPr lang="en-US" sz="1970" dirty="0" smtClean="0"/>
              <a:t>they have </a:t>
            </a:r>
            <a:r>
              <a:rPr lang="en-US" sz="1970" dirty="0"/>
              <a:t>earned together. Write a formula </a:t>
            </a:r>
            <a:r>
              <a:rPr lang="en-US" sz="1970" dirty="0" smtClean="0"/>
              <a:t>for </a:t>
            </a:r>
            <a:r>
              <a:rPr lang="en-US" sz="1970" i="1" dirty="0" smtClean="0"/>
              <a:t>R</a:t>
            </a:r>
            <a:r>
              <a:rPr lang="en-US" sz="1970" dirty="0"/>
              <a:t>, the amount for tips that Elaine </a:t>
            </a:r>
            <a:r>
              <a:rPr lang="en-US" sz="1970" dirty="0" smtClean="0"/>
              <a:t>receives, in </a:t>
            </a:r>
            <a:r>
              <a:rPr lang="en-US" sz="1970" dirty="0"/>
              <a:t>terms of </a:t>
            </a:r>
            <a:r>
              <a:rPr lang="en-US" sz="1970" i="1" dirty="0"/>
              <a:t>t</a:t>
            </a:r>
            <a:r>
              <a:rPr lang="en-US" sz="1970" dirty="0"/>
              <a:t>.</a:t>
            </a:r>
          </a:p>
          <a:p>
            <a:pPr marL="796925" indent="-339725">
              <a:buClr>
                <a:srgbClr val="C00000"/>
              </a:buClr>
              <a:buFont typeface="+mj-lt"/>
              <a:buAutoNum type="alphaLcPeriod"/>
            </a:pPr>
            <a:r>
              <a:rPr lang="en-US" sz="1970" dirty="0" smtClean="0"/>
              <a:t>Use </a:t>
            </a:r>
            <a:r>
              <a:rPr lang="en-US" sz="1970" dirty="0"/>
              <a:t>your formula for part </a:t>
            </a:r>
            <a:r>
              <a:rPr lang="en-US" sz="1970" b="1" dirty="0"/>
              <a:t>c</a:t>
            </a:r>
            <a:r>
              <a:rPr lang="en-US" sz="1970" dirty="0"/>
              <a:t> to work </a:t>
            </a:r>
            <a:r>
              <a:rPr lang="en-US" sz="1970" dirty="0" smtClean="0"/>
              <a:t>out Elaine's </a:t>
            </a:r>
            <a:r>
              <a:rPr lang="en-US" sz="1970" dirty="0"/>
              <a:t>share of the </a:t>
            </a:r>
            <a:r>
              <a:rPr lang="en-US" sz="1970" dirty="0" smtClean="0"/>
              <a:t/>
            </a:r>
            <a:br>
              <a:rPr lang="en-US" sz="1970" dirty="0" smtClean="0"/>
            </a:br>
            <a:r>
              <a:rPr lang="en-US" sz="1970" dirty="0" smtClean="0"/>
              <a:t>tips </a:t>
            </a:r>
            <a:r>
              <a:rPr lang="en-US" sz="1970" dirty="0"/>
              <a:t>when </a:t>
            </a:r>
            <a:r>
              <a:rPr lang="en-US" sz="1970" i="1" dirty="0"/>
              <a:t>t</a:t>
            </a:r>
            <a:r>
              <a:rPr lang="en-US" sz="1970" dirty="0"/>
              <a:t> = £50.</a:t>
            </a:r>
          </a:p>
          <a:p>
            <a:pPr marL="796925" indent="-339725">
              <a:buClr>
                <a:srgbClr val="C00000"/>
              </a:buClr>
              <a:buFont typeface="+mj-lt"/>
              <a:buAutoNum type="alphaLcPeriod"/>
            </a:pPr>
            <a:r>
              <a:rPr lang="en-US" sz="1970" dirty="0" smtClean="0"/>
              <a:t>Use </a:t>
            </a:r>
            <a:r>
              <a:rPr lang="en-US" sz="1970" dirty="0"/>
              <a:t>your answers to parts </a:t>
            </a:r>
            <a:r>
              <a:rPr lang="en-US" sz="1970" dirty="0" smtClean="0"/>
              <a:t/>
            </a:r>
            <a:br>
              <a:rPr lang="en-US" sz="1970" dirty="0" smtClean="0"/>
            </a:br>
            <a:r>
              <a:rPr lang="en-US" sz="1970" b="1" dirty="0" smtClean="0"/>
              <a:t>b</a:t>
            </a:r>
            <a:r>
              <a:rPr lang="en-US" sz="1970" dirty="0" smtClean="0"/>
              <a:t> and </a:t>
            </a:r>
            <a:r>
              <a:rPr lang="en-US" sz="1970" b="1" dirty="0"/>
              <a:t>d</a:t>
            </a:r>
            <a:r>
              <a:rPr lang="en-US" sz="1970" dirty="0"/>
              <a:t> to </a:t>
            </a:r>
            <a:r>
              <a:rPr lang="en-US" sz="1970" dirty="0" smtClean="0"/>
              <a:t>work out </a:t>
            </a:r>
            <a:br>
              <a:rPr lang="en-US" sz="1970" dirty="0" smtClean="0"/>
            </a:br>
            <a:r>
              <a:rPr lang="en-US" sz="1970" dirty="0" smtClean="0"/>
              <a:t>Elaine's total </a:t>
            </a:r>
            <a:r>
              <a:rPr lang="en-US" sz="1970" dirty="0"/>
              <a:t>earnings for </a:t>
            </a:r>
            <a:r>
              <a:rPr lang="en-US" sz="1970" dirty="0" smtClean="0"/>
              <a:t/>
            </a:r>
            <a:br>
              <a:rPr lang="en-US" sz="1970" dirty="0" smtClean="0"/>
            </a:br>
            <a:r>
              <a:rPr lang="en-US" sz="1970" dirty="0" smtClean="0"/>
              <a:t>the </a:t>
            </a:r>
            <a:r>
              <a:rPr lang="en-US" sz="1970" dirty="0"/>
              <a:t>day.</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067944" y="4917167"/>
            <a:ext cx="1440159" cy="168018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492198893"/>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2.4 – Algebra – Formulae</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a:t>
            </a:r>
            <a:endParaRPr lang="en-GB" sz="1400" b="1" dirty="0">
              <a:latin typeface="Calibri" panose="020F0502020204030204" pitchFamily="34" charset="0"/>
            </a:endParaRPr>
          </a:p>
        </p:txBody>
      </p:sp>
      <p:sp>
        <p:nvSpPr>
          <p:cNvPr id="6" name="Rectangle 5"/>
          <p:cNvSpPr/>
          <p:nvPr/>
        </p:nvSpPr>
        <p:spPr>
          <a:xfrm>
            <a:off x="251520" y="1196752"/>
            <a:ext cx="5256584" cy="5589222"/>
          </a:xfrm>
          <a:prstGeom prst="rect">
            <a:avLst/>
          </a:prstGeom>
        </p:spPr>
        <p:txBody>
          <a:bodyPr wrap="square">
            <a:spAutoFit/>
          </a:bodyPr>
          <a:lstStyle/>
          <a:p>
            <a:pPr marL="457200" indent="-457200">
              <a:buClr>
                <a:srgbClr val="C00000"/>
              </a:buClr>
              <a:buFont typeface="+mj-lt"/>
              <a:buAutoNum type="arabicPeriod" startAt="11"/>
            </a:pPr>
            <a:r>
              <a:rPr lang="en-US" sz="1880" b="1" dirty="0">
                <a:solidFill>
                  <a:srgbClr val="FF0000"/>
                </a:solidFill>
              </a:rPr>
              <a:t>R</a:t>
            </a:r>
            <a:r>
              <a:rPr lang="en-US" sz="1880" dirty="0"/>
              <a:t> A charm bracelet costs £20 for the </a:t>
            </a:r>
            <a:r>
              <a:rPr lang="en-US" sz="1880" dirty="0" smtClean="0"/>
              <a:t>bracelet and </a:t>
            </a:r>
            <a:r>
              <a:rPr lang="en-US" sz="1880" dirty="0"/>
              <a:t>£12 for each charm,</a:t>
            </a:r>
          </a:p>
          <a:p>
            <a:pPr marL="800100" indent="-342900">
              <a:buClr>
                <a:srgbClr val="C00000"/>
              </a:buClr>
              <a:buFont typeface="+mj-lt"/>
              <a:buAutoNum type="alphaLcPeriod"/>
            </a:pPr>
            <a:r>
              <a:rPr lang="en-US" sz="1880" dirty="0" smtClean="0"/>
              <a:t>Write </a:t>
            </a:r>
            <a:r>
              <a:rPr lang="en-US" sz="1880" dirty="0"/>
              <a:t>a formula for the total cost, T, of </a:t>
            </a:r>
            <a:r>
              <a:rPr lang="en-US" sz="1880" dirty="0" smtClean="0"/>
              <a:t>a bracelet </a:t>
            </a:r>
            <a:r>
              <a:rPr lang="en-US" sz="1880" dirty="0"/>
              <a:t>with c charms,</a:t>
            </a:r>
          </a:p>
          <a:p>
            <a:pPr marL="800100" indent="-342900">
              <a:buClr>
                <a:srgbClr val="C00000"/>
              </a:buClr>
              <a:buFont typeface="+mj-lt"/>
              <a:buAutoNum type="alphaLcPeriod"/>
            </a:pPr>
            <a:r>
              <a:rPr lang="en-US" sz="1880" dirty="0" smtClean="0"/>
              <a:t>Use </a:t>
            </a:r>
            <a:r>
              <a:rPr lang="en-US" sz="1880" dirty="0"/>
              <a:t>your formula to work out the cost </a:t>
            </a:r>
            <a:r>
              <a:rPr lang="en-US" sz="1880" dirty="0" smtClean="0"/>
              <a:t>of buying </a:t>
            </a:r>
            <a:r>
              <a:rPr lang="en-US" sz="1880" dirty="0"/>
              <a:t>a bracelet with 8 charms.</a:t>
            </a:r>
          </a:p>
          <a:p>
            <a:pPr marL="457200" indent="-457200">
              <a:buClr>
                <a:srgbClr val="C00000"/>
              </a:buClr>
              <a:buFont typeface="+mj-lt"/>
              <a:buAutoNum type="arabicPeriod" startAt="12"/>
            </a:pPr>
            <a:r>
              <a:rPr lang="en-US" sz="1880" dirty="0" smtClean="0"/>
              <a:t>In </a:t>
            </a:r>
            <a:r>
              <a:rPr lang="en-US" sz="1880" dirty="0"/>
              <a:t>a right-angled triangle, </a:t>
            </a:r>
            <a:r>
              <a:rPr lang="en-US" sz="1880" dirty="0" smtClean="0"/>
              <a:t>b</a:t>
            </a:r>
            <a:r>
              <a:rPr lang="en-US" sz="1880" baseline="30000" dirty="0" smtClean="0"/>
              <a:t>2</a:t>
            </a:r>
            <a:r>
              <a:rPr lang="en-US" sz="1880" dirty="0" smtClean="0"/>
              <a:t>= c</a:t>
            </a:r>
            <a:r>
              <a:rPr lang="en-US" sz="1880" baseline="30000" dirty="0"/>
              <a:t>2</a:t>
            </a:r>
            <a:r>
              <a:rPr lang="en-US" sz="1880" dirty="0" smtClean="0"/>
              <a:t> </a:t>
            </a:r>
            <a:r>
              <a:rPr lang="en-US" sz="1880" dirty="0"/>
              <a:t>- </a:t>
            </a:r>
            <a:r>
              <a:rPr lang="en-US" sz="1880" dirty="0" smtClean="0"/>
              <a:t>a</a:t>
            </a:r>
            <a:r>
              <a:rPr lang="en-US" sz="1880" baseline="30000" dirty="0"/>
              <a:t>2</a:t>
            </a:r>
            <a:r>
              <a:rPr lang="en-US" sz="1880" dirty="0" smtClean="0"/>
              <a:t>, </a:t>
            </a:r>
            <a:r>
              <a:rPr lang="en-US" sz="1880" dirty="0"/>
              <a:t>where </a:t>
            </a:r>
            <a:r>
              <a:rPr lang="en-US" sz="1880" dirty="0" smtClean="0"/>
              <a:t>b is </a:t>
            </a:r>
            <a:r>
              <a:rPr lang="en-US" sz="1880" dirty="0"/>
              <a:t>the length of the shortest side.</a:t>
            </a:r>
            <a:br>
              <a:rPr lang="en-US" sz="1880" dirty="0"/>
            </a:br>
            <a:r>
              <a:rPr lang="en-US" sz="1880" dirty="0"/>
              <a:t/>
            </a:r>
            <a:br>
              <a:rPr lang="en-US" sz="1880" dirty="0"/>
            </a:br>
            <a:r>
              <a:rPr lang="en-US" sz="1880" dirty="0"/>
              <a:t/>
            </a:r>
            <a:br>
              <a:rPr lang="en-US" sz="1880" dirty="0"/>
            </a:br>
            <a:endParaRPr lang="en-US" sz="1880" dirty="0" smtClean="0"/>
          </a:p>
          <a:p>
            <a:pPr>
              <a:buClr>
                <a:srgbClr val="C00000"/>
              </a:buClr>
            </a:pPr>
            <a:endParaRPr lang="en-US" sz="1880" dirty="0" smtClean="0"/>
          </a:p>
          <a:p>
            <a:pPr>
              <a:buClr>
                <a:srgbClr val="C00000"/>
              </a:buClr>
            </a:pPr>
            <a:endParaRPr lang="en-US" sz="1880" dirty="0"/>
          </a:p>
          <a:p>
            <a:pPr>
              <a:buClr>
                <a:srgbClr val="C00000"/>
              </a:buClr>
            </a:pPr>
            <a:r>
              <a:rPr lang="en-US" sz="1880" dirty="0"/>
              <a:t/>
            </a:r>
            <a:br>
              <a:rPr lang="en-US" sz="1880" dirty="0"/>
            </a:br>
            <a:r>
              <a:rPr lang="en-US" sz="1880" dirty="0"/>
              <a:t/>
            </a:r>
            <a:br>
              <a:rPr lang="en-US" sz="1880" dirty="0"/>
            </a:br>
            <a:r>
              <a:rPr lang="en-US" sz="1880" dirty="0" smtClean="0"/>
              <a:t>Find </a:t>
            </a:r>
            <a:r>
              <a:rPr lang="en-US" sz="1880" dirty="0"/>
              <a:t>the length, b, of the shortest side, when</a:t>
            </a:r>
          </a:p>
          <a:p>
            <a:pPr marL="400050">
              <a:buClr>
                <a:srgbClr val="C00000"/>
              </a:buClr>
              <a:tabLst>
                <a:tab pos="742950" algn="l"/>
                <a:tab pos="2743200" algn="l"/>
                <a:tab pos="3086100" algn="l"/>
              </a:tabLst>
            </a:pPr>
            <a:r>
              <a:rPr lang="en-US" sz="1880" b="1" dirty="0">
                <a:solidFill>
                  <a:srgbClr val="C00000"/>
                </a:solidFill>
              </a:rPr>
              <a:t>a</a:t>
            </a:r>
            <a:r>
              <a:rPr lang="en-US" sz="1880" dirty="0"/>
              <a:t> </a:t>
            </a:r>
            <a:r>
              <a:rPr lang="en-US" sz="1880" dirty="0" smtClean="0"/>
              <a:t>	a </a:t>
            </a:r>
            <a:r>
              <a:rPr lang="en-US" sz="1880" dirty="0"/>
              <a:t>= 8, c = 10 </a:t>
            </a:r>
            <a:r>
              <a:rPr lang="en-US" sz="1880" dirty="0" smtClean="0"/>
              <a:t>	</a:t>
            </a:r>
            <a:r>
              <a:rPr lang="en-US" sz="1880" b="1" dirty="0" smtClean="0">
                <a:solidFill>
                  <a:srgbClr val="C00000"/>
                </a:solidFill>
              </a:rPr>
              <a:t>b</a:t>
            </a:r>
            <a:r>
              <a:rPr lang="en-US" sz="1880" dirty="0" smtClean="0"/>
              <a:t> 	a </a:t>
            </a:r>
            <a:r>
              <a:rPr lang="en-US" sz="1880" dirty="0"/>
              <a:t>= 12, c=13</a:t>
            </a:r>
          </a:p>
          <a:p>
            <a:pPr marL="400050">
              <a:buClr>
                <a:srgbClr val="C00000"/>
              </a:buClr>
              <a:tabLst>
                <a:tab pos="742950" algn="l"/>
                <a:tab pos="2743200" algn="l"/>
                <a:tab pos="3086100" algn="l"/>
              </a:tabLst>
            </a:pPr>
            <a:r>
              <a:rPr lang="en-US" sz="1880" b="1" dirty="0">
                <a:solidFill>
                  <a:srgbClr val="C00000"/>
                </a:solidFill>
              </a:rPr>
              <a:t>c</a:t>
            </a:r>
            <a:r>
              <a:rPr lang="en-US" sz="1880" dirty="0"/>
              <a:t> </a:t>
            </a:r>
            <a:r>
              <a:rPr lang="en-US" sz="1880" dirty="0" smtClean="0"/>
              <a:t>	a </a:t>
            </a:r>
            <a:r>
              <a:rPr lang="en-US" sz="1880" dirty="0"/>
              <a:t>= 4.7, c = 6.4 </a:t>
            </a:r>
            <a:r>
              <a:rPr lang="en-US" sz="1880" dirty="0" smtClean="0"/>
              <a:t>	</a:t>
            </a:r>
            <a:r>
              <a:rPr lang="en-US" sz="1880" b="1" dirty="0" smtClean="0">
                <a:solidFill>
                  <a:srgbClr val="C00000"/>
                </a:solidFill>
              </a:rPr>
              <a:t>d</a:t>
            </a:r>
            <a:r>
              <a:rPr lang="en-US" sz="1880" dirty="0" smtClean="0"/>
              <a:t> 	a </a:t>
            </a:r>
            <a:r>
              <a:rPr lang="en-US" sz="1880" dirty="0"/>
              <a:t>= 9.6, c=11.5</a:t>
            </a:r>
          </a:p>
          <a:p>
            <a:pPr>
              <a:buClr>
                <a:srgbClr val="C00000"/>
              </a:buClr>
            </a:pPr>
            <a:r>
              <a:rPr lang="en-US" sz="1880" dirty="0"/>
              <a:t>Round your answers to 1 </a:t>
            </a:r>
            <a:r>
              <a:rPr lang="en-US" sz="1880" dirty="0" err="1"/>
              <a:t>d.p.</a:t>
            </a:r>
            <a:r>
              <a:rPr lang="en-US" sz="1880" dirty="0"/>
              <a:t> where necessary.</a:t>
            </a:r>
          </a:p>
        </p:txBody>
      </p:sp>
      <p:pic>
        <p:nvPicPr>
          <p:cNvPr id="3" name="Picture 2"/>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971600" y="3572453"/>
            <a:ext cx="3888432" cy="192901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445829666"/>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 – Number - Calculations</a:t>
            </a:r>
            <a:endParaRPr lang="en-GB"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556792"/>
            <a:ext cx="5256584" cy="5086224"/>
          </a:xfrm>
          <a:prstGeom prst="rect">
            <a:avLst/>
          </a:prstGeom>
        </p:spPr>
      </p:pic>
      <p:sp>
        <p:nvSpPr>
          <p:cNvPr id="6" name="Rectangle 5"/>
          <p:cNvSpPr/>
          <p:nvPr/>
        </p:nvSpPr>
        <p:spPr>
          <a:xfrm>
            <a:off x="179512" y="1124744"/>
            <a:ext cx="26642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1.1 - Calculations</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286393"/>
            <a:ext cx="551298" cy="540797"/>
          </a:xfrm>
          <a:prstGeom prst="rect">
            <a:avLst/>
          </a:prstGeom>
        </p:spPr>
      </p:pic>
    </p:spTree>
    <p:extLst>
      <p:ext uri="{BB962C8B-B14F-4D97-AF65-F5344CB8AC3E}">
        <p14:creationId xmlns:p14="http://schemas.microsoft.com/office/powerpoint/2010/main" val="57462824"/>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2.5 – Algebra – Expanding Brackets</a:t>
            </a:r>
            <a:endParaRPr lang="en-GB" sz="3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a:t>
            </a:r>
            <a:endParaRPr lang="en-GB" sz="1400" b="1" dirty="0">
              <a:latin typeface="Calibri" panose="020F0502020204030204" pitchFamily="34" charset="0"/>
            </a:endParaRPr>
          </a:p>
        </p:txBody>
      </p:sp>
      <p:sp>
        <p:nvSpPr>
          <p:cNvPr id="6" name="Rectangle 5"/>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a:pPr>
            <a:r>
              <a:rPr lang="en-US" sz="3200" dirty="0"/>
              <a:t>Find the value of each expression when </a:t>
            </a:r>
            <a:r>
              <a:rPr lang="en-US" sz="3200" i="1" dirty="0"/>
              <a:t>p</a:t>
            </a:r>
            <a:r>
              <a:rPr lang="en-US" sz="3200" dirty="0"/>
              <a:t> = </a:t>
            </a:r>
            <a:r>
              <a:rPr lang="en-US" sz="3200" dirty="0" smtClean="0"/>
              <a:t>3 and </a:t>
            </a:r>
            <a:r>
              <a:rPr lang="en-US" sz="3200" i="1" dirty="0"/>
              <a:t>q</a:t>
            </a:r>
            <a:r>
              <a:rPr lang="en-US" sz="3200" dirty="0"/>
              <a:t> = 4</a:t>
            </a:r>
          </a:p>
          <a:p>
            <a:pPr marL="457200">
              <a:buClr>
                <a:srgbClr val="C00000"/>
              </a:buClr>
              <a:tabLst>
                <a:tab pos="971550" algn="l"/>
                <a:tab pos="2857500" algn="l"/>
                <a:tab pos="3314700" algn="l"/>
              </a:tabLst>
            </a:pPr>
            <a:r>
              <a:rPr lang="en-US" sz="3200" b="1" dirty="0" smtClean="0">
                <a:solidFill>
                  <a:srgbClr val="C00000"/>
                </a:solidFill>
              </a:rPr>
              <a:t>a</a:t>
            </a:r>
            <a:r>
              <a:rPr lang="en-US" sz="3200" dirty="0" smtClean="0"/>
              <a:t> 	3p(q-2) 	</a:t>
            </a:r>
            <a:r>
              <a:rPr lang="en-US" sz="3200" b="1" dirty="0" smtClean="0">
                <a:solidFill>
                  <a:srgbClr val="C00000"/>
                </a:solidFill>
              </a:rPr>
              <a:t>b</a:t>
            </a:r>
            <a:r>
              <a:rPr lang="en-US" sz="3200" dirty="0" smtClean="0"/>
              <a:t> 	7(p + 3q)</a:t>
            </a:r>
          </a:p>
          <a:p>
            <a:pPr marL="457200">
              <a:buClr>
                <a:srgbClr val="C00000"/>
              </a:buClr>
              <a:tabLst>
                <a:tab pos="971550" algn="l"/>
                <a:tab pos="2857500" algn="l"/>
                <a:tab pos="3314700" algn="l"/>
              </a:tabLst>
            </a:pPr>
            <a:r>
              <a:rPr lang="en-US" sz="3200" b="1" dirty="0" smtClean="0">
                <a:solidFill>
                  <a:srgbClr val="C00000"/>
                </a:solidFill>
              </a:rPr>
              <a:t>c</a:t>
            </a:r>
            <a:r>
              <a:rPr lang="en-US" sz="3200" dirty="0" smtClean="0"/>
              <a:t> 	(2p + q)</a:t>
            </a:r>
            <a:r>
              <a:rPr lang="en-US" sz="3200" baseline="30000" dirty="0" smtClean="0"/>
              <a:t>2</a:t>
            </a:r>
            <a:r>
              <a:rPr lang="en-US" sz="3200" dirty="0" smtClean="0"/>
              <a:t> 	</a:t>
            </a:r>
            <a:r>
              <a:rPr lang="en-US" sz="3200" b="1" dirty="0" smtClean="0">
                <a:solidFill>
                  <a:srgbClr val="C00000"/>
                </a:solidFill>
              </a:rPr>
              <a:t>d</a:t>
            </a:r>
            <a:r>
              <a:rPr lang="en-US" sz="3200" dirty="0" smtClean="0"/>
              <a:t> 	q(4p - 7)</a:t>
            </a:r>
            <a:br>
              <a:rPr lang="en-US" sz="3200" dirty="0" smtClean="0"/>
            </a:br>
            <a:r>
              <a:rPr lang="en-US" sz="3200" b="1" dirty="0" smtClean="0">
                <a:solidFill>
                  <a:srgbClr val="C00000"/>
                </a:solidFill>
              </a:rPr>
              <a:t>e</a:t>
            </a:r>
            <a:r>
              <a:rPr lang="en-US" sz="3200" dirty="0" smtClean="0"/>
              <a:t> (3q)</a:t>
            </a:r>
            <a:r>
              <a:rPr lang="en-US" sz="3200" baseline="30000" dirty="0" smtClean="0"/>
              <a:t>2</a:t>
            </a:r>
          </a:p>
          <a:p>
            <a:pPr marL="514350" indent="-514350">
              <a:buClr>
                <a:srgbClr val="C00000"/>
              </a:buClr>
              <a:buFont typeface="+mj-lt"/>
              <a:buAutoNum type="arabicPeriod" startAt="2"/>
              <a:tabLst>
                <a:tab pos="971550" algn="l"/>
                <a:tab pos="2628900" algn="l"/>
                <a:tab pos="3143250" algn="l"/>
              </a:tabLst>
            </a:pPr>
            <a:r>
              <a:rPr lang="en-US" sz="3200" dirty="0" smtClean="0"/>
              <a:t>Workout</a:t>
            </a:r>
          </a:p>
          <a:p>
            <a:pPr marL="457200">
              <a:buClr>
                <a:srgbClr val="C00000"/>
              </a:buClr>
              <a:tabLst>
                <a:tab pos="971550" algn="l"/>
                <a:tab pos="2628900" algn="l"/>
                <a:tab pos="3143250" algn="l"/>
              </a:tabLst>
            </a:pPr>
            <a:r>
              <a:rPr lang="en-US" sz="3200" b="1" dirty="0" smtClean="0">
                <a:solidFill>
                  <a:srgbClr val="C00000"/>
                </a:solidFill>
              </a:rPr>
              <a:t>a</a:t>
            </a:r>
            <a:r>
              <a:rPr lang="en-US" sz="3200" dirty="0" smtClean="0"/>
              <a:t> 	5(6 + 3) 	</a:t>
            </a:r>
            <a:br>
              <a:rPr lang="en-US" sz="3200" dirty="0" smtClean="0"/>
            </a:br>
            <a:r>
              <a:rPr lang="en-US" sz="3200" dirty="0" smtClean="0">
                <a:solidFill>
                  <a:srgbClr val="C00000"/>
                </a:solidFill>
              </a:rPr>
              <a:t>b</a:t>
            </a:r>
            <a:r>
              <a:rPr lang="en-US" sz="3200" dirty="0" smtClean="0"/>
              <a:t> 	5 x 6 + 5 x 3</a:t>
            </a:r>
          </a:p>
          <a:p>
            <a:pPr marL="457200">
              <a:buClr>
                <a:srgbClr val="C00000"/>
              </a:buClr>
              <a:tabLst>
                <a:tab pos="971550" algn="l"/>
                <a:tab pos="2628900" algn="l"/>
                <a:tab pos="3143250" algn="l"/>
              </a:tabLst>
            </a:pPr>
            <a:r>
              <a:rPr lang="en-US" sz="3200" b="1" dirty="0" smtClean="0">
                <a:solidFill>
                  <a:srgbClr val="C00000"/>
                </a:solidFill>
              </a:rPr>
              <a:t>c</a:t>
            </a:r>
            <a:r>
              <a:rPr lang="en-US" sz="3200" dirty="0" smtClean="0"/>
              <a:t> 	4(7 + 2) </a:t>
            </a:r>
            <a:br>
              <a:rPr lang="en-US" sz="3200" dirty="0" smtClean="0"/>
            </a:br>
            <a:r>
              <a:rPr lang="en-US" sz="3200" b="1" dirty="0" smtClean="0">
                <a:solidFill>
                  <a:srgbClr val="C00000"/>
                </a:solidFill>
              </a:rPr>
              <a:t>d</a:t>
            </a:r>
            <a:r>
              <a:rPr lang="en-US" sz="3200" dirty="0" smtClean="0"/>
              <a:t> 	4 x 7 + 4 x 2</a:t>
            </a:r>
            <a:endParaRPr lang="en-US" sz="32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4328363"/>
            <a:ext cx="551298" cy="540797"/>
          </a:xfrm>
          <a:prstGeom prst="rect">
            <a:avLst/>
          </a:prstGeom>
        </p:spPr>
      </p:pic>
    </p:spTree>
    <p:extLst>
      <p:ext uri="{BB962C8B-B14F-4D97-AF65-F5344CB8AC3E}">
        <p14:creationId xmlns:p14="http://schemas.microsoft.com/office/powerpoint/2010/main" val="3565954480"/>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2.5 – Algebra – Expanding Brackets</a:t>
            </a:r>
            <a:endParaRPr lang="en-GB" sz="3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a:t>
            </a:r>
            <a:endParaRPr lang="en-GB" sz="1400" b="1" dirty="0">
              <a:latin typeface="Calibri" panose="020F0502020204030204" pitchFamily="34" charset="0"/>
            </a:endParaRPr>
          </a:p>
        </p:txBody>
      </p:sp>
      <p:sp>
        <p:nvSpPr>
          <p:cNvPr id="6" name="Rectangle 5"/>
          <p:cNvSpPr/>
          <p:nvPr/>
        </p:nvSpPr>
        <p:spPr>
          <a:xfrm>
            <a:off x="251520" y="1196752"/>
            <a:ext cx="5256584" cy="3046988"/>
          </a:xfrm>
          <a:prstGeom prst="rect">
            <a:avLst/>
          </a:prstGeom>
        </p:spPr>
        <p:txBody>
          <a:bodyPr wrap="square">
            <a:spAutoFit/>
          </a:bodyPr>
          <a:lstStyle/>
          <a:p>
            <a:pPr marL="514350" indent="-514350">
              <a:buClr>
                <a:srgbClr val="C00000"/>
              </a:buClr>
              <a:buFont typeface="+mj-lt"/>
              <a:buAutoNum type="arabicPeriod" startAt="3"/>
            </a:pPr>
            <a:r>
              <a:rPr lang="en-US" sz="3200" dirty="0"/>
              <a:t>Expand the </a:t>
            </a:r>
            <a:r>
              <a:rPr lang="en-US" sz="3200" dirty="0" smtClean="0"/>
              <a:t>brackets.</a:t>
            </a:r>
          </a:p>
          <a:p>
            <a:pPr marL="514350">
              <a:buClr>
                <a:srgbClr val="C00000"/>
              </a:buClr>
              <a:tabLst>
                <a:tab pos="914400" algn="l"/>
                <a:tab pos="1085850" algn="l"/>
                <a:tab pos="2971800" algn="l"/>
                <a:tab pos="3429000" algn="l"/>
              </a:tabLst>
            </a:pPr>
            <a:r>
              <a:rPr lang="en-US" sz="3200" b="1" dirty="0" smtClean="0">
                <a:solidFill>
                  <a:srgbClr val="C00000"/>
                </a:solidFill>
              </a:rPr>
              <a:t>a</a:t>
            </a:r>
            <a:r>
              <a:rPr lang="en-US" sz="3200" dirty="0" smtClean="0"/>
              <a:t> 	4(x </a:t>
            </a:r>
            <a:r>
              <a:rPr lang="en-US" sz="3200" dirty="0"/>
              <a:t>+ 3) </a:t>
            </a:r>
            <a:r>
              <a:rPr lang="en-US" sz="3200" dirty="0" smtClean="0"/>
              <a:t>	</a:t>
            </a:r>
            <a:r>
              <a:rPr lang="en-US" sz="3200" b="1" dirty="0" smtClean="0">
                <a:solidFill>
                  <a:srgbClr val="C00000"/>
                </a:solidFill>
              </a:rPr>
              <a:t>b</a:t>
            </a:r>
            <a:r>
              <a:rPr lang="en-US" sz="3200" dirty="0" smtClean="0"/>
              <a:t> 	3(m </a:t>
            </a:r>
            <a:r>
              <a:rPr lang="en-US" sz="3200" dirty="0"/>
              <a:t>+ 5)</a:t>
            </a:r>
          </a:p>
          <a:p>
            <a:pPr marL="514350">
              <a:buClr>
                <a:srgbClr val="C00000"/>
              </a:buClr>
              <a:tabLst>
                <a:tab pos="914400" algn="l"/>
                <a:tab pos="1085850" algn="l"/>
                <a:tab pos="2971800" algn="l"/>
                <a:tab pos="3429000" algn="l"/>
              </a:tabLst>
            </a:pPr>
            <a:r>
              <a:rPr lang="en-US" sz="3200" b="1" dirty="0">
                <a:solidFill>
                  <a:srgbClr val="C00000"/>
                </a:solidFill>
              </a:rPr>
              <a:t>c</a:t>
            </a:r>
            <a:r>
              <a:rPr lang="en-US" sz="3200" dirty="0"/>
              <a:t> </a:t>
            </a:r>
            <a:r>
              <a:rPr lang="en-US" sz="3200" dirty="0" smtClean="0"/>
              <a:t>	12(n </a:t>
            </a:r>
            <a:r>
              <a:rPr lang="en-US" sz="3200" dirty="0"/>
              <a:t>- 3) </a:t>
            </a:r>
            <a:r>
              <a:rPr lang="en-US" sz="3200" dirty="0" smtClean="0"/>
              <a:t>	</a:t>
            </a:r>
            <a:r>
              <a:rPr lang="en-US" sz="3200" b="1" dirty="0" smtClean="0">
                <a:solidFill>
                  <a:srgbClr val="C00000"/>
                </a:solidFill>
              </a:rPr>
              <a:t>d</a:t>
            </a:r>
            <a:r>
              <a:rPr lang="en-US" sz="3200" dirty="0" smtClean="0"/>
              <a:t> 	7(4 - p</a:t>
            </a:r>
            <a:r>
              <a:rPr lang="en-US" sz="3200" dirty="0"/>
              <a:t>)</a:t>
            </a:r>
          </a:p>
          <a:p>
            <a:pPr marL="514350">
              <a:buClr>
                <a:srgbClr val="C00000"/>
              </a:buClr>
              <a:tabLst>
                <a:tab pos="914400" algn="l"/>
                <a:tab pos="1085850" algn="l"/>
                <a:tab pos="2971800" algn="l"/>
                <a:tab pos="3429000" algn="l"/>
              </a:tabLst>
            </a:pPr>
            <a:r>
              <a:rPr lang="en-US" sz="3200" b="1" dirty="0">
                <a:solidFill>
                  <a:srgbClr val="C00000"/>
                </a:solidFill>
              </a:rPr>
              <a:t>e</a:t>
            </a:r>
            <a:r>
              <a:rPr lang="en-US" sz="3200" dirty="0"/>
              <a:t> </a:t>
            </a:r>
            <a:r>
              <a:rPr lang="en-US" sz="3200" dirty="0" smtClean="0"/>
              <a:t>	5(3t </a:t>
            </a:r>
            <a:r>
              <a:rPr lang="en-US" sz="3200" dirty="0"/>
              <a:t>+ 4) </a:t>
            </a:r>
            <a:r>
              <a:rPr lang="en-US" sz="3200" dirty="0" smtClean="0"/>
              <a:t>	</a:t>
            </a:r>
            <a:r>
              <a:rPr lang="en-US" sz="3200" b="1" dirty="0" smtClean="0">
                <a:solidFill>
                  <a:srgbClr val="C00000"/>
                </a:solidFill>
              </a:rPr>
              <a:t>f</a:t>
            </a:r>
            <a:r>
              <a:rPr lang="en-US" sz="3200" dirty="0" smtClean="0"/>
              <a:t> 	-3(b </a:t>
            </a:r>
            <a:r>
              <a:rPr lang="en-US" sz="3200" dirty="0"/>
              <a:t>+ 4)</a:t>
            </a:r>
          </a:p>
          <a:p>
            <a:pPr marL="514350">
              <a:buClr>
                <a:srgbClr val="C00000"/>
              </a:buClr>
              <a:tabLst>
                <a:tab pos="914400" algn="l"/>
                <a:tab pos="1085850" algn="l"/>
                <a:tab pos="2971800" algn="l"/>
                <a:tab pos="3429000" algn="l"/>
              </a:tabLst>
            </a:pPr>
            <a:r>
              <a:rPr lang="en-US" sz="3200" b="1" dirty="0" smtClean="0">
                <a:solidFill>
                  <a:srgbClr val="C00000"/>
                </a:solidFill>
              </a:rPr>
              <a:t>g</a:t>
            </a:r>
            <a:r>
              <a:rPr lang="en-US" sz="3200" dirty="0" smtClean="0"/>
              <a:t> 	-</a:t>
            </a:r>
            <a:r>
              <a:rPr lang="en-US" sz="3200" dirty="0"/>
              <a:t>6(4a + 1) </a:t>
            </a:r>
            <a:r>
              <a:rPr lang="en-US" sz="3200" dirty="0" smtClean="0"/>
              <a:t>	</a:t>
            </a:r>
            <a:r>
              <a:rPr lang="en-US" sz="3200" b="1" dirty="0" smtClean="0">
                <a:solidFill>
                  <a:srgbClr val="C00000"/>
                </a:solidFill>
              </a:rPr>
              <a:t>h</a:t>
            </a:r>
            <a:r>
              <a:rPr lang="en-US" sz="3200" dirty="0" smtClean="0"/>
              <a:t> 	-5(x - 3)</a:t>
            </a:r>
            <a:endParaRPr lang="en-US" sz="3200" dirty="0"/>
          </a:p>
          <a:p>
            <a:pPr marL="514350">
              <a:buClr>
                <a:srgbClr val="C00000"/>
              </a:buClr>
              <a:tabLst>
                <a:tab pos="914400" algn="l"/>
                <a:tab pos="1085850" algn="l"/>
                <a:tab pos="2971800" algn="l"/>
                <a:tab pos="3429000" algn="l"/>
              </a:tabLst>
            </a:pPr>
            <a:r>
              <a:rPr lang="en-US" sz="3200" b="1" dirty="0" err="1" smtClean="0">
                <a:solidFill>
                  <a:srgbClr val="C00000"/>
                </a:solidFill>
              </a:rPr>
              <a:t>i</a:t>
            </a:r>
            <a:r>
              <a:rPr lang="en-US" sz="3200" dirty="0" smtClean="0"/>
              <a:t>	-(n </a:t>
            </a:r>
            <a:r>
              <a:rPr lang="en-US" sz="3200" dirty="0"/>
              <a:t>+ 7)</a:t>
            </a:r>
          </a:p>
        </p:txBody>
      </p:sp>
      <p:sp>
        <p:nvSpPr>
          <p:cNvPr id="5" name="Rectangle 4"/>
          <p:cNvSpPr/>
          <p:nvPr/>
        </p:nvSpPr>
        <p:spPr>
          <a:xfrm flipH="1">
            <a:off x="277538" y="4747796"/>
            <a:ext cx="2926310" cy="177754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Q3i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-(n + 7) is the same as </a:t>
            </a: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-1(n </a:t>
            </a:r>
            <a:r>
              <a:rPr lang="en-US" sz="2800" dirty="0">
                <a:solidFill>
                  <a:schemeClr val="tx1"/>
                </a:solidFill>
                <a:latin typeface="Arial" panose="020B0604020202020204" pitchFamily="34" charset="0"/>
                <a:cs typeface="Arial" panose="020B0604020202020204" pitchFamily="34" charset="0"/>
              </a:rPr>
              <a:t>+ 7)</a:t>
            </a: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3606006" y="4429547"/>
            <a:ext cx="1931814" cy="211256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278944458"/>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2.5 – Algebra – Expanding Brackets</a:t>
            </a:r>
            <a:endParaRPr lang="en-GB" sz="3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a:t>
            </a:r>
            <a:endParaRPr lang="en-GB" sz="1400" b="1" dirty="0">
              <a:latin typeface="Calibri" panose="020F0502020204030204" pitchFamily="34" charset="0"/>
            </a:endParaRPr>
          </a:p>
        </p:txBody>
      </p:sp>
      <p:sp>
        <p:nvSpPr>
          <p:cNvPr id="6" name="Rectangle 5"/>
          <p:cNvSpPr/>
          <p:nvPr/>
        </p:nvSpPr>
        <p:spPr>
          <a:xfrm>
            <a:off x="251520" y="1196752"/>
            <a:ext cx="5256584" cy="5336846"/>
          </a:xfrm>
          <a:prstGeom prst="rect">
            <a:avLst/>
          </a:prstGeom>
        </p:spPr>
        <p:txBody>
          <a:bodyPr wrap="square">
            <a:spAutoFit/>
          </a:bodyPr>
          <a:lstStyle/>
          <a:p>
            <a:pPr marL="400050" indent="-400050">
              <a:buClr>
                <a:srgbClr val="C00000"/>
              </a:buClr>
              <a:buFont typeface="+mj-lt"/>
              <a:buAutoNum type="arabicPeriod" startAt="4"/>
            </a:pPr>
            <a:r>
              <a:rPr lang="en-US" sz="2150" b="1" dirty="0">
                <a:solidFill>
                  <a:srgbClr val="FF0000"/>
                </a:solidFill>
              </a:rPr>
              <a:t>R</a:t>
            </a:r>
            <a:r>
              <a:rPr lang="en-US" sz="2150" dirty="0"/>
              <a:t> Luke and Aliya expand 5(3m </a:t>
            </a:r>
            <a:r>
              <a:rPr lang="en-US" sz="2150" dirty="0" smtClean="0"/>
              <a:t>– 2n).</a:t>
            </a:r>
            <a:br>
              <a:rPr lang="en-US" sz="2150" dirty="0" smtClean="0"/>
            </a:br>
            <a:r>
              <a:rPr lang="en-US" sz="2150" dirty="0" smtClean="0"/>
              <a:t>Luke's </a:t>
            </a:r>
            <a:r>
              <a:rPr lang="en-US" sz="2150" dirty="0"/>
              <a:t>answer is 15m + </a:t>
            </a:r>
            <a:r>
              <a:rPr lang="en-US" sz="2150" dirty="0" smtClean="0"/>
              <a:t>10n.</a:t>
            </a:r>
            <a:br>
              <a:rPr lang="en-US" sz="2150" dirty="0" smtClean="0"/>
            </a:br>
            <a:r>
              <a:rPr lang="en-US" sz="2150" dirty="0" smtClean="0"/>
              <a:t>Aliya's </a:t>
            </a:r>
            <a:r>
              <a:rPr lang="en-US" sz="2150" dirty="0"/>
              <a:t>answer is 15m - </a:t>
            </a:r>
            <a:r>
              <a:rPr lang="en-US" sz="2150" dirty="0" smtClean="0"/>
              <a:t>10m</a:t>
            </a:r>
            <a:br>
              <a:rPr lang="en-US" sz="2150" dirty="0" smtClean="0"/>
            </a:br>
            <a:r>
              <a:rPr lang="en-US" sz="2150" dirty="0" smtClean="0"/>
              <a:t>Who </a:t>
            </a:r>
            <a:r>
              <a:rPr lang="en-US" sz="2150" dirty="0"/>
              <a:t>is correct?</a:t>
            </a:r>
          </a:p>
          <a:p>
            <a:pPr marL="400050" indent="-400050">
              <a:buClr>
                <a:srgbClr val="C00000"/>
              </a:buClr>
              <a:buFont typeface="+mj-lt"/>
              <a:buAutoNum type="arabicPeriod" startAt="4"/>
              <a:tabLst>
                <a:tab pos="914400" algn="l"/>
                <a:tab pos="2800350" algn="l"/>
                <a:tab pos="3200400" algn="l"/>
              </a:tabLst>
            </a:pPr>
            <a:r>
              <a:rPr lang="en-US" sz="2150" dirty="0" smtClean="0"/>
              <a:t>Expand</a:t>
            </a:r>
            <a:br>
              <a:rPr lang="en-US" sz="2150" dirty="0" smtClean="0"/>
            </a:br>
            <a:r>
              <a:rPr lang="en-US" sz="2150" b="1" dirty="0" smtClean="0">
                <a:solidFill>
                  <a:srgbClr val="C00000"/>
                </a:solidFill>
              </a:rPr>
              <a:t>a</a:t>
            </a:r>
            <a:r>
              <a:rPr lang="en-US" sz="2150" dirty="0" smtClean="0"/>
              <a:t> 	x(x </a:t>
            </a:r>
            <a:r>
              <a:rPr lang="en-US" sz="2150" dirty="0"/>
              <a:t>+ 2) </a:t>
            </a:r>
            <a:r>
              <a:rPr lang="en-US" sz="2150" dirty="0" smtClean="0"/>
              <a:t>	</a:t>
            </a:r>
            <a:r>
              <a:rPr lang="en-US" sz="2150" b="1" dirty="0" smtClean="0">
                <a:solidFill>
                  <a:srgbClr val="C00000"/>
                </a:solidFill>
              </a:rPr>
              <a:t>b</a:t>
            </a:r>
            <a:r>
              <a:rPr lang="en-US" sz="2150" dirty="0" smtClean="0"/>
              <a:t> 	m(m </a:t>
            </a:r>
            <a:r>
              <a:rPr lang="en-US" sz="2150" dirty="0"/>
              <a:t>- 6) </a:t>
            </a:r>
            <a:r>
              <a:rPr lang="en-US" sz="2150" dirty="0" smtClean="0"/>
              <a:t/>
            </a:r>
            <a:br>
              <a:rPr lang="en-US" sz="2150" dirty="0" smtClean="0"/>
            </a:br>
            <a:r>
              <a:rPr lang="en-US" sz="2150" b="1" dirty="0" smtClean="0">
                <a:solidFill>
                  <a:srgbClr val="C00000"/>
                </a:solidFill>
              </a:rPr>
              <a:t>c</a:t>
            </a:r>
            <a:r>
              <a:rPr lang="en-US" sz="2150" dirty="0" smtClean="0"/>
              <a:t> 	a(4a </a:t>
            </a:r>
            <a:r>
              <a:rPr lang="en-US" sz="2150" dirty="0"/>
              <a:t>- 3)</a:t>
            </a:r>
          </a:p>
          <a:p>
            <a:pPr marL="400050" indent="-400050">
              <a:buClr>
                <a:srgbClr val="C00000"/>
              </a:buClr>
              <a:buFont typeface="+mj-lt"/>
              <a:buAutoNum type="arabicPeriod" startAt="4"/>
            </a:pPr>
            <a:r>
              <a:rPr lang="en-US" sz="2150" dirty="0" smtClean="0"/>
              <a:t>Write </a:t>
            </a:r>
            <a:r>
              <a:rPr lang="en-US" sz="2150" dirty="0"/>
              <a:t>an expression for each </a:t>
            </a:r>
            <a:r>
              <a:rPr lang="en-US" sz="2150" dirty="0" smtClean="0"/>
              <a:t>statement. Use </a:t>
            </a:r>
            <a:r>
              <a:rPr lang="en-US" sz="2150" dirty="0"/>
              <a:t>a to represent the </a:t>
            </a:r>
            <a:r>
              <a:rPr lang="en-US" sz="2150" dirty="0" smtClean="0"/>
              <a:t>starting number</a:t>
            </a:r>
            <a:r>
              <a:rPr lang="en-US" sz="2150" dirty="0"/>
              <a:t>.</a:t>
            </a:r>
          </a:p>
          <a:p>
            <a:pPr marL="742950" indent="-342900">
              <a:buClr>
                <a:srgbClr val="C00000"/>
              </a:buClr>
              <a:buFont typeface="+mj-lt"/>
              <a:buAutoNum type="alphaLcPeriod"/>
            </a:pPr>
            <a:r>
              <a:rPr lang="en-US" sz="2150" dirty="0" smtClean="0"/>
              <a:t>I </a:t>
            </a:r>
            <a:r>
              <a:rPr lang="en-US" sz="2150" dirty="0"/>
              <a:t>think of a number, add 5 and </a:t>
            </a:r>
            <a:r>
              <a:rPr lang="en-US" sz="2150" dirty="0" smtClean="0"/>
              <a:t>multiply by </a:t>
            </a:r>
            <a:r>
              <a:rPr lang="en-US" sz="2150" dirty="0"/>
              <a:t>3.</a:t>
            </a:r>
          </a:p>
          <a:p>
            <a:pPr marL="742950" indent="-342900">
              <a:buClr>
                <a:srgbClr val="C00000"/>
              </a:buClr>
              <a:buFont typeface="+mj-lt"/>
              <a:buAutoNum type="alphaLcPeriod"/>
            </a:pPr>
            <a:r>
              <a:rPr lang="en-US" sz="2150" dirty="0" smtClean="0"/>
              <a:t>I </a:t>
            </a:r>
            <a:r>
              <a:rPr lang="en-US" sz="2150" dirty="0"/>
              <a:t>think of a number, add 2 and </a:t>
            </a:r>
            <a:r>
              <a:rPr lang="en-US" sz="2150" dirty="0" smtClean="0"/>
              <a:t>multiply by </a:t>
            </a:r>
            <a:r>
              <a:rPr lang="en-US" sz="2150" dirty="0"/>
              <a:t>7.</a:t>
            </a:r>
          </a:p>
          <a:p>
            <a:pPr marL="742950" indent="-342900">
              <a:buClr>
                <a:srgbClr val="C00000"/>
              </a:buClr>
              <a:buFont typeface="+mj-lt"/>
              <a:buAutoNum type="alphaLcPeriod"/>
            </a:pPr>
            <a:r>
              <a:rPr lang="en-US" sz="2150" dirty="0" smtClean="0"/>
              <a:t>I </a:t>
            </a:r>
            <a:r>
              <a:rPr lang="en-US" sz="2150" dirty="0"/>
              <a:t>think of a number, subtract 3 </a:t>
            </a:r>
            <a:r>
              <a:rPr lang="en-US" sz="2150" dirty="0" smtClean="0"/>
              <a:t>and multiply </a:t>
            </a:r>
            <a:r>
              <a:rPr lang="en-US" sz="2150" dirty="0"/>
              <a:t>by 4.</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079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2564904"/>
            <a:ext cx="546048" cy="514544"/>
          </a:xfrm>
          <a:prstGeom prst="rect">
            <a:avLst/>
          </a:prstGeom>
        </p:spPr>
      </p:pic>
    </p:spTree>
    <p:extLst>
      <p:ext uri="{BB962C8B-B14F-4D97-AF65-F5344CB8AC3E}">
        <p14:creationId xmlns:p14="http://schemas.microsoft.com/office/powerpoint/2010/main" val="361838718"/>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2.5 – Algebra – Expanding Brackets</a:t>
            </a:r>
            <a:endParaRPr lang="en-GB" sz="3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a:t>
            </a:r>
            <a:endParaRPr lang="en-GB" sz="1400" b="1" dirty="0">
              <a:latin typeface="Calibri" panose="020F0502020204030204" pitchFamily="34" charset="0"/>
            </a:endParaRPr>
          </a:p>
        </p:txBody>
      </p:sp>
      <p:sp>
        <p:nvSpPr>
          <p:cNvPr id="6" name="Rectangle 5"/>
          <p:cNvSpPr/>
          <p:nvPr/>
        </p:nvSpPr>
        <p:spPr>
          <a:xfrm>
            <a:off x="251520" y="1196752"/>
            <a:ext cx="5256584" cy="5293757"/>
          </a:xfrm>
          <a:prstGeom prst="rect">
            <a:avLst/>
          </a:prstGeom>
        </p:spPr>
        <p:txBody>
          <a:bodyPr wrap="square">
            <a:spAutoFit/>
          </a:bodyPr>
          <a:lstStyle/>
          <a:p>
            <a:pPr marL="457200" indent="-457200">
              <a:buClr>
                <a:srgbClr val="C00000"/>
              </a:buClr>
              <a:buFont typeface="+mj-lt"/>
              <a:buAutoNum type="arabicPeriod" startAt="7"/>
            </a:pPr>
            <a:r>
              <a:rPr lang="en-US" sz="2600" b="1" dirty="0">
                <a:solidFill>
                  <a:srgbClr val="FF0000"/>
                </a:solidFill>
              </a:rPr>
              <a:t>R</a:t>
            </a:r>
            <a:r>
              <a:rPr lang="en-US" sz="2600" dirty="0"/>
              <a:t> A CD holds It + 3 tracks.</a:t>
            </a:r>
          </a:p>
          <a:p>
            <a:pPr marL="857250" indent="-400050">
              <a:buClr>
                <a:srgbClr val="C00000"/>
              </a:buClr>
              <a:buFont typeface="+mj-lt"/>
              <a:buAutoNum type="alphaLcPeriod"/>
            </a:pPr>
            <a:r>
              <a:rPr lang="en-US" sz="2600" dirty="0" smtClean="0"/>
              <a:t>Write </a:t>
            </a:r>
            <a:r>
              <a:rPr lang="en-US" sz="2600" dirty="0"/>
              <a:t>and simplify an expression for </a:t>
            </a:r>
            <a:r>
              <a:rPr lang="en-US" sz="2600" dirty="0" smtClean="0"/>
              <a:t>the number </a:t>
            </a:r>
            <a:r>
              <a:rPr lang="en-US" sz="2600" dirty="0"/>
              <a:t>of tracks on 4 CDs.</a:t>
            </a:r>
          </a:p>
          <a:p>
            <a:pPr marL="857250" indent="-400050">
              <a:buClr>
                <a:srgbClr val="C00000"/>
              </a:buClr>
              <a:buFont typeface="+mj-lt"/>
              <a:buAutoNum type="alphaLcPeriod"/>
            </a:pPr>
            <a:r>
              <a:rPr lang="en-US" sz="2600" dirty="0" smtClean="0"/>
              <a:t>When </a:t>
            </a:r>
            <a:r>
              <a:rPr lang="en-US" sz="2600" i="1" dirty="0"/>
              <a:t>t</a:t>
            </a:r>
            <a:r>
              <a:rPr lang="en-US" sz="2600" dirty="0"/>
              <a:t> = 15, how many tracks are there </a:t>
            </a:r>
            <a:r>
              <a:rPr lang="en-US" sz="2600" dirty="0" smtClean="0"/>
              <a:t>on 4 </a:t>
            </a:r>
            <a:r>
              <a:rPr lang="en-US" sz="2600" dirty="0"/>
              <a:t>CDs?</a:t>
            </a:r>
          </a:p>
          <a:p>
            <a:pPr marL="457200" indent="-457200">
              <a:buClr>
                <a:srgbClr val="C00000"/>
              </a:buClr>
              <a:buFont typeface="+mj-lt"/>
              <a:buAutoNum type="arabicPeriod" startAt="8"/>
            </a:pPr>
            <a:r>
              <a:rPr lang="en-US" sz="2600" dirty="0" smtClean="0"/>
              <a:t>Expand </a:t>
            </a:r>
            <a:r>
              <a:rPr lang="en-US" sz="2600" dirty="0"/>
              <a:t>and collect like terms,</a:t>
            </a:r>
          </a:p>
          <a:p>
            <a:pPr marL="857250" indent="-400050">
              <a:buClr>
                <a:srgbClr val="C00000"/>
              </a:buClr>
              <a:buFont typeface="+mj-lt"/>
              <a:buAutoNum type="alphaLcPeriod"/>
            </a:pPr>
            <a:r>
              <a:rPr lang="en-US" sz="2600" dirty="0" smtClean="0"/>
              <a:t>4(m </a:t>
            </a:r>
            <a:r>
              <a:rPr lang="en-US" sz="2600" dirty="0"/>
              <a:t>+ 3) + 5</a:t>
            </a:r>
          </a:p>
          <a:p>
            <a:pPr marL="857250" indent="-400050">
              <a:buClr>
                <a:srgbClr val="C00000"/>
              </a:buClr>
              <a:buFont typeface="+mj-lt"/>
              <a:buAutoNum type="alphaLcPeriod"/>
            </a:pPr>
            <a:r>
              <a:rPr lang="en-US" sz="2600" dirty="0" smtClean="0"/>
              <a:t>6(x </a:t>
            </a:r>
            <a:r>
              <a:rPr lang="en-US" sz="2600" dirty="0"/>
              <a:t>-</a:t>
            </a:r>
            <a:r>
              <a:rPr lang="en-US" sz="2600" dirty="0" smtClean="0"/>
              <a:t>4) </a:t>
            </a:r>
            <a:r>
              <a:rPr lang="en-US" sz="2600" dirty="0"/>
              <a:t>+ 12</a:t>
            </a:r>
          </a:p>
          <a:p>
            <a:pPr marL="857250" indent="-400050">
              <a:buClr>
                <a:srgbClr val="C00000"/>
              </a:buClr>
              <a:buFont typeface="+mj-lt"/>
              <a:buAutoNum type="alphaLcPeriod"/>
            </a:pPr>
            <a:r>
              <a:rPr lang="en-US" sz="2600" dirty="0" smtClean="0"/>
              <a:t>n(n </a:t>
            </a:r>
            <a:r>
              <a:rPr lang="en-US" sz="2600" dirty="0"/>
              <a:t>- 5) + 3n</a:t>
            </a:r>
          </a:p>
          <a:p>
            <a:pPr marL="857250" indent="-400050">
              <a:buClr>
                <a:srgbClr val="C00000"/>
              </a:buClr>
              <a:buFont typeface="+mj-lt"/>
              <a:buAutoNum type="alphaLcPeriod"/>
            </a:pPr>
            <a:r>
              <a:rPr lang="en-US" sz="2600" dirty="0" smtClean="0"/>
              <a:t>-</a:t>
            </a:r>
            <a:r>
              <a:rPr lang="en-US" sz="2600" dirty="0"/>
              <a:t>3 (a + 4) + 20</a:t>
            </a:r>
          </a:p>
          <a:p>
            <a:pPr marL="857250" indent="-400050">
              <a:buClr>
                <a:srgbClr val="C00000"/>
              </a:buClr>
              <a:buFont typeface="+mj-lt"/>
              <a:buAutoNum type="alphaLcPeriod"/>
            </a:pPr>
            <a:r>
              <a:rPr lang="en-US" sz="2600" dirty="0" smtClean="0"/>
              <a:t>24 </a:t>
            </a:r>
            <a:r>
              <a:rPr lang="en-US" sz="2600" dirty="0"/>
              <a:t>-</a:t>
            </a:r>
            <a:r>
              <a:rPr lang="en-US" sz="2600" dirty="0" smtClean="0"/>
              <a:t>3(4 </a:t>
            </a:r>
            <a:r>
              <a:rPr lang="en-US" sz="2600" dirty="0"/>
              <a:t>-</a:t>
            </a:r>
            <a:r>
              <a:rPr lang="en-US" sz="2600" dirty="0" smtClean="0"/>
              <a:t>5</a:t>
            </a:r>
            <a:r>
              <a:rPr lang="en-US" sz="2600" i="1" dirty="0" smtClean="0"/>
              <a:t>f</a:t>
            </a:r>
            <a:r>
              <a:rPr lang="en-US" sz="2600" dirty="0" smtClean="0"/>
              <a:t>)</a:t>
            </a:r>
            <a:endParaRPr lang="en-US" sz="2600" dirty="0"/>
          </a:p>
          <a:p>
            <a:pPr marL="857250" indent="-400050">
              <a:buClr>
                <a:srgbClr val="C00000"/>
              </a:buClr>
              <a:buFont typeface="+mj-lt"/>
              <a:buAutoNum type="alphaLcPeriod"/>
            </a:pPr>
            <a:r>
              <a:rPr lang="en-US" sz="2600" dirty="0" smtClean="0"/>
              <a:t>13</a:t>
            </a:r>
            <a:r>
              <a:rPr lang="en-US" sz="2600" i="1" dirty="0" smtClean="0"/>
              <a:t>x </a:t>
            </a:r>
            <a:r>
              <a:rPr lang="en-US" sz="2600" dirty="0" smtClean="0"/>
              <a:t>- (</a:t>
            </a:r>
            <a:r>
              <a:rPr lang="en-US" sz="2600" dirty="0"/>
              <a:t>2</a:t>
            </a:r>
            <a:r>
              <a:rPr lang="en-US" sz="2600" i="1" dirty="0"/>
              <a:t>x</a:t>
            </a:r>
            <a:r>
              <a:rPr lang="en-US" sz="2600" dirty="0"/>
              <a:t> + </a:t>
            </a:r>
            <a:r>
              <a:rPr lang="en-US" sz="2600" dirty="0" smtClean="0"/>
              <a:t>5</a:t>
            </a:r>
            <a:r>
              <a:rPr lang="en-US" sz="2600" i="1" dirty="0" smtClean="0"/>
              <a:t>y</a:t>
            </a:r>
            <a:r>
              <a:rPr lang="en-US" sz="2600" dirty="0"/>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3717032"/>
            <a:ext cx="556549" cy="551298"/>
          </a:xfrm>
          <a:prstGeom prst="rect">
            <a:avLst/>
          </a:prstGeom>
        </p:spPr>
      </p:pic>
    </p:spTree>
    <p:extLst>
      <p:ext uri="{BB962C8B-B14F-4D97-AF65-F5344CB8AC3E}">
        <p14:creationId xmlns:p14="http://schemas.microsoft.com/office/powerpoint/2010/main" val="1745803448"/>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2.5 – Algebra – Expanding Brackets</a:t>
            </a:r>
            <a:endParaRPr lang="en-GB" sz="3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a:t>
            </a:r>
            <a:endParaRPr lang="en-GB" sz="1400" b="1" dirty="0">
              <a:latin typeface="Calibri" panose="020F0502020204030204" pitchFamily="34" charset="0"/>
            </a:endParaRPr>
          </a:p>
        </p:txBody>
      </p:sp>
      <p:sp>
        <p:nvSpPr>
          <p:cNvPr id="6" name="Rectangle 5"/>
          <p:cNvSpPr/>
          <p:nvPr/>
        </p:nvSpPr>
        <p:spPr>
          <a:xfrm>
            <a:off x="251520" y="1196752"/>
            <a:ext cx="5256584" cy="2492990"/>
          </a:xfrm>
          <a:prstGeom prst="rect">
            <a:avLst/>
          </a:prstGeom>
        </p:spPr>
        <p:txBody>
          <a:bodyPr wrap="square">
            <a:spAutoFit/>
          </a:bodyPr>
          <a:lstStyle/>
          <a:p>
            <a:pPr marL="628650" indent="-628650">
              <a:buClr>
                <a:srgbClr val="C00000"/>
              </a:buClr>
              <a:buFont typeface="+mj-lt"/>
              <a:buAutoNum type="arabicPeriod" startAt="9"/>
            </a:pPr>
            <a:r>
              <a:rPr lang="en-US" sz="2600" dirty="0" smtClean="0"/>
              <a:t>Expand </a:t>
            </a:r>
            <a:r>
              <a:rPr lang="en-US" sz="2600" dirty="0"/>
              <a:t>and simplify </a:t>
            </a:r>
          </a:p>
          <a:p>
            <a:pPr marL="1028700" indent="-400050">
              <a:buClr>
                <a:srgbClr val="C00000"/>
              </a:buClr>
              <a:buFont typeface="+mj-lt"/>
              <a:buAutoNum type="alphaLcPeriod"/>
            </a:pPr>
            <a:r>
              <a:rPr lang="en-US" sz="2600" dirty="0" smtClean="0"/>
              <a:t>2 </a:t>
            </a:r>
            <a:r>
              <a:rPr lang="en-US" sz="2600" dirty="0"/>
              <a:t>(a + 3) + 3 (a + 1) </a:t>
            </a:r>
            <a:endParaRPr lang="en-US" sz="2600" dirty="0" smtClean="0"/>
          </a:p>
          <a:p>
            <a:pPr marL="1028700" indent="-400050">
              <a:buClr>
                <a:srgbClr val="C00000"/>
              </a:buClr>
              <a:buFont typeface="+mj-lt"/>
              <a:buAutoNum type="alphaLcPeriod"/>
            </a:pPr>
            <a:r>
              <a:rPr lang="en-US" sz="2600" dirty="0" smtClean="0"/>
              <a:t>5(2x </a:t>
            </a:r>
            <a:r>
              <a:rPr lang="en-US" sz="2600" dirty="0"/>
              <a:t>+ 5) - 4(x + 3) </a:t>
            </a:r>
            <a:endParaRPr lang="en-US" sz="2600" dirty="0" smtClean="0"/>
          </a:p>
          <a:p>
            <a:pPr marL="1028700" indent="-400050">
              <a:buClr>
                <a:srgbClr val="C00000"/>
              </a:buClr>
              <a:buFont typeface="+mj-lt"/>
              <a:buAutoNum type="alphaLcPeriod"/>
            </a:pPr>
            <a:r>
              <a:rPr lang="en-US" sz="2600" dirty="0" smtClean="0"/>
              <a:t>3(4e </a:t>
            </a:r>
            <a:r>
              <a:rPr lang="en-US" sz="2600" dirty="0"/>
              <a:t>- 3) + </a:t>
            </a:r>
            <a:r>
              <a:rPr lang="en-US" sz="2600" dirty="0" smtClean="0"/>
              <a:t>2(e </a:t>
            </a:r>
            <a:r>
              <a:rPr lang="en-US" sz="2600" dirty="0"/>
              <a:t>- 4)</a:t>
            </a:r>
          </a:p>
          <a:p>
            <a:pPr marL="628650" indent="-628650">
              <a:buClr>
                <a:srgbClr val="C00000"/>
              </a:buClr>
              <a:buFont typeface="+mj-lt"/>
              <a:buAutoNum type="arabicPeriod" startAt="10"/>
            </a:pPr>
            <a:r>
              <a:rPr lang="en-US" sz="2600" dirty="0" smtClean="0"/>
              <a:t>Work </a:t>
            </a:r>
            <a:r>
              <a:rPr lang="en-US" sz="2600" dirty="0"/>
              <a:t>out the value of these </a:t>
            </a:r>
            <a:r>
              <a:rPr lang="en-US" sz="2600" dirty="0" smtClean="0"/>
              <a:t>expressions:</a:t>
            </a:r>
            <a:endParaRPr lang="en-US" sz="26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45166" y="3646781"/>
            <a:ext cx="5112666" cy="2921524"/>
          </a:xfrm>
          <a:prstGeom prst="rect">
            <a:avLst/>
          </a:prstGeom>
        </p:spPr>
      </p:pic>
    </p:spTree>
    <p:extLst>
      <p:ext uri="{BB962C8B-B14F-4D97-AF65-F5344CB8AC3E}">
        <p14:creationId xmlns:p14="http://schemas.microsoft.com/office/powerpoint/2010/main" val="876477116"/>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2.5 – Algebra – Expanding Brackets</a:t>
            </a:r>
            <a:endParaRPr lang="en-GB" sz="3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a:t>
            </a:r>
            <a:endParaRPr lang="en-GB" sz="1400" b="1" dirty="0">
              <a:latin typeface="Calibri" panose="020F0502020204030204" pitchFamily="34" charset="0"/>
            </a:endParaRPr>
          </a:p>
        </p:txBody>
      </p:sp>
      <p:sp>
        <p:nvSpPr>
          <p:cNvPr id="6" name="Rectangle 5"/>
          <p:cNvSpPr/>
          <p:nvPr/>
        </p:nvSpPr>
        <p:spPr>
          <a:xfrm>
            <a:off x="251520" y="1196752"/>
            <a:ext cx="5256584" cy="5632311"/>
          </a:xfrm>
          <a:prstGeom prst="rect">
            <a:avLst/>
          </a:prstGeom>
        </p:spPr>
        <p:txBody>
          <a:bodyPr wrap="square">
            <a:spAutoFit/>
          </a:bodyPr>
          <a:lstStyle/>
          <a:p>
            <a:pPr marL="628650" indent="-628650">
              <a:buClr>
                <a:srgbClr val="C00000"/>
              </a:buClr>
              <a:buFont typeface="+mj-lt"/>
              <a:buAutoNum type="arabicPeriod" startAt="12"/>
            </a:pPr>
            <a:r>
              <a:rPr lang="en-US" sz="2400" b="1" dirty="0">
                <a:solidFill>
                  <a:srgbClr val="FF0000"/>
                </a:solidFill>
              </a:rPr>
              <a:t>R</a:t>
            </a:r>
            <a:r>
              <a:rPr lang="en-US" sz="2400" dirty="0"/>
              <a:t> </a:t>
            </a:r>
            <a:r>
              <a:rPr lang="en-US" sz="2400" dirty="0"/>
              <a:t>An electrician charges a £25 callout fee plus £30 per hour for each job she does, </a:t>
            </a:r>
            <a:endParaRPr lang="en-US" sz="2400" dirty="0" smtClean="0"/>
          </a:p>
          <a:p>
            <a:pPr marL="1028700" indent="-400050">
              <a:buClr>
                <a:srgbClr val="C00000"/>
              </a:buClr>
              <a:buFont typeface="+mj-lt"/>
              <a:buAutoNum type="alphaLcPeriod"/>
            </a:pPr>
            <a:r>
              <a:rPr lang="en-US" sz="2400" dirty="0" smtClean="0"/>
              <a:t>A </a:t>
            </a:r>
            <a:r>
              <a:rPr lang="en-US" sz="2400" dirty="0"/>
              <a:t>particular job takes </a:t>
            </a:r>
            <a:r>
              <a:rPr lang="en-US" sz="2400" i="1" dirty="0"/>
              <a:t>j </a:t>
            </a:r>
            <a:r>
              <a:rPr lang="en-US" sz="2400" dirty="0"/>
              <a:t>hours. Write </a:t>
            </a:r>
            <a:r>
              <a:rPr lang="en-US" sz="2400" dirty="0" smtClean="0"/>
              <a:t>an expression </a:t>
            </a:r>
            <a:r>
              <a:rPr lang="en-US" sz="2400" dirty="0"/>
              <a:t>in </a:t>
            </a:r>
            <a:r>
              <a:rPr lang="en-US" sz="2400" i="1" dirty="0"/>
              <a:t>j</a:t>
            </a:r>
            <a:r>
              <a:rPr lang="en-US" sz="2400" dirty="0"/>
              <a:t> for the cost of the job.</a:t>
            </a:r>
          </a:p>
          <a:p>
            <a:pPr marL="1028700" indent="-400050">
              <a:buClr>
                <a:srgbClr val="C00000"/>
              </a:buClr>
              <a:buFont typeface="+mj-lt"/>
              <a:buAutoNum type="alphaLcPeriod"/>
            </a:pPr>
            <a:r>
              <a:rPr lang="en-US" sz="2400" dirty="0" smtClean="0"/>
              <a:t>Write </a:t>
            </a:r>
            <a:r>
              <a:rPr lang="en-US" sz="2400" dirty="0"/>
              <a:t>a formula for the cost, </a:t>
            </a:r>
            <a:r>
              <a:rPr lang="en-US" sz="2400" i="1" dirty="0"/>
              <a:t>C</a:t>
            </a:r>
            <a:r>
              <a:rPr lang="en-US" sz="2400" dirty="0"/>
              <a:t>, in terms of </a:t>
            </a:r>
            <a:r>
              <a:rPr lang="en-US" sz="2400" i="1" dirty="0"/>
              <a:t>j</a:t>
            </a:r>
            <a:r>
              <a:rPr lang="en-US" sz="2400" dirty="0"/>
              <a:t>. </a:t>
            </a:r>
            <a:endParaRPr lang="en-US" sz="2400" dirty="0" smtClean="0"/>
          </a:p>
          <a:p>
            <a:pPr marL="1028700" indent="-400050">
              <a:buClr>
                <a:srgbClr val="C00000"/>
              </a:buClr>
              <a:buFont typeface="+mj-lt"/>
              <a:buAutoNum type="alphaLcPeriod"/>
            </a:pPr>
            <a:r>
              <a:rPr lang="en-US" sz="2400" dirty="0" smtClean="0"/>
              <a:t>The </a:t>
            </a:r>
            <a:r>
              <a:rPr lang="en-US" sz="2400" dirty="0"/>
              <a:t>electrician does four identical jobs, that each take </a:t>
            </a:r>
            <a:r>
              <a:rPr lang="en-US" sz="2400" i="1" dirty="0"/>
              <a:t>j</a:t>
            </a:r>
            <a:r>
              <a:rPr lang="en-US" sz="2400" dirty="0"/>
              <a:t> hours. Write a formula in </a:t>
            </a:r>
            <a:r>
              <a:rPr lang="en-US" sz="2400" i="1" dirty="0"/>
              <a:t>j</a:t>
            </a:r>
            <a:r>
              <a:rPr lang="en-US" sz="2400" dirty="0"/>
              <a:t> for her earnings, £7.</a:t>
            </a:r>
          </a:p>
          <a:p>
            <a:pPr marL="1028700" indent="-400050">
              <a:buClr>
                <a:srgbClr val="C00000"/>
              </a:buClr>
              <a:buFont typeface="+mj-lt"/>
              <a:buAutoNum type="alphaLcPeriod"/>
            </a:pPr>
            <a:r>
              <a:rPr lang="en-US" sz="2400" dirty="0" smtClean="0"/>
              <a:t>When </a:t>
            </a:r>
            <a:r>
              <a:rPr lang="en-US" sz="2400" i="1" dirty="0"/>
              <a:t>j</a:t>
            </a:r>
            <a:r>
              <a:rPr lang="en-US" sz="2400" dirty="0"/>
              <a:t> is 5, how much does the electrician earn for the four jobs?</a:t>
            </a:r>
            <a:endParaRPr lang="en-US" sz="24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577578191"/>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2.5 – Algebra – Expanding Brackets</a:t>
            </a:r>
            <a:endParaRPr lang="en-GB" sz="3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a:t>
            </a:r>
            <a:endParaRPr lang="en-GB" sz="1400" b="1" dirty="0">
              <a:latin typeface="Calibri" panose="020F0502020204030204" pitchFamily="34" charset="0"/>
            </a:endParaRPr>
          </a:p>
        </p:txBody>
      </p:sp>
      <p:sp>
        <p:nvSpPr>
          <p:cNvPr id="6" name="Rectangle 5"/>
          <p:cNvSpPr/>
          <p:nvPr/>
        </p:nvSpPr>
        <p:spPr>
          <a:xfrm>
            <a:off x="251520" y="1196752"/>
            <a:ext cx="5256584" cy="5447645"/>
          </a:xfrm>
          <a:prstGeom prst="rect">
            <a:avLst/>
          </a:prstGeom>
        </p:spPr>
        <p:txBody>
          <a:bodyPr wrap="square">
            <a:spAutoFit/>
          </a:bodyPr>
          <a:lstStyle/>
          <a:p>
            <a:pPr marL="628650" indent="-628650">
              <a:buClr>
                <a:srgbClr val="C00000"/>
              </a:buClr>
              <a:buFont typeface="+mj-lt"/>
              <a:buAutoNum type="arabicPeriod" startAt="12"/>
            </a:pPr>
            <a:r>
              <a:rPr lang="en-US" sz="2900" b="1" dirty="0">
                <a:solidFill>
                  <a:srgbClr val="FF0000"/>
                </a:solidFill>
              </a:rPr>
              <a:t>R</a:t>
            </a:r>
            <a:r>
              <a:rPr lang="en-US" sz="2900" dirty="0"/>
              <a:t> </a:t>
            </a:r>
            <a:r>
              <a:rPr lang="en-US" sz="2900" dirty="0" smtClean="0"/>
              <a:t>Gill </a:t>
            </a:r>
            <a:r>
              <a:rPr lang="en-US" sz="2900" dirty="0"/>
              <a:t>is </a:t>
            </a:r>
            <a:r>
              <a:rPr lang="en-US" sz="2900" i="1" dirty="0"/>
              <a:t>y</a:t>
            </a:r>
            <a:r>
              <a:rPr lang="en-US" sz="2900" dirty="0"/>
              <a:t> years old and her brother is 4 </a:t>
            </a:r>
            <a:r>
              <a:rPr lang="en-US" sz="2900" dirty="0" smtClean="0"/>
              <a:t>years older</a:t>
            </a:r>
            <a:r>
              <a:rPr lang="en-US" sz="2900" dirty="0"/>
              <a:t>. Her cousin is half the age of Gill's brother,</a:t>
            </a:r>
          </a:p>
          <a:p>
            <a:pPr marL="1085850" indent="-514350">
              <a:buClr>
                <a:srgbClr val="C00000"/>
              </a:buClr>
              <a:buFont typeface="+mj-lt"/>
              <a:buAutoNum type="alphaLcPeriod"/>
            </a:pPr>
            <a:r>
              <a:rPr lang="en-US" sz="2900" dirty="0" smtClean="0"/>
              <a:t>Write </a:t>
            </a:r>
            <a:r>
              <a:rPr lang="en-US" sz="2900" dirty="0"/>
              <a:t>an expression for the age </a:t>
            </a:r>
            <a:r>
              <a:rPr lang="en-US" sz="2900" dirty="0" smtClean="0"/>
              <a:t>of Gill's </a:t>
            </a:r>
            <a:r>
              <a:rPr lang="en-US" sz="2900" dirty="0"/>
              <a:t>brother.</a:t>
            </a:r>
          </a:p>
          <a:p>
            <a:pPr marL="1085850" indent="-514350">
              <a:buClr>
                <a:srgbClr val="C00000"/>
              </a:buClr>
              <a:buFont typeface="+mj-lt"/>
              <a:buAutoNum type="alphaLcPeriod"/>
            </a:pPr>
            <a:r>
              <a:rPr lang="en-US" sz="2900" dirty="0" smtClean="0"/>
              <a:t>Write </a:t>
            </a:r>
            <a:r>
              <a:rPr lang="en-US" sz="2900" dirty="0"/>
              <a:t>an expression for the age </a:t>
            </a:r>
            <a:r>
              <a:rPr lang="en-US" sz="2900" dirty="0" smtClean="0"/>
              <a:t>of Gill's </a:t>
            </a:r>
            <a:r>
              <a:rPr lang="en-US" sz="2900" dirty="0"/>
              <a:t>cousin.</a:t>
            </a:r>
          </a:p>
          <a:p>
            <a:pPr marL="1085850" indent="-514350">
              <a:buClr>
                <a:srgbClr val="C00000"/>
              </a:buClr>
              <a:buFont typeface="+mj-lt"/>
              <a:buAutoNum type="alphaLcPeriod"/>
            </a:pPr>
            <a:r>
              <a:rPr lang="en-US" sz="2900" dirty="0" smtClean="0"/>
              <a:t>Use </a:t>
            </a:r>
            <a:r>
              <a:rPr lang="en-US" sz="2900" dirty="0"/>
              <a:t>your answer to part </a:t>
            </a:r>
            <a:r>
              <a:rPr lang="en-US" sz="2900" b="1" dirty="0"/>
              <a:t>b</a:t>
            </a:r>
            <a:r>
              <a:rPr lang="en-US" sz="2900" dirty="0"/>
              <a:t> to work out </a:t>
            </a:r>
            <a:r>
              <a:rPr lang="en-US" sz="2900" dirty="0" smtClean="0"/>
              <a:t>the age </a:t>
            </a:r>
            <a:r>
              <a:rPr lang="en-US" sz="2900" dirty="0"/>
              <a:t>of Gill's cousin when Gill is 18.</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884154965"/>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2.5 – Algebra – Expanding Brackets</a:t>
            </a:r>
            <a:endParaRPr lang="en-GB" sz="38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a:t>
            </a:r>
            <a:endParaRPr lang="en-GB" sz="1400" b="1" dirty="0">
              <a:latin typeface="Calibri" panose="020F0502020204030204" pitchFamily="34" charset="0"/>
            </a:endParaRPr>
          </a:p>
        </p:txBody>
      </p:sp>
      <p:sp>
        <p:nvSpPr>
          <p:cNvPr id="6" name="Rectangle 5"/>
          <p:cNvSpPr/>
          <p:nvPr/>
        </p:nvSpPr>
        <p:spPr>
          <a:xfrm>
            <a:off x="251520" y="1196752"/>
            <a:ext cx="5256584" cy="5478423"/>
          </a:xfrm>
          <a:prstGeom prst="rect">
            <a:avLst/>
          </a:prstGeom>
        </p:spPr>
        <p:txBody>
          <a:bodyPr wrap="square">
            <a:spAutoFit/>
          </a:bodyPr>
          <a:lstStyle/>
          <a:p>
            <a:pPr marL="628650" indent="-628650">
              <a:buClr>
                <a:srgbClr val="C00000"/>
              </a:buClr>
              <a:buFont typeface="+mj-lt"/>
              <a:buAutoNum type="arabicPeriod" startAt="13"/>
            </a:pPr>
            <a:r>
              <a:rPr lang="en-US" sz="2500" b="1" dirty="0">
                <a:solidFill>
                  <a:srgbClr val="FF0000"/>
                </a:solidFill>
              </a:rPr>
              <a:t>R</a:t>
            </a:r>
            <a:r>
              <a:rPr lang="en-US" sz="2500" dirty="0"/>
              <a:t> A joint of meat needs to be cooked </a:t>
            </a:r>
            <a:r>
              <a:rPr lang="en-US" sz="2500" dirty="0" smtClean="0"/>
              <a:t>for 60 </a:t>
            </a:r>
            <a:r>
              <a:rPr lang="en-US" sz="2500" dirty="0"/>
              <a:t>minutes per kilogram plus 30 </a:t>
            </a:r>
            <a:r>
              <a:rPr lang="en-US" sz="2500" dirty="0" smtClean="0"/>
              <a:t>minutes extra</a:t>
            </a:r>
            <a:r>
              <a:rPr lang="en-US" sz="2500" dirty="0"/>
              <a:t>. The oven needs to be warmed </a:t>
            </a:r>
            <a:r>
              <a:rPr lang="en-US" sz="2500" dirty="0" smtClean="0"/>
              <a:t>for 20 </a:t>
            </a:r>
            <a:r>
              <a:rPr lang="en-US" sz="2500" dirty="0"/>
              <a:t>minutes before the meat can be </a:t>
            </a:r>
            <a:r>
              <a:rPr lang="en-US" sz="2500" dirty="0" smtClean="0"/>
              <a:t>cooked.</a:t>
            </a:r>
            <a:br>
              <a:rPr lang="en-US" sz="2500" dirty="0" smtClean="0"/>
            </a:br>
            <a:r>
              <a:rPr lang="en-US" sz="2500" dirty="0" smtClean="0"/>
              <a:t>The </a:t>
            </a:r>
            <a:r>
              <a:rPr lang="en-US" sz="2500" dirty="0"/>
              <a:t>expression 20 + </a:t>
            </a:r>
            <a:r>
              <a:rPr lang="en-US" sz="2500" dirty="0" smtClean="0"/>
              <a:t>60(</a:t>
            </a:r>
            <a:r>
              <a:rPr lang="en-US" sz="2500" i="1" dirty="0" smtClean="0"/>
              <a:t>w</a:t>
            </a:r>
            <a:r>
              <a:rPr lang="en-US" sz="2500" dirty="0" smtClean="0"/>
              <a:t> </a:t>
            </a:r>
            <a:r>
              <a:rPr lang="en-US" sz="2500" dirty="0"/>
              <a:t>+ 0.5) </a:t>
            </a:r>
            <a:r>
              <a:rPr lang="en-US" sz="2500" dirty="0" smtClean="0"/>
              <a:t>represents the </a:t>
            </a:r>
            <a:r>
              <a:rPr lang="en-US" sz="2500" dirty="0"/>
              <a:t>total amount of time the oven is on, </a:t>
            </a:r>
            <a:r>
              <a:rPr lang="en-US" sz="2500" dirty="0" smtClean="0"/>
              <a:t>in minutes</a:t>
            </a:r>
            <a:r>
              <a:rPr lang="en-US" sz="2500" dirty="0"/>
              <a:t>.</a:t>
            </a:r>
          </a:p>
          <a:p>
            <a:pPr marL="971550" indent="-400050">
              <a:buClr>
                <a:srgbClr val="C00000"/>
              </a:buClr>
              <a:buFont typeface="+mj-lt"/>
              <a:buAutoNum type="alphaLcPeriod"/>
            </a:pPr>
            <a:r>
              <a:rPr lang="en-US" sz="2500" dirty="0"/>
              <a:t>Write what the terms in the </a:t>
            </a:r>
            <a:r>
              <a:rPr lang="en-US" sz="2500" dirty="0" smtClean="0"/>
              <a:t>expression represent</a:t>
            </a:r>
            <a:r>
              <a:rPr lang="en-US" sz="2500" dirty="0"/>
              <a:t>.</a:t>
            </a:r>
          </a:p>
          <a:p>
            <a:pPr marL="971550" indent="-400050">
              <a:buClr>
                <a:srgbClr val="C00000"/>
              </a:buClr>
              <a:buFont typeface="+mj-lt"/>
              <a:buAutoNum type="alphaLcPeriod"/>
            </a:pPr>
            <a:r>
              <a:rPr lang="en-US" sz="2500" i="1" dirty="0" smtClean="0"/>
              <a:t>w</a:t>
            </a:r>
            <a:r>
              <a:rPr lang="en-US" sz="2500" dirty="0" smtClean="0"/>
              <a:t> </a:t>
            </a:r>
            <a:r>
              <a:rPr lang="en-US" sz="2500" dirty="0"/>
              <a:t>= 2. How long was the oven on for (</a:t>
            </a:r>
            <a:r>
              <a:rPr lang="en-US" sz="2500" dirty="0" smtClean="0"/>
              <a:t>in minutes</a:t>
            </a:r>
            <a:r>
              <a:rPr lang="en-US" sz="2500" dirty="0"/>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4054085342"/>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2.6 – Algebra – Factorising</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1273241"/>
            <a:ext cx="5241179" cy="1003631"/>
          </a:xfrm>
          <a:prstGeom prst="rect">
            <a:avLst/>
          </a:prstGeom>
        </p:spPr>
      </p:pic>
      <p:pic>
        <p:nvPicPr>
          <p:cNvPr id="7" name="Picture 6"/>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70834" y="3789240"/>
            <a:ext cx="5190960" cy="2808112"/>
          </a:xfrm>
          <a:prstGeom prst="rect">
            <a:avLst/>
          </a:prstGeom>
        </p:spPr>
      </p:pic>
      <p:sp>
        <p:nvSpPr>
          <p:cNvPr id="8" name="Rectangle 7"/>
          <p:cNvSpPr/>
          <p:nvPr/>
        </p:nvSpPr>
        <p:spPr>
          <a:xfrm flipH="1">
            <a:off x="277537" y="2448824"/>
            <a:ext cx="5204539" cy="105218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Q1a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Factors </a:t>
            </a:r>
            <a:r>
              <a:rPr lang="en-US" sz="2800" dirty="0" smtClean="0">
                <a:solidFill>
                  <a:schemeClr val="tx1"/>
                </a:solidFill>
                <a:latin typeface="Arial" panose="020B0604020202020204" pitchFamily="34" charset="0"/>
                <a:cs typeface="Arial" panose="020B0604020202020204" pitchFamily="34" charset="0"/>
              </a:rPr>
              <a:t>of -15 are:</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a:t>
            </a:r>
            <a:r>
              <a:rPr lang="en-US" sz="2800" dirty="0">
                <a:solidFill>
                  <a:schemeClr val="tx1"/>
                </a:solidFill>
                <a:latin typeface="Arial" panose="020B0604020202020204" pitchFamily="34" charset="0"/>
                <a:cs typeface="Arial" panose="020B0604020202020204" pitchFamily="34" charset="0"/>
              </a:rPr>
              <a:t>15, -5, -3, -</a:t>
            </a:r>
            <a:r>
              <a:rPr lang="en-US" sz="2800" dirty="0" smtClean="0">
                <a:solidFill>
                  <a:schemeClr val="tx1"/>
                </a:solidFill>
                <a:latin typeface="Arial" panose="020B0604020202020204" pitchFamily="34" charset="0"/>
                <a:cs typeface="Arial" panose="020B0604020202020204" pitchFamily="34" charset="0"/>
              </a:rPr>
              <a:t>1, 1,3</a:t>
            </a:r>
            <a:r>
              <a:rPr lang="en-US" sz="2800" dirty="0">
                <a:solidFill>
                  <a:schemeClr val="tx1"/>
                </a:solidFill>
                <a:latin typeface="Arial" panose="020B0604020202020204" pitchFamily="34" charset="0"/>
                <a:cs typeface="Arial" panose="020B0604020202020204" pitchFamily="34" charset="0"/>
              </a:rPr>
              <a:t>, 5,15</a:t>
            </a: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074356397"/>
      </p:ext>
    </p:extLst>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2.6 – Algebra – Factorising</a:t>
            </a:r>
            <a:endParaRPr lang="en-GB" sz="4000" b="1" dirty="0" smtClean="0"/>
          </a:p>
        </p:txBody>
      </p:sp>
      <p:sp>
        <p:nvSpPr>
          <p:cNvPr id="21" name="Round Same Side Corner Rectangle 20">
            <a:hlinkClick r:id="rId3" action="ppaction://hlinkpres?slideindex=1&amp;slidetitle="/>
          </p:cNvPr>
          <p:cNvSpPr/>
          <p:nvPr/>
        </p:nvSpPr>
        <p:spPr>
          <a:xfrm>
            <a:off x="6873298"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a:t>
            </a:r>
            <a:endParaRPr lang="en-GB" sz="1400" b="1" dirty="0">
              <a:latin typeface="Calibri" panose="020F0502020204030204" pitchFamily="34" charset="0"/>
            </a:endParaRPr>
          </a:p>
        </p:txBody>
      </p:sp>
      <p:pic>
        <p:nvPicPr>
          <p:cNvPr id="3" name="Picture 2"/>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67672" y="1228645"/>
            <a:ext cx="5224280" cy="4432603"/>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217739513"/>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 name="ISPRING_PRESENTATION_TITLE" val="Year 07 - Mathematics - Unit 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6DD945F-B7B0-4691-A0D0-E2EAD6DA23B3}">
  <ds:schemaRefs>
    <ds:schemaRef ds:uri="http://purl.org/dc/dcmitype/"/>
    <ds:schemaRef ds:uri="http://purl.org/dc/elements/1.1/"/>
    <ds:schemaRef ds:uri="http://www.w3.org/XML/1998/namespace"/>
    <ds:schemaRef ds:uri="http://purl.org/dc/terms/"/>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3.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67119</TotalTime>
  <Words>9744</Words>
  <Application>Microsoft Office PowerPoint</Application>
  <PresentationFormat>On-screen Show (4:3)</PresentationFormat>
  <Paragraphs>2295</Paragraphs>
  <Slides>245</Slides>
  <Notes>245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245</vt:i4>
      </vt:variant>
    </vt:vector>
  </HeadingPairs>
  <TitlesOfParts>
    <vt:vector size="254" baseType="lpstr">
      <vt:lpstr>Arial</vt:lpstr>
      <vt:lpstr>Calibri</vt:lpstr>
      <vt:lpstr>Cambria Math</vt:lpstr>
      <vt:lpstr>Lucida Sans Unicode</vt:lpstr>
      <vt:lpstr>Verdana</vt:lpstr>
      <vt:lpstr>Wingdings</vt:lpstr>
      <vt:lpstr>Wingdings 2</vt:lpstr>
      <vt:lpstr>Wingdings 3</vt:lpstr>
      <vt:lpstr>Enderoth</vt:lpstr>
      <vt:lpstr>PowerPoint Presentation</vt:lpstr>
      <vt:lpstr>Contents</vt:lpstr>
      <vt:lpstr>Contents</vt:lpstr>
      <vt:lpstr>Contents</vt:lpstr>
      <vt:lpstr>1 – Number - Calculations</vt:lpstr>
      <vt:lpstr>1 – Number - Calculations</vt:lpstr>
      <vt:lpstr>1 – Number - Calculations</vt:lpstr>
      <vt:lpstr>1 – Number - Calculations</vt:lpstr>
      <vt:lpstr>1 – Number - Calculations</vt:lpstr>
      <vt:lpstr>1 – Number - Calculations</vt:lpstr>
      <vt:lpstr>1 – Number - Calculations</vt:lpstr>
      <vt:lpstr>1 – Number – Decimal Numbers</vt:lpstr>
      <vt:lpstr>1 – Number – Decimal Numbers</vt:lpstr>
      <vt:lpstr>1 – Number – Decimal Numbers</vt:lpstr>
      <vt:lpstr>1 – Number – Decimal Numbers</vt:lpstr>
      <vt:lpstr>1 – Number – Decimal Numbers</vt:lpstr>
      <vt:lpstr>1 – Number – Decimal Numbers</vt:lpstr>
      <vt:lpstr>1 – Number – Place Value</vt:lpstr>
      <vt:lpstr>1 – Number – Place Value</vt:lpstr>
      <vt:lpstr>1 – Number – Place Value</vt:lpstr>
      <vt:lpstr>1 – Number – Place Value</vt:lpstr>
      <vt:lpstr>1 – Number – Place Value</vt:lpstr>
      <vt:lpstr>1 – Number – Place Value</vt:lpstr>
      <vt:lpstr>1 – Number – Place Value</vt:lpstr>
      <vt:lpstr>1 – Number – Factors and Multiples</vt:lpstr>
      <vt:lpstr>1 – Number – Factors and Multiples</vt:lpstr>
      <vt:lpstr>1 – Number – Factors and Multiples</vt:lpstr>
      <vt:lpstr>1 – Number – Factors and Multiples</vt:lpstr>
      <vt:lpstr>1 – Number – Factors and Multiples</vt:lpstr>
      <vt:lpstr>1 – Number – Factors and Multiples</vt:lpstr>
      <vt:lpstr>1 – Number – Factors and Multiples</vt:lpstr>
      <vt:lpstr>1 – Number – Squares, Cubes &amp; Roots</vt:lpstr>
      <vt:lpstr>1 – Number – Squares, Cubes &amp; Roots</vt:lpstr>
      <vt:lpstr>1 – Number – Squares, Cubes &amp; Roots</vt:lpstr>
      <vt:lpstr>1 – Number – Squares, Cubes &amp; Roots</vt:lpstr>
      <vt:lpstr>1 – Number – Squares, Cubes &amp; Roots</vt:lpstr>
      <vt:lpstr>1 – Number – Squares, Cubes &amp; Roots</vt:lpstr>
      <vt:lpstr>1 – Number – Squares, Cubes &amp; Roots</vt:lpstr>
      <vt:lpstr>1 – Number – Squares, Cubes &amp; Roots</vt:lpstr>
      <vt:lpstr>1 – Number – Index Notation</vt:lpstr>
      <vt:lpstr>1 – Number – Index Notation</vt:lpstr>
      <vt:lpstr>1 – Number – Index Notation</vt:lpstr>
      <vt:lpstr>1 – Number – Index Notation</vt:lpstr>
      <vt:lpstr>1 – Number – Index Notation</vt:lpstr>
      <vt:lpstr>1 – Number – Index Notation</vt:lpstr>
      <vt:lpstr>1 – Number – Index Notation</vt:lpstr>
      <vt:lpstr>1 – Number – Index Notation</vt:lpstr>
      <vt:lpstr>1 – Number – Index Notation</vt:lpstr>
      <vt:lpstr>1 – Number – Index Notation</vt:lpstr>
      <vt:lpstr>1 – Number – Prime Factors</vt:lpstr>
      <vt:lpstr>1 – Number – Prime Factors</vt:lpstr>
      <vt:lpstr>1 – Number – Prime Factors</vt:lpstr>
      <vt:lpstr>1 – Number – Prime Factors</vt:lpstr>
      <vt:lpstr>1 – Number – Prime Factors</vt:lpstr>
      <vt:lpstr>1 – Number – Problem Solving</vt:lpstr>
      <vt:lpstr>1 – Number – Problem Solving</vt:lpstr>
      <vt:lpstr>1 – Number – Problem Solving</vt:lpstr>
      <vt:lpstr>1 – Number – Problem Solving</vt:lpstr>
      <vt:lpstr>1 – Number – Problem Solving</vt:lpstr>
      <vt:lpstr>1 – Number – Problem Solving</vt:lpstr>
      <vt:lpstr>1 – Number – Problem Solving</vt:lpstr>
      <vt:lpstr>1 – Number – Problem Solving</vt:lpstr>
      <vt:lpstr>2.1 – Algebra – Algebraic Expressions</vt:lpstr>
      <vt:lpstr>2.1 – Algebra – Algebraic Expressions</vt:lpstr>
      <vt:lpstr>2.1 – Algebra – Algebraic Expressions</vt:lpstr>
      <vt:lpstr>2.1 – Algebra – Algebraic Expressions</vt:lpstr>
      <vt:lpstr>2.1 – Algebra – Algebraic Expressions</vt:lpstr>
      <vt:lpstr>2.1 – Algebra – Algebraic Expressions</vt:lpstr>
      <vt:lpstr>2.2 – Algebra – Simplifying Expressions</vt:lpstr>
      <vt:lpstr>2.2 – Algebra – Simplifying Expressions</vt:lpstr>
      <vt:lpstr>2/2 – Algebra – Simplifying Expressions</vt:lpstr>
      <vt:lpstr>2.2 – Algebra – Simplifying Expressions</vt:lpstr>
      <vt:lpstr>2.2 – Algebra – Simplifying Expressions</vt:lpstr>
      <vt:lpstr>2.2 – Algebra – Simplifying Expressions</vt:lpstr>
      <vt:lpstr>2.3 – Algebra – Substitution</vt:lpstr>
      <vt:lpstr>2.3 – Algebra – Substitution</vt:lpstr>
      <vt:lpstr>2.3 – Algebra – Substitution</vt:lpstr>
      <vt:lpstr>2.3 – Algebra – Substitution</vt:lpstr>
      <vt:lpstr>2.3 – Algebra – Substitution</vt:lpstr>
      <vt:lpstr>2.3 – Algebra – Substitution</vt:lpstr>
      <vt:lpstr>2.3 – Algebra – Substitution</vt:lpstr>
      <vt:lpstr>2.3 – Algebra – Substitution</vt:lpstr>
      <vt:lpstr>2.4 – Algebra – Formulae</vt:lpstr>
      <vt:lpstr>2.4 – Algebra – Formulae</vt:lpstr>
      <vt:lpstr>2.4 – Algebra – Formulae</vt:lpstr>
      <vt:lpstr>2.4 – Algebra – Formulae</vt:lpstr>
      <vt:lpstr>2.4 – Algebra – Formulae</vt:lpstr>
      <vt:lpstr>2.4 – Algebra – Formulae</vt:lpstr>
      <vt:lpstr>2.4 – Algebra – Formulae</vt:lpstr>
      <vt:lpstr>2.5 – Algebra – Expanding Brackets</vt:lpstr>
      <vt:lpstr>2.5 – Algebra – Expanding Brackets</vt:lpstr>
      <vt:lpstr>2.5 – Algebra – Expanding Brackets</vt:lpstr>
      <vt:lpstr>2.5 – Algebra – Expanding Brackets</vt:lpstr>
      <vt:lpstr>2.5 – Algebra – Expanding Brackets</vt:lpstr>
      <vt:lpstr>2.5 – Algebra – Expanding Brackets</vt:lpstr>
      <vt:lpstr>2.5 – Algebra – Expanding Brackets</vt:lpstr>
      <vt:lpstr>2.5 – Algebra – Expanding Brackets</vt:lpstr>
      <vt:lpstr>2.6 – Algebra – Factorising</vt:lpstr>
      <vt:lpstr>2.6 – Algebra – Factorising</vt:lpstr>
      <vt:lpstr>2.6 – Algebra – Factorising</vt:lpstr>
      <vt:lpstr>2.6 – Algebra – Factorising</vt:lpstr>
      <vt:lpstr>2.6 – Algebra – Factorising</vt:lpstr>
      <vt:lpstr>2.6 – Algebra – Factorising</vt:lpstr>
      <vt:lpstr>2.6 – Algebra – Factorising</vt:lpstr>
      <vt:lpstr>2.6 – Algebra – Factorising</vt:lpstr>
      <vt:lpstr>2.7 – Algebra – Using Expressions and Formulae</vt:lpstr>
      <vt:lpstr>2.7 – Algebra – Using Expressions and Formulae</vt:lpstr>
      <vt:lpstr>2.7 – Algebra – Using Expressions and Formulae</vt:lpstr>
      <vt:lpstr>2.7 – Algebra – Using Expressions and Formulae</vt:lpstr>
      <vt:lpstr>2.7 – Algebra – Using Expressions and Formulae</vt:lpstr>
      <vt:lpstr>2.7 – Algebra – Using Expressions and Formulae</vt:lpstr>
      <vt:lpstr>2.7 – Algebra – Using Expressions and Formulae</vt:lpstr>
      <vt:lpstr>2.7 – Algebra – Using Expressions and Formulae</vt:lpstr>
      <vt:lpstr>2 – Algebra – Problem Solving</vt:lpstr>
      <vt:lpstr>2 – Algebra – Problem Solving</vt:lpstr>
      <vt:lpstr>2 – Algebra – Problem Solving</vt:lpstr>
      <vt:lpstr>2 – Algebra – Problem Solving</vt:lpstr>
      <vt:lpstr>2 – Algebra – Problem Solving</vt:lpstr>
      <vt:lpstr>2 – Algebra – Problem Solving</vt:lpstr>
      <vt:lpstr>2 – Algebra – Problem Solving</vt:lpstr>
      <vt:lpstr>2 – Algebra – Problem Solving</vt:lpstr>
      <vt:lpstr>3.1 – Graphs, Tables &amp; Charts – Frequency Tables</vt:lpstr>
      <vt:lpstr>3.1 – Graphs, Tables &amp; Charts – Frequency Tables</vt:lpstr>
      <vt:lpstr>3.1 – Graphs, Tables &amp; Charts – Frequency Tables</vt:lpstr>
      <vt:lpstr>3.1 – Graphs, Tables &amp; Charts – Frequency Tables</vt:lpstr>
      <vt:lpstr>3.1 – Graphs, Tables &amp; Charts – Frequency Tables</vt:lpstr>
      <vt:lpstr>3.1 – Graphs, Tables &amp; Charts – Frequency Tables</vt:lpstr>
      <vt:lpstr>3.1 – Graphs, Tables &amp; Charts – Frequency Tables</vt:lpstr>
      <vt:lpstr>3.2 – Graphs, Tables &amp; Charts – Two-Way Tables</vt:lpstr>
      <vt:lpstr>3.2 – Graphs, Tables &amp; Charts – Two-Way Tables</vt:lpstr>
      <vt:lpstr>3.2 – Graphs, Tables &amp; Charts – Two-Way Tables</vt:lpstr>
      <vt:lpstr>3.2 – Graphs, Tables &amp; Charts – Two-Way Tables</vt:lpstr>
      <vt:lpstr>3.2 – Graphs, Tables &amp; Charts – Two-Way Tables</vt:lpstr>
      <vt:lpstr>3.2 – Graphs, Tables &amp; Charts – Two-Way Tables</vt:lpstr>
      <vt:lpstr>3.2 – Graphs, Tables &amp; Charts – Two-Way Tables</vt:lpstr>
      <vt:lpstr>3.3 – Graphs, Tables &amp; Charts – Representing Data</vt:lpstr>
      <vt:lpstr>3.3 – Graphs, Tables &amp; Charts – Representing Data</vt:lpstr>
      <vt:lpstr>3.3 – Graphs, Tables &amp; Charts – Representing Data</vt:lpstr>
      <vt:lpstr>3.3 – Graphs, Tables &amp; Charts – Representing Data</vt:lpstr>
      <vt:lpstr>3.3 – Graphs, Tables &amp; Charts – Representing Data</vt:lpstr>
      <vt:lpstr>3.4 – Graphs, Tables &amp; Charts – Time Series</vt:lpstr>
      <vt:lpstr>3.4 – Graphs, Tables &amp; Charts – Time Series</vt:lpstr>
      <vt:lpstr>3.4 – Graphs, Tables &amp; Charts – Time Series</vt:lpstr>
      <vt:lpstr>3.4 – Graphs, Tables &amp; Charts – Time Series</vt:lpstr>
      <vt:lpstr>3.4 – Graphs, Tables &amp; Charts – Time Series</vt:lpstr>
      <vt:lpstr>3.5 – Graphs, Tables &amp; Charts – Stem &amp; Leaf Diagrams</vt:lpstr>
      <vt:lpstr>3.5 – Graphs, Tables &amp; Charts – Stem &amp; Leaf Diagrams</vt:lpstr>
      <vt:lpstr>3.5 – Graphs, Tables &amp; Charts – Stem &amp; Leaf Diagrams</vt:lpstr>
      <vt:lpstr>3.5 – Graphs, Tables &amp; Charts – Stem &amp; Leaf Diagrams</vt:lpstr>
      <vt:lpstr>3.5 – Graphs, Tables &amp; Charts – Stem &amp; Leaf Diagrams</vt:lpstr>
      <vt:lpstr>3.5 – Graphs, Tables &amp; Charts – Stem &amp; Leaf Diagrams</vt:lpstr>
      <vt:lpstr>3.5 – Graphs, Tables &amp; Charts – Stem &amp; Leaf Diagrams</vt:lpstr>
      <vt:lpstr>3.6 – Graphs, Tables &amp; Charts – Pie Charts</vt:lpstr>
      <vt:lpstr>3.6 – Graphs, Tables &amp; Charts – Pie Charts</vt:lpstr>
      <vt:lpstr>3.6 – Graphs, Tables &amp; Charts – Pie Charts</vt:lpstr>
      <vt:lpstr>3.6 – Graphs, Tables &amp; Charts – Pie Charts</vt:lpstr>
      <vt:lpstr>3.6 – Graphs, Tables &amp; Charts – Pie Charts</vt:lpstr>
      <vt:lpstr>3.6 – Graphs, Tables &amp; Charts – Pie Charts</vt:lpstr>
      <vt:lpstr>3.6 – Graphs, Tables &amp; Charts – Pie Charts</vt:lpstr>
      <vt:lpstr>3.6 – Graphs, Tables &amp; Charts – Pie Charts</vt:lpstr>
      <vt:lpstr>3.6 – Graphs, Tables &amp; Charts – Pie Charts</vt:lpstr>
      <vt:lpstr>3.7 – Graphs, Tables &amp; Charts – Scatter Graphs</vt:lpstr>
      <vt:lpstr>3.7 – Graphs, Tables &amp; Charts – Scatter Graphs</vt:lpstr>
      <vt:lpstr>3.7 – Graphs, Tables &amp; Charts – Scatter Graphs</vt:lpstr>
      <vt:lpstr>3.7 – Graphs, Tables &amp; Charts – Scatter Graphs</vt:lpstr>
      <vt:lpstr>3.7 – Graphs, Tables &amp; Charts – Scatter Graphs</vt:lpstr>
      <vt:lpstr>3.7 – Graphs, Tables &amp; Charts – Scatter Graphs</vt:lpstr>
      <vt:lpstr>3.7 – Graphs, Tables &amp; Charts – Scatter Graphs</vt:lpstr>
      <vt:lpstr>3.8 – Graphs, Tables &amp; Charts – Line of Best Fit</vt:lpstr>
      <vt:lpstr>3.8 – Graphs, Tables &amp; Charts – Line of Best Fit</vt:lpstr>
      <vt:lpstr>3.8 – Graphs, Tables &amp; Charts – Line of Best Fit</vt:lpstr>
      <vt:lpstr>3.8 – Graphs, Tables &amp; Charts – Line of Best Fit</vt:lpstr>
      <vt:lpstr>3.8 – Graphs, Tables &amp; Charts – Line of Best Fit</vt:lpstr>
      <vt:lpstr>3 – Graphs, Tables &amp; Charts – Problem Solving</vt:lpstr>
      <vt:lpstr>3 – Graphs, Tables &amp; Charts – Problem Solving</vt:lpstr>
      <vt:lpstr>3 – Graphs, Tables &amp; Charts – Problem Solving</vt:lpstr>
      <vt:lpstr>3 – Graphs, Tables &amp; Charts – Problem Solving</vt:lpstr>
      <vt:lpstr>3 – Graphs, Tables &amp; Charts – Problem Solving</vt:lpstr>
      <vt:lpstr>3 – Graphs, Tables &amp; Charts – Problem Solving</vt:lpstr>
      <vt:lpstr>3 – Graphs, Tables &amp; Charts – Problem Solving</vt:lpstr>
      <vt:lpstr>4.1 – Fractions &amp; Percentages – Working with Fractions</vt:lpstr>
      <vt:lpstr>4.1 – Fractions &amp; Percentages – Working with Fractions</vt:lpstr>
      <vt:lpstr>4.1 – Fractions &amp; Percentages – Working with Fractions</vt:lpstr>
      <vt:lpstr>4.1 – Fractions &amp; Percentages – Working with Fractions</vt:lpstr>
      <vt:lpstr>4.1 – Fractions &amp; Percentages – Working with Fractions</vt:lpstr>
      <vt:lpstr>4.1 – Fractions &amp; Percentages – Working with Fractions</vt:lpstr>
      <vt:lpstr>4.1 – Fractions &amp; Percentages – Working with Fractions</vt:lpstr>
      <vt:lpstr>4.2 – Fractions &amp; Percentages – Operations with Fractions</vt:lpstr>
      <vt:lpstr>4.2 – Fractions &amp; Percentages – Operations with Fractions</vt:lpstr>
      <vt:lpstr>4.2 – Fractions &amp; Percentages – Operations with Fractions</vt:lpstr>
      <vt:lpstr>4.2 – Fractions &amp; Percentages – Operations with Fractions</vt:lpstr>
      <vt:lpstr>4.2 – Fractions &amp; Percentages – Operations with Fractions</vt:lpstr>
      <vt:lpstr>4.2 – Fractions &amp; Percentages – Operations with Fractions</vt:lpstr>
      <vt:lpstr>4.2 – Fractions &amp; Percentages – Operations with Fractions</vt:lpstr>
      <vt:lpstr>4.3 – Fractions &amp; Percentages – Multiplying Fractions</vt:lpstr>
      <vt:lpstr>4.3 – Fractions &amp; Percentages – Multiplying Fractions</vt:lpstr>
      <vt:lpstr>4.3 – Fractions &amp; Percentages – Multiplying Fractions</vt:lpstr>
      <vt:lpstr>4.3 – Fractions &amp; Percentages – Multiplying Fractions</vt:lpstr>
      <vt:lpstr>4.3 – Fractions &amp; Percentages – Multiplying Fractions</vt:lpstr>
      <vt:lpstr>4.3 – Fractions &amp; Percentages – Multiplying Fractions</vt:lpstr>
      <vt:lpstr>4.3 – Fractions &amp; Percentages – Multiplying Fractions</vt:lpstr>
      <vt:lpstr>4.3 – Fractions &amp; Percentages – Multiplying Fractions</vt:lpstr>
      <vt:lpstr>4.4 – Fractions &amp; Percentages – Dividing Fractions</vt:lpstr>
      <vt:lpstr>4.4 – Fractions &amp; Percentages – Dividing Fractions</vt:lpstr>
      <vt:lpstr>4.4 – Fractions &amp; Percentages – Dividing Fractions</vt:lpstr>
      <vt:lpstr>4.4 – Fractions &amp; Percentages – Dividing Fractions</vt:lpstr>
      <vt:lpstr>4.5 – Fractions &amp; Percentages – Fractions &amp; Decimals</vt:lpstr>
      <vt:lpstr>4.5 – Fractions &amp; Percentages – Fractions &amp; Decimals</vt:lpstr>
      <vt:lpstr>4.5 – Fractions &amp; Percentages – Fractions &amp; Decimals</vt:lpstr>
      <vt:lpstr>4.5 – Fractions &amp; Percentages – Fractions &amp; Decimals</vt:lpstr>
      <vt:lpstr>4.5 – Fractions &amp; Percentages – Fractions &amp; Decimals</vt:lpstr>
      <vt:lpstr>4.5 – Fractions &amp; Percentages – Fractions &amp; Decimals</vt:lpstr>
      <vt:lpstr>4.6 – Fractions &amp; Percentages</vt:lpstr>
      <vt:lpstr>4.6 – Fractions &amp; Percentages</vt:lpstr>
      <vt:lpstr>4.6 – Fractions &amp; Percentages</vt:lpstr>
      <vt:lpstr>4.6 – Fractions &amp; Percentages</vt:lpstr>
      <vt:lpstr>4.6 – Fractions &amp; Percentages</vt:lpstr>
      <vt:lpstr>4.6 – Fractions &amp; Percentages</vt:lpstr>
      <vt:lpstr>4.6 – Fractions &amp; Percentages</vt:lpstr>
      <vt:lpstr>4.7 – Calculating Percentages 1</vt:lpstr>
      <vt:lpstr>4.7 – Calculating Percentages 1</vt:lpstr>
      <vt:lpstr>4.7 – Calculating Percentages 1</vt:lpstr>
      <vt:lpstr>4.7 – Calculating Percentages 1</vt:lpstr>
      <vt:lpstr>4.7 – Calculating Percentages 1</vt:lpstr>
      <vt:lpstr>4.7 – Calculating Percentages 1</vt:lpstr>
      <vt:lpstr>4.7 – Calculating Percentages 1</vt:lpstr>
      <vt:lpstr>4.7 – Calculating Percentages 1</vt:lpstr>
      <vt:lpstr>4.7 – Calculating Percentages 1</vt:lpstr>
      <vt:lpstr>4.7 – Calculating Percentages 1</vt:lpstr>
      <vt:lpstr>4.8 – Calculating Percentages 2</vt:lpstr>
      <vt:lpstr>4.8 – Calculating Percentages 2</vt:lpstr>
      <vt:lpstr>4.8 – Calculating Percentages 2</vt:lpstr>
      <vt:lpstr>4.8 – Calculating Percentages 2</vt:lpstr>
      <vt:lpstr>4.8 – Calculating Percentages 2</vt:lpstr>
      <vt:lpstr>4.8 – Calculating Percentages 2</vt:lpstr>
      <vt:lpstr>4.8 – Calculating Percentages 2</vt:lpstr>
      <vt:lpstr>4.8 – Calculating Percentages 2</vt:lpstr>
      <vt:lpstr>4 – Problem Solving</vt:lpstr>
      <vt:lpstr>4 – Problem Solving</vt:lpstr>
      <vt:lpstr>4 – Problem Solving</vt:lpstr>
      <vt:lpstr>4 – Problem Solving</vt:lpstr>
      <vt:lpstr>4 – Problem Solving</vt:lpstr>
      <vt:lpstr>4 – Problem Solving</vt:lpstr>
      <vt:lpstr>4 – Problem Solving</vt:lpstr>
      <vt:lpstr>4 – Problem Solving</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07 - Mathematics - Unit 1-4</dc:title>
  <dc:subject>Travel and Tourism</dc:subject>
  <dc:creator>Enderoth</dc:creator>
  <cp:keywords>Unit 02 - Features of worldwide destinations</cp:keywords>
  <cp:lastModifiedBy>Enderoth</cp:lastModifiedBy>
  <cp:revision>2152</cp:revision>
  <cp:lastPrinted>2014-01-22T18:25:48Z</cp:lastPrinted>
  <dcterms:created xsi:type="dcterms:W3CDTF">2008-03-12T11:01:44Z</dcterms:created>
  <dcterms:modified xsi:type="dcterms:W3CDTF">2018-05-22T14:27:19Z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